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66" r:id="rId5"/>
    <p:sldId id="267" r:id="rId6"/>
    <p:sldId id="269" r:id="rId7"/>
    <p:sldId id="276" r:id="rId8"/>
    <p:sldId id="270" r:id="rId9"/>
    <p:sldId id="271" r:id="rId10"/>
    <p:sldId id="272" r:id="rId11"/>
    <p:sldId id="277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6600"/>
    <a:srgbClr val="009900"/>
    <a:srgbClr val="33CC33"/>
    <a:srgbClr val="CC0099"/>
    <a:srgbClr val="FF99CC"/>
    <a:srgbClr val="F5750B"/>
    <a:srgbClr val="008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14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69A7B-CA19-4D50-951B-A229BA8C10D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9F8A7-CCF4-42E5-93B8-3F704C65D7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0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F8A7-CCF4-42E5-93B8-3F704C65D7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4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F8A7-CCF4-42E5-93B8-3F704C65D7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7DCE-08EC-4ED4-B372-97C4C5A0F9D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EDC8-6F2E-47B4-91DF-8B6ECD3D75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2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7DCE-08EC-4ED4-B372-97C4C5A0F9D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EDC8-6F2E-47B4-91DF-8B6ECD3D75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0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7DCE-08EC-4ED4-B372-97C4C5A0F9D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EDC8-6F2E-47B4-91DF-8B6ECD3D75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1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7DCE-08EC-4ED4-B372-97C4C5A0F9D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EDC8-6F2E-47B4-91DF-8B6ECD3D75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4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7DCE-08EC-4ED4-B372-97C4C5A0F9D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EDC8-6F2E-47B4-91DF-8B6ECD3D75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6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7DCE-08EC-4ED4-B372-97C4C5A0F9D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EDC8-6F2E-47B4-91DF-8B6ECD3D75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0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7DCE-08EC-4ED4-B372-97C4C5A0F9D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EDC8-6F2E-47B4-91DF-8B6ECD3D75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2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7DCE-08EC-4ED4-B372-97C4C5A0F9D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EDC8-6F2E-47B4-91DF-8B6ECD3D75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7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7DCE-08EC-4ED4-B372-97C4C5A0F9D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EDC8-6F2E-47B4-91DF-8B6ECD3D75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9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7DCE-08EC-4ED4-B372-97C4C5A0F9D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EDC8-6F2E-47B4-91DF-8B6ECD3D75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7DCE-08EC-4ED4-B372-97C4C5A0F9D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EDC8-6F2E-47B4-91DF-8B6ECD3D75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5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27DCE-08EC-4ED4-B372-97C4C5A0F9D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0EDC8-6F2E-47B4-91DF-8B6ECD3D75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7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153400" cy="3657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Sub-Seasonal Forecasting</a:t>
            </a:r>
            <a:br>
              <a:rPr lang="en-US" sz="3600" b="1" dirty="0" smtClean="0">
                <a:solidFill>
                  <a:schemeClr val="tx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</a:rPr>
              <a:t> GEFS Model Guidance Scripts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800" dirty="0" smtClean="0"/>
              <a:t>NOAA-USAID Eleventh International Training Workshop Climate Variability and Predictions (11ITWCVP)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/>
              <a:t>NOAA’s CPC International </a:t>
            </a:r>
            <a:r>
              <a:rPr lang="en-US" sz="2800" b="1" dirty="0" smtClean="0"/>
              <a:t>Desks</a:t>
            </a:r>
            <a:br>
              <a:rPr lang="en-US" sz="2800" b="1" dirty="0" smtClean="0"/>
            </a:br>
            <a:r>
              <a:rPr lang="en-US" sz="2800" b="1" dirty="0" smtClean="0"/>
              <a:t>Sarah Diouf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Ankara, Turkey, 15 – 23 April 2019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03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2286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dirty="0" smtClean="0"/>
              <a:t>17. </a:t>
            </a:r>
            <a:r>
              <a:rPr lang="en-US" sz="1800" dirty="0" smtClean="0"/>
              <a:t>Copy the file </a:t>
            </a:r>
            <a:r>
              <a:rPr lang="en-US" sz="1800" b="1" i="1" dirty="0" smtClean="0">
                <a:solidFill>
                  <a:schemeClr val="tx2"/>
                </a:solidFill>
                <a:cs typeface="Courier New" panose="02070309020205020404" pitchFamily="49" charset="0"/>
              </a:rPr>
              <a:t>plot_gefs_week1_week2_forecasts.gs</a:t>
            </a:r>
            <a:r>
              <a:rPr lang="en-US" sz="1800" dirty="0">
                <a:cs typeface="Courier New" panose="02070309020205020404" pitchFamily="49" charset="0"/>
              </a:rPr>
              <a:t> </a:t>
            </a:r>
            <a:r>
              <a:rPr lang="en-US" sz="1800" dirty="0" smtClean="0"/>
              <a:t>and name it as </a:t>
            </a:r>
            <a:r>
              <a:rPr lang="en-US" sz="1800" b="1" i="1" dirty="0">
                <a:solidFill>
                  <a:schemeClr val="tx2"/>
                </a:solidFill>
                <a:cs typeface="Courier New" panose="02070309020205020404" pitchFamily="49" charset="0"/>
              </a:rPr>
              <a:t>plot_myforecasts.gs</a:t>
            </a:r>
            <a:endParaRPr lang="en-US" sz="1800" dirty="0"/>
          </a:p>
          <a:p>
            <a:pPr marL="0" indent="0" algn="just">
              <a:buNone/>
            </a:pPr>
            <a:r>
              <a:rPr lang="en-US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plot_gefs_week1_week2_forecasts.gs plot_myforecasts.gs</a:t>
            </a:r>
          </a:p>
          <a:p>
            <a:pPr marL="0" indent="0" algn="just">
              <a:buNone/>
            </a:pPr>
            <a:endParaRPr lang="en-US" sz="1400" dirty="0" smtClean="0"/>
          </a:p>
          <a:p>
            <a:pPr marL="0" indent="0" algn="just">
              <a:buNone/>
            </a:pPr>
            <a:r>
              <a:rPr lang="en-US" sz="1800" b="1" dirty="0" smtClean="0"/>
              <a:t>18. </a:t>
            </a:r>
            <a:r>
              <a:rPr lang="en-US" sz="1800" dirty="0" smtClean="0"/>
              <a:t>Open your new script </a:t>
            </a:r>
            <a:r>
              <a:rPr lang="en-US" sz="1800" b="1" i="1" dirty="0" smtClean="0">
                <a:solidFill>
                  <a:schemeClr val="tx2"/>
                </a:solidFill>
                <a:cs typeface="Courier New" panose="02070309020205020404" pitchFamily="49" charset="0"/>
              </a:rPr>
              <a:t>plot_myforecasts.gs</a:t>
            </a:r>
            <a:endParaRPr 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700" b="1" dirty="0">
                <a:solidFill>
                  <a:schemeClr val="bg2">
                    <a:lumMod val="50000"/>
                  </a:schemeClr>
                </a:solidFill>
                <a:cs typeface="Courier New" panose="02070309020205020404" pitchFamily="49" charset="0"/>
              </a:rPr>
              <a:t>Linux</a:t>
            </a:r>
            <a:r>
              <a:rPr lang="en-US" sz="1700" dirty="0">
                <a:solidFill>
                  <a:schemeClr val="bg2">
                    <a:lumMod val="50000"/>
                  </a:schemeClr>
                </a:solidFill>
                <a:cs typeface="Courier New" panose="02070309020205020404" pitchFamily="49" charset="0"/>
              </a:rPr>
              <a:t>: </a:t>
            </a:r>
            <a:r>
              <a:rPr lang="en-US" sz="17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gedit</a:t>
            </a: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plot_myforecasts</a:t>
            </a: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endParaRPr lang="en-US" sz="17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700" b="1" dirty="0">
                <a:solidFill>
                  <a:schemeClr val="bg2">
                    <a:lumMod val="50000"/>
                  </a:schemeClr>
                </a:solidFill>
              </a:rPr>
              <a:t>Cygwin</a:t>
            </a:r>
            <a:r>
              <a:rPr lang="en-US" sz="17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7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npp</a:t>
            </a: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plot_myforecasts</a:t>
            </a: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</a:p>
          <a:p>
            <a:pPr marL="0" indent="0">
              <a:lnSpc>
                <a:spcPct val="80000"/>
              </a:lnSpc>
              <a:buNone/>
            </a:pP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en-US" sz="1800" b="1" dirty="0" smtClean="0">
                <a:cs typeface="Courier New" panose="02070309020205020404" pitchFamily="49" charset="0"/>
              </a:rPr>
              <a:t>19.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cs typeface="Courier New" panose="02070309020205020404" pitchFamily="49" charset="0"/>
              </a:rPr>
              <a:t>Edit your new script </a:t>
            </a:r>
            <a:r>
              <a:rPr lang="en-US" sz="1800" b="1" i="1" dirty="0" smtClean="0">
                <a:solidFill>
                  <a:schemeClr val="tx2"/>
                </a:solidFill>
                <a:cs typeface="Courier New" panose="02070309020205020404" pitchFamily="49" charset="0"/>
              </a:rPr>
              <a:t>plot_myforecasts.gs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cs typeface="Courier New" panose="02070309020205020404" pitchFamily="49" charset="0"/>
              </a:rPr>
              <a:t>to customize maps</a:t>
            </a:r>
            <a:endParaRPr lang="en-US" sz="1800" b="1" dirty="0">
              <a:solidFill>
                <a:schemeClr val="accent6">
                  <a:lumMod val="75000"/>
                </a:schemeClr>
              </a:solidFill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endParaRPr lang="en-US" sz="17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Practical Exercise: Generate Sub-seasonal Forecasts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Customize forecast maps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5410200" y="4010025"/>
            <a:ext cx="3352800" cy="2584019"/>
            <a:chOff x="2209799" y="3200400"/>
            <a:chExt cx="3776664" cy="2827049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3200400"/>
              <a:ext cx="3776663" cy="2428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7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2271"/>
            <a:stretch/>
          </p:blipFill>
          <p:spPr bwMode="auto">
            <a:xfrm>
              <a:off x="2209799" y="5859750"/>
              <a:ext cx="3776663" cy="167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3719017" cy="2519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4343400" y="5181600"/>
            <a:ext cx="838200" cy="26013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 smtClean="0"/>
              <a:t>Edit your file </a:t>
            </a:r>
            <a:r>
              <a:rPr lang="en-US" sz="1800" b="1" i="1" dirty="0" smtClean="0">
                <a:solidFill>
                  <a:schemeClr val="tx2"/>
                </a:solidFill>
                <a:cs typeface="Courier New" panose="02070309020205020404" pitchFamily="49" charset="0"/>
              </a:rPr>
              <a:t>plot_myforecasts.gs </a:t>
            </a:r>
            <a:r>
              <a:rPr lang="en-US" sz="1800" dirty="0" smtClean="0">
                <a:cs typeface="Courier New" panose="02070309020205020404" pitchFamily="49" charset="0"/>
              </a:rPr>
              <a:t>to generate similar forecasts for your domain of interest</a:t>
            </a:r>
            <a:endParaRPr lang="en-US" sz="1800" dirty="0"/>
          </a:p>
          <a:p>
            <a:r>
              <a:rPr lang="en-US" sz="1800" dirty="0" smtClean="0"/>
              <a:t>Change the latitudes and longitudes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>
                <a:cs typeface="Courier New" panose="02070309020205020404" pitchFamily="49" charset="0"/>
              </a:rPr>
              <a:t>'set </a:t>
            </a:r>
            <a:r>
              <a:rPr lang="en-US" sz="1700" b="1" dirty="0" err="1" smtClean="0">
                <a:cs typeface="Courier New" panose="02070309020205020404" pitchFamily="49" charset="0"/>
              </a:rPr>
              <a:t>lat</a:t>
            </a:r>
            <a:r>
              <a:rPr lang="en-US" sz="1700" b="1" dirty="0" smtClean="0">
                <a:cs typeface="Courier New" panose="02070309020205020404" pitchFamily="49" charset="0"/>
              </a:rPr>
              <a:t> LATS LATN'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>
                <a:cs typeface="Courier New" panose="02070309020205020404" pitchFamily="49" charset="0"/>
              </a:rPr>
              <a:t>'set </a:t>
            </a:r>
            <a:r>
              <a:rPr lang="en-US" sz="1700" b="1" dirty="0" err="1" smtClean="0">
                <a:cs typeface="Courier New" panose="02070309020205020404" pitchFamily="49" charset="0"/>
              </a:rPr>
              <a:t>lon</a:t>
            </a:r>
            <a:r>
              <a:rPr lang="en-US" sz="1700" b="1" dirty="0" smtClean="0">
                <a:cs typeface="Courier New" panose="02070309020205020404" pitchFamily="49" charset="0"/>
              </a:rPr>
              <a:t> LONW LONE</a:t>
            </a:r>
            <a:r>
              <a:rPr lang="en-US" sz="1700" b="1" dirty="0"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cs typeface="Courier New" panose="02070309020205020404" pitchFamily="49" charset="0"/>
              </a:rPr>
              <a:t>Adjust the latitude interval (</a:t>
            </a:r>
            <a:r>
              <a:rPr lang="en-US" sz="1800" b="1" dirty="0" err="1" smtClean="0">
                <a:cs typeface="Courier New" panose="02070309020205020404" pitchFamily="49" charset="0"/>
              </a:rPr>
              <a:t>xlint</a:t>
            </a:r>
            <a:r>
              <a:rPr lang="en-US" sz="1800" dirty="0" smtClean="0">
                <a:cs typeface="Courier New" panose="02070309020205020404" pitchFamily="49" charset="0"/>
              </a:rPr>
              <a:t>) and </a:t>
            </a:r>
            <a:r>
              <a:rPr lang="en-US" sz="1800" dirty="0">
                <a:cs typeface="Courier New" panose="02070309020205020404" pitchFamily="49" charset="0"/>
              </a:rPr>
              <a:t>longitude </a:t>
            </a:r>
            <a:r>
              <a:rPr lang="en-US" sz="1800" dirty="0" smtClean="0">
                <a:cs typeface="Courier New" panose="02070309020205020404" pitchFamily="49" charset="0"/>
              </a:rPr>
              <a:t>interval (</a:t>
            </a:r>
            <a:r>
              <a:rPr lang="en-US" sz="1800" b="1" dirty="0" err="1" smtClean="0">
                <a:cs typeface="Courier New" panose="02070309020205020404" pitchFamily="49" charset="0"/>
              </a:rPr>
              <a:t>ylint</a:t>
            </a:r>
            <a:r>
              <a:rPr lang="en-US" sz="1800" dirty="0" smtClean="0">
                <a:cs typeface="Courier New" panose="02070309020205020404" pitchFamily="49" charset="0"/>
              </a:rPr>
              <a:t>)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cs typeface="Courier New" panose="02070309020205020404" pitchFamily="49" charset="0"/>
              </a:rPr>
              <a:t>'set </a:t>
            </a:r>
            <a:r>
              <a:rPr lang="en-US" sz="1700" b="1" dirty="0" err="1">
                <a:cs typeface="Courier New" panose="02070309020205020404" pitchFamily="49" charset="0"/>
              </a:rPr>
              <a:t>xlint</a:t>
            </a:r>
            <a:r>
              <a:rPr lang="en-US" sz="1700" b="1" dirty="0"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cs typeface="Courier New" panose="02070309020205020404" pitchFamily="49" charset="0"/>
              </a:rPr>
              <a:t>XX'</a:t>
            </a:r>
            <a:endParaRPr lang="en-US" sz="1700" b="1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cs typeface="Courier New" panose="02070309020205020404" pitchFamily="49" charset="0"/>
              </a:rPr>
              <a:t>'set </a:t>
            </a:r>
            <a:r>
              <a:rPr lang="en-US" sz="1700" b="1" dirty="0" err="1">
                <a:cs typeface="Courier New" panose="02070309020205020404" pitchFamily="49" charset="0"/>
              </a:rPr>
              <a:t>ylint</a:t>
            </a:r>
            <a:r>
              <a:rPr lang="en-US" sz="1700" b="1" dirty="0"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cs typeface="Courier New" panose="02070309020205020404" pitchFamily="49" charset="0"/>
              </a:rPr>
              <a:t>XX'</a:t>
            </a:r>
            <a:endParaRPr lang="en-US" sz="1700" b="1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700" b="1" dirty="0" smtClean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700" dirty="0" smtClean="0">
                <a:cs typeface="Courier New" panose="02070309020205020404" pitchFamily="49" charset="0"/>
              </a:rPr>
              <a:t>Change the appearance of x-labels (</a:t>
            </a:r>
            <a:r>
              <a:rPr lang="en-US" sz="1700" b="1" dirty="0" err="1" smtClean="0">
                <a:cs typeface="Courier New" panose="02070309020205020404" pitchFamily="49" charset="0"/>
              </a:rPr>
              <a:t>xlopts</a:t>
            </a:r>
            <a:r>
              <a:rPr lang="en-US" sz="1700" dirty="0" smtClean="0">
                <a:cs typeface="Courier New" panose="02070309020205020404" pitchFamily="49" charset="0"/>
              </a:rPr>
              <a:t>) and y-labels (</a:t>
            </a:r>
            <a:r>
              <a:rPr lang="en-US" sz="1700" b="1" dirty="0" err="1" smtClean="0">
                <a:cs typeface="Courier New" panose="02070309020205020404" pitchFamily="49" charset="0"/>
              </a:rPr>
              <a:t>ylopts</a:t>
            </a:r>
            <a:r>
              <a:rPr lang="en-US" sz="1700" dirty="0" smtClean="0">
                <a:cs typeface="Courier New" panose="02070309020205020404" pitchFamily="49" charset="0"/>
              </a:rPr>
              <a:t>)</a:t>
            </a:r>
            <a:endParaRPr lang="en-US" sz="1800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700" b="1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700" b="1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700" b="1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>
                <a:cs typeface="Courier New" panose="02070309020205020404" pitchFamily="49" charset="0"/>
              </a:rPr>
              <a:t>'set </a:t>
            </a:r>
            <a:r>
              <a:rPr lang="en-US" sz="1700" b="1" dirty="0" err="1" smtClean="0">
                <a:cs typeface="Courier New" panose="02070309020205020404" pitchFamily="49" charset="0"/>
              </a:rPr>
              <a:t>xlopts</a:t>
            </a:r>
            <a:r>
              <a:rPr lang="en-US" sz="1700" b="1" dirty="0" smtClean="0">
                <a:cs typeface="Courier New" panose="02070309020205020404" pitchFamily="49" charset="0"/>
              </a:rPr>
              <a:t>   </a:t>
            </a:r>
            <a:r>
              <a:rPr lang="en-US" sz="1700" b="1" dirty="0">
                <a:cs typeface="Courier New" panose="02070309020205020404" pitchFamily="49" charset="0"/>
              </a:rPr>
              <a:t>1 </a:t>
            </a:r>
            <a:r>
              <a:rPr lang="en-US" sz="1700" b="1" dirty="0" smtClean="0">
                <a:cs typeface="Courier New" panose="02070309020205020404" pitchFamily="49" charset="0"/>
              </a:rPr>
              <a:t>  5   0.12  '</a:t>
            </a:r>
            <a:endParaRPr lang="en-US" sz="1700" b="1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>
                <a:cs typeface="Courier New" panose="02070309020205020404" pitchFamily="49" charset="0"/>
              </a:rPr>
              <a:t>'set </a:t>
            </a:r>
            <a:r>
              <a:rPr lang="en-US" sz="1700" b="1" dirty="0" err="1">
                <a:cs typeface="Courier New" panose="02070309020205020404" pitchFamily="49" charset="0"/>
              </a:rPr>
              <a:t>ylopts</a:t>
            </a:r>
            <a:r>
              <a:rPr lang="en-US" sz="1700" b="1" dirty="0"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cs typeface="Courier New" panose="02070309020205020404" pitchFamily="49" charset="0"/>
              </a:rPr>
              <a:t>  1   5   0.12  '</a:t>
            </a:r>
            <a:endParaRPr lang="en-US" sz="1700" b="1" dirty="0">
              <a:cs typeface="Courier New" panose="020703090202050204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Practical Exercise: Generate Sub-seasonal Forecasts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/>
              <a:t>Customize forecast maps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97756" y="6367046"/>
            <a:ext cx="700087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color</a:t>
            </a:r>
            <a:endParaRPr lang="en-US" sz="16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152525" y="4572000"/>
            <a:ext cx="1209675" cy="1795046"/>
            <a:chOff x="1152525" y="3810000"/>
            <a:chExt cx="1209675" cy="1795046"/>
          </a:xfrm>
        </p:grpSpPr>
        <p:sp>
          <p:nvSpPr>
            <p:cNvPr id="2" name="Oval 1"/>
            <p:cNvSpPr/>
            <p:nvPr/>
          </p:nvSpPr>
          <p:spPr>
            <a:xfrm>
              <a:off x="1333500" y="4495800"/>
              <a:ext cx="228600" cy="609600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571625" y="4495800"/>
              <a:ext cx="228600" cy="609600"/>
            </a:xfrm>
            <a:prstGeom prst="ellipse">
              <a:avLst/>
            </a:pr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28800" y="4495800"/>
              <a:ext cx="533400" cy="60960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9" idx="0"/>
              <a:endCxn id="2" idx="4"/>
            </p:cNvCxnSpPr>
            <p:nvPr/>
          </p:nvCxnSpPr>
          <p:spPr>
            <a:xfrm flipV="1">
              <a:off x="1447800" y="5105400"/>
              <a:ext cx="0" cy="499646"/>
            </a:xfrm>
            <a:prstGeom prst="straightConnector1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5" idx="2"/>
              <a:endCxn id="6" idx="0"/>
            </p:cNvCxnSpPr>
            <p:nvPr/>
          </p:nvCxnSpPr>
          <p:spPr>
            <a:xfrm>
              <a:off x="1685925" y="4148554"/>
              <a:ext cx="0" cy="347246"/>
            </a:xfrm>
            <a:prstGeom prst="straightConnector1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152525" y="3810000"/>
              <a:ext cx="1066800" cy="33855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thickness</a:t>
              </a:r>
              <a:endParaRPr lang="en-US" sz="1600" dirty="0"/>
            </a:p>
          </p:txBody>
        </p:sp>
      </p:grpSp>
      <p:cxnSp>
        <p:nvCxnSpPr>
          <p:cNvPr id="23" name="Straight Arrow Connector 22"/>
          <p:cNvCxnSpPr>
            <a:stCxn id="27" idx="0"/>
            <a:endCxn id="7" idx="4"/>
          </p:cNvCxnSpPr>
          <p:nvPr/>
        </p:nvCxnSpPr>
        <p:spPr>
          <a:xfrm flipV="1">
            <a:off x="2095500" y="5867400"/>
            <a:ext cx="0" cy="499646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49040" y="6371392"/>
            <a:ext cx="49291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size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4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5181600"/>
          </a:xfrm>
        </p:spPr>
        <p:txBody>
          <a:bodyPr>
            <a:noAutofit/>
          </a:bodyPr>
          <a:lstStyle/>
          <a:p>
            <a:r>
              <a:rPr lang="en-US" sz="1800" dirty="0">
                <a:cs typeface="Courier New" panose="02070309020205020404" pitchFamily="49" charset="0"/>
              </a:rPr>
              <a:t>Apply shaded </a:t>
            </a:r>
            <a:r>
              <a:rPr lang="en-US" sz="1800" dirty="0" smtClean="0">
                <a:cs typeface="Courier New" panose="02070309020205020404" pitchFamily="49" charset="0"/>
              </a:rPr>
              <a:t>areas </a:t>
            </a:r>
            <a:r>
              <a:rPr lang="en-US" sz="1800" dirty="0">
                <a:cs typeface="Courier New" panose="02070309020205020404" pitchFamily="49" charset="0"/>
              </a:rPr>
              <a:t>instead of </a:t>
            </a:r>
            <a:r>
              <a:rPr lang="en-US" sz="1800" dirty="0" smtClean="0">
                <a:cs typeface="Courier New" panose="02070309020205020404" pitchFamily="49" charset="0"/>
              </a:rPr>
              <a:t>contours</a:t>
            </a:r>
            <a:endParaRPr lang="en-US" sz="1800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cs typeface="Courier New" panose="02070309020205020404" pitchFamily="49" charset="0"/>
              </a:rPr>
              <a:t>'set </a:t>
            </a:r>
            <a:r>
              <a:rPr lang="en-US" sz="1700" b="1" dirty="0" err="1">
                <a:cs typeface="Courier New" panose="02070309020205020404" pitchFamily="49" charset="0"/>
              </a:rPr>
              <a:t>gxout</a:t>
            </a:r>
            <a:r>
              <a:rPr lang="en-US" sz="1700" b="1" dirty="0"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cs typeface="Courier New" panose="02070309020205020404" pitchFamily="49" charset="0"/>
              </a:rPr>
              <a:t>shaded</a:t>
            </a:r>
            <a:r>
              <a:rPr lang="en-US" sz="1700" b="1" dirty="0"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>
                <a:cs typeface="Courier New" panose="02070309020205020404" pitchFamily="49" charset="0"/>
              </a:rPr>
              <a:t>'</a:t>
            </a:r>
            <a:r>
              <a:rPr lang="en-US" sz="1700" b="1" dirty="0" err="1" smtClean="0">
                <a:cs typeface="Courier New" panose="02070309020205020404" pitchFamily="49" charset="0"/>
              </a:rPr>
              <a:t>define_colors</a:t>
            </a:r>
            <a:r>
              <a:rPr lang="en-US" sz="1700" b="1" dirty="0" smtClean="0">
                <a:cs typeface="Courier New" panose="02070309020205020404" pitchFamily="49" charset="0"/>
              </a:rPr>
              <a:t>'</a:t>
            </a:r>
            <a:endParaRPr lang="en-US" sz="17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800" dirty="0" smtClean="0">
              <a:cs typeface="Courier New" panose="02070309020205020404" pitchFamily="49" charset="0"/>
            </a:endParaRPr>
          </a:p>
          <a:p>
            <a:r>
              <a:rPr lang="en-US" sz="1800" dirty="0" smtClean="0">
                <a:cs typeface="Courier New" panose="02070309020205020404" pitchFamily="49" charset="0"/>
              </a:rPr>
              <a:t>Define levels and colors for the precipitation anomaly forecast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cs typeface="Courier New" panose="02070309020205020404" pitchFamily="49" charset="0"/>
              </a:rPr>
              <a:t>'set </a:t>
            </a:r>
            <a:r>
              <a:rPr lang="en-US" sz="1700" b="1" dirty="0" err="1" smtClean="0">
                <a:cs typeface="Courier New" panose="02070309020205020404" pitchFamily="49" charset="0"/>
              </a:rPr>
              <a:t>clevs</a:t>
            </a:r>
            <a:r>
              <a:rPr lang="en-US" sz="1700" b="1" dirty="0" smtClean="0"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solidFill>
                  <a:srgbClr val="996633"/>
                </a:solidFill>
                <a:cs typeface="Courier New" panose="02070309020205020404" pitchFamily="49" charset="0"/>
              </a:rPr>
              <a:t>-40 -</a:t>
            </a:r>
            <a:r>
              <a:rPr lang="en-US" sz="1700" b="1" dirty="0">
                <a:solidFill>
                  <a:srgbClr val="996633"/>
                </a:solidFill>
                <a:cs typeface="Courier New" panose="02070309020205020404" pitchFamily="49" charset="0"/>
              </a:rPr>
              <a:t>30 </a:t>
            </a:r>
            <a:r>
              <a:rPr lang="en-US" sz="1700" b="1" dirty="0" smtClean="0">
                <a:solidFill>
                  <a:srgbClr val="996633"/>
                </a:solidFill>
                <a:cs typeface="Courier New" panose="02070309020205020404" pitchFamily="49" charset="0"/>
              </a:rPr>
              <a:t>-</a:t>
            </a:r>
            <a:r>
              <a:rPr lang="en-US" sz="1700" b="1" dirty="0">
                <a:solidFill>
                  <a:srgbClr val="996633"/>
                </a:solidFill>
                <a:cs typeface="Courier New" panose="02070309020205020404" pitchFamily="49" charset="0"/>
              </a:rPr>
              <a:t>20 </a:t>
            </a:r>
            <a:r>
              <a:rPr lang="en-US" sz="1700" b="1" dirty="0" smtClean="0">
                <a:solidFill>
                  <a:srgbClr val="996633"/>
                </a:solidFill>
                <a:cs typeface="Courier New" panose="02070309020205020404" pitchFamily="49" charset="0"/>
              </a:rPr>
              <a:t>-10 -5</a:t>
            </a:r>
            <a:r>
              <a:rPr lang="en-US" sz="1700" b="1" dirty="0" smtClean="0"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solidFill>
                  <a:schemeClr val="accent3">
                    <a:lumMod val="75000"/>
                  </a:schemeClr>
                </a:solidFill>
                <a:cs typeface="Courier New" panose="02070309020205020404" pitchFamily="49" charset="0"/>
              </a:rPr>
              <a:t>5 10 20 30 40</a:t>
            </a:r>
            <a:r>
              <a:rPr lang="en-US" sz="1700" b="1" dirty="0"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cs typeface="Courier New" panose="02070309020205020404" pitchFamily="49" charset="0"/>
              </a:rPr>
              <a:t>'set </a:t>
            </a:r>
            <a:r>
              <a:rPr lang="en-US" sz="1700" b="1" dirty="0" err="1" smtClean="0">
                <a:cs typeface="Courier New" panose="02070309020205020404" pitchFamily="49" charset="0"/>
              </a:rPr>
              <a:t>ccols</a:t>
            </a:r>
            <a:r>
              <a:rPr lang="en-US" sz="1700" b="1" dirty="0" smtClean="0"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solidFill>
                  <a:srgbClr val="996633"/>
                </a:solidFill>
                <a:cs typeface="Courier New" panose="02070309020205020404" pitchFamily="49" charset="0"/>
              </a:rPr>
              <a:t>79 77 75 73 71</a:t>
            </a:r>
            <a:r>
              <a:rPr lang="en-US" sz="1700" b="1" dirty="0" smtClean="0">
                <a:cs typeface="Courier New" panose="02070309020205020404" pitchFamily="49" charset="0"/>
              </a:rPr>
              <a:t> 0 </a:t>
            </a:r>
            <a:r>
              <a:rPr lang="en-US" sz="1700" b="1" dirty="0" smtClean="0">
                <a:solidFill>
                  <a:schemeClr val="accent3">
                    <a:lumMod val="75000"/>
                  </a:schemeClr>
                </a:solidFill>
                <a:cs typeface="Courier New" panose="02070309020205020404" pitchFamily="49" charset="0"/>
              </a:rPr>
              <a:t>31 33 35 37 39</a:t>
            </a:r>
            <a:r>
              <a:rPr lang="en-US" sz="1700" b="1" dirty="0"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cs typeface="Courier New" panose="02070309020205020404" pitchFamily="49" charset="0"/>
              </a:rPr>
              <a:t>Define </a:t>
            </a:r>
            <a:r>
              <a:rPr lang="en-US" sz="1800" dirty="0" smtClean="0">
                <a:cs typeface="Courier New" panose="02070309020205020404" pitchFamily="49" charset="0"/>
              </a:rPr>
              <a:t>levels and colors for </a:t>
            </a:r>
            <a:r>
              <a:rPr lang="en-US" sz="1800" dirty="0">
                <a:cs typeface="Courier New" panose="02070309020205020404" pitchFamily="49" charset="0"/>
              </a:rPr>
              <a:t>the </a:t>
            </a:r>
            <a:r>
              <a:rPr lang="en-US" sz="1800" dirty="0" smtClean="0">
                <a:cs typeface="Courier New" panose="02070309020205020404" pitchFamily="49" charset="0"/>
              </a:rPr>
              <a:t>temperature anomaly </a:t>
            </a:r>
            <a:r>
              <a:rPr lang="en-US" sz="1800" dirty="0">
                <a:cs typeface="Courier New" panose="02070309020205020404" pitchFamily="49" charset="0"/>
              </a:rPr>
              <a:t>forecast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cs typeface="Courier New" panose="02070309020205020404" pitchFamily="49" charset="0"/>
              </a:rPr>
              <a:t>'set </a:t>
            </a:r>
            <a:r>
              <a:rPr lang="en-US" sz="1700" b="1" dirty="0" err="1">
                <a:cs typeface="Courier New" panose="02070309020205020404" pitchFamily="49" charset="0"/>
              </a:rPr>
              <a:t>clevs</a:t>
            </a:r>
            <a:r>
              <a:rPr lang="en-US" sz="1700" b="1" dirty="0">
                <a:cs typeface="Courier New" panose="02070309020205020404" pitchFamily="49" charset="0"/>
              </a:rPr>
              <a:t> </a:t>
            </a:r>
            <a:r>
              <a:rPr lang="en-US" sz="1700" b="1" dirty="0">
                <a:solidFill>
                  <a:schemeClr val="accent1"/>
                </a:solidFill>
                <a:cs typeface="Courier New" panose="02070309020205020404" pitchFamily="49" charset="0"/>
              </a:rPr>
              <a:t>-8 -6 -4 -2 -1</a:t>
            </a:r>
            <a:r>
              <a:rPr lang="en-US" sz="1700" b="1" dirty="0">
                <a:cs typeface="Courier New" panose="02070309020205020404" pitchFamily="49" charset="0"/>
              </a:rPr>
              <a:t> </a:t>
            </a:r>
            <a:r>
              <a:rPr lang="en-US" sz="1700" b="1" dirty="0">
                <a:solidFill>
                  <a:srgbClr val="C00000"/>
                </a:solidFill>
                <a:cs typeface="Courier New" panose="02070309020205020404" pitchFamily="49" charset="0"/>
              </a:rPr>
              <a:t>1 2 4 6 8</a:t>
            </a:r>
            <a:r>
              <a:rPr lang="en-US" sz="1700" b="1" dirty="0"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cs typeface="Courier New" panose="02070309020205020404" pitchFamily="49" charset="0"/>
              </a:rPr>
              <a:t>'set </a:t>
            </a:r>
            <a:r>
              <a:rPr lang="en-US" sz="1700" b="1" dirty="0" err="1">
                <a:cs typeface="Courier New" panose="02070309020205020404" pitchFamily="49" charset="0"/>
              </a:rPr>
              <a:t>ccols</a:t>
            </a:r>
            <a:r>
              <a:rPr lang="en-US" sz="1700" b="1" dirty="0">
                <a:cs typeface="Courier New" panose="02070309020205020404" pitchFamily="49" charset="0"/>
              </a:rPr>
              <a:t> </a:t>
            </a:r>
            <a:r>
              <a:rPr lang="en-US" sz="1700" b="1" dirty="0">
                <a:solidFill>
                  <a:schemeClr val="accent1"/>
                </a:solidFill>
                <a:cs typeface="Courier New" panose="02070309020205020404" pitchFamily="49" charset="0"/>
              </a:rPr>
              <a:t>47 45 44 43 41</a:t>
            </a:r>
            <a:r>
              <a:rPr lang="en-US" sz="1700" b="1" dirty="0">
                <a:cs typeface="Courier New" panose="02070309020205020404" pitchFamily="49" charset="0"/>
              </a:rPr>
              <a:t> 0 </a:t>
            </a:r>
            <a:r>
              <a:rPr lang="en-US" sz="1700" b="1" dirty="0">
                <a:solidFill>
                  <a:srgbClr val="C00000"/>
                </a:solidFill>
                <a:cs typeface="Courier New" panose="02070309020205020404" pitchFamily="49" charset="0"/>
              </a:rPr>
              <a:t>21 23 24 25 </a:t>
            </a:r>
            <a:r>
              <a:rPr lang="en-US" sz="17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27</a:t>
            </a:r>
            <a:r>
              <a:rPr lang="en-US" sz="1700" b="1" dirty="0"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b="1" dirty="0" smtClean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cs typeface="Courier New" panose="02070309020205020404" pitchFamily="49" charset="0"/>
              </a:rPr>
              <a:t>Add the color bar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>
                <a:cs typeface="Courier New" panose="02070309020205020404" pitchFamily="49" charset="0"/>
              </a:rPr>
              <a:t>'cbarmerc2</a:t>
            </a:r>
            <a:r>
              <a:rPr lang="en-US" sz="1700" b="1" dirty="0"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cs typeface="Courier New" panose="02070309020205020404" pitchFamily="49" charset="0"/>
              </a:rPr>
              <a:t>Save your maps as .</a:t>
            </a:r>
            <a:r>
              <a:rPr lang="en-US" sz="1800" dirty="0" err="1">
                <a:cs typeface="Courier New" panose="02070309020205020404" pitchFamily="49" charset="0"/>
              </a:rPr>
              <a:t>png</a:t>
            </a:r>
            <a:endParaRPr lang="en-US" sz="1800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cs typeface="Courier New" panose="02070309020205020404" pitchFamily="49" charset="0"/>
              </a:rPr>
              <a:t>'</a:t>
            </a:r>
            <a:r>
              <a:rPr lang="en-US" sz="1700" b="1" dirty="0" err="1">
                <a:cs typeface="Courier New" panose="02070309020205020404" pitchFamily="49" charset="0"/>
              </a:rPr>
              <a:t>printim</a:t>
            </a:r>
            <a:r>
              <a:rPr lang="en-US" sz="1700" b="1" dirty="0"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cs typeface="Courier New" panose="02070309020205020404" pitchFamily="49" charset="0"/>
              </a:rPr>
              <a:t>gefs_week1_precipitation.png</a:t>
            </a:r>
            <a:r>
              <a:rPr lang="en-US" sz="1700" b="1" dirty="0"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cs typeface="Courier New" panose="02070309020205020404" pitchFamily="49" charset="0"/>
              </a:rPr>
              <a:t>'!convert </a:t>
            </a:r>
            <a:r>
              <a:rPr lang="en-US" sz="1700" b="1" dirty="0" smtClean="0">
                <a:cs typeface="Courier New" panose="02070309020205020404" pitchFamily="49" charset="0"/>
              </a:rPr>
              <a:t>gefs_week1_precipitation.png gefs_week1_precipitation.png</a:t>
            </a:r>
            <a:r>
              <a:rPr lang="en-US" sz="1700" b="1" dirty="0"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cs typeface="Courier New" panose="02070309020205020404" pitchFamily="49" charset="0"/>
              </a:rPr>
              <a:t>Check the maps that you have generated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isplay gefs_week1_precipitation.png</a:t>
            </a: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Practical Exercise: Generate Sub-seasonal Forecasts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/>
              <a:t>Customize forecast maps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4211288" y="2883479"/>
            <a:ext cx="4864273" cy="545521"/>
            <a:chOff x="4211288" y="2916936"/>
            <a:chExt cx="4864273" cy="545521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875"/>
            <a:stretch/>
          </p:blipFill>
          <p:spPr bwMode="auto">
            <a:xfrm>
              <a:off x="4237564" y="2926080"/>
              <a:ext cx="4837997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4237564" y="2916936"/>
              <a:ext cx="483799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cs typeface="Courier New" panose="02070309020205020404" pitchFamily="49" charset="0"/>
                </a:rPr>
                <a:t> 79       77      75      73       71        0       31      33      35       37      39</a:t>
              </a:r>
              <a:endParaRPr lang="en-US" sz="14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11288" y="3154680"/>
              <a:ext cx="482938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     -40     -30     -20     -10      -5         5       10      20       30      40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180578" y="3886200"/>
            <a:ext cx="4905493" cy="537408"/>
            <a:chOff x="4180578" y="4095481"/>
            <a:chExt cx="4905493" cy="537408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8895" y="4113020"/>
              <a:ext cx="4837176" cy="27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4180578" y="4095481"/>
              <a:ext cx="4905493" cy="537408"/>
              <a:chOff x="4180578" y="4095481"/>
              <a:chExt cx="4905493" cy="537408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332776" y="4325112"/>
                <a:ext cx="475329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Courier New" panose="02070309020205020404" pitchFamily="49" charset="0"/>
                  </a:rPr>
                  <a:t>     -8        -6       -4       -2       -1         1         2        4         6         8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180578" y="4095481"/>
                <a:ext cx="487396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cs typeface="Courier New" panose="02070309020205020404" pitchFamily="49" charset="0"/>
                  </a:rPr>
                  <a:t>   47      45      44       43      41        0        21      23      24       25      27</a:t>
                </a:r>
                <a:endParaRPr lang="en-US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250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Connector 87"/>
          <p:cNvCxnSpPr/>
          <p:nvPr/>
        </p:nvCxnSpPr>
        <p:spPr>
          <a:xfrm flipH="1">
            <a:off x="7848600" y="5105400"/>
            <a:ext cx="0" cy="36576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1869281" y="5113921"/>
            <a:ext cx="0" cy="36576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7605697" y="4814321"/>
            <a:ext cx="0" cy="64008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1620073" y="4800600"/>
            <a:ext cx="0" cy="64008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7356127" y="4544278"/>
            <a:ext cx="0" cy="9144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1379024" y="4547761"/>
            <a:ext cx="0" cy="9144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Background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NCEP GEFS Model Characteristics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0175"/>
            <a:ext cx="8229600" cy="51054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GEFS: </a:t>
            </a:r>
            <a:r>
              <a:rPr lang="en-US" sz="1600" b="1" dirty="0" smtClean="0">
                <a:solidFill>
                  <a:schemeClr val="tx2"/>
                </a:solidFill>
              </a:rPr>
              <a:t>G</a:t>
            </a:r>
            <a:r>
              <a:rPr lang="en-US" sz="1600" dirty="0" smtClean="0"/>
              <a:t>lobal </a:t>
            </a:r>
            <a:r>
              <a:rPr lang="en-US" sz="1600" b="1" dirty="0" smtClean="0">
                <a:solidFill>
                  <a:schemeClr val="tx2"/>
                </a:solidFill>
              </a:rPr>
              <a:t>E</a:t>
            </a:r>
            <a:r>
              <a:rPr lang="en-US" sz="1600" dirty="0" smtClean="0"/>
              <a:t>nsemble </a:t>
            </a:r>
            <a:r>
              <a:rPr lang="en-US" sz="1600" b="1" dirty="0" smtClean="0">
                <a:solidFill>
                  <a:schemeClr val="tx2"/>
                </a:solidFill>
              </a:rPr>
              <a:t>F</a:t>
            </a:r>
            <a:r>
              <a:rPr lang="en-US" sz="1600" dirty="0" smtClean="0"/>
              <a:t>orecast </a:t>
            </a:r>
            <a:r>
              <a:rPr lang="en-US" sz="1600" b="1" dirty="0" smtClean="0">
                <a:solidFill>
                  <a:schemeClr val="tx2"/>
                </a:solidFill>
              </a:rPr>
              <a:t>S</a:t>
            </a:r>
            <a:r>
              <a:rPr lang="en-US" sz="1600" dirty="0" smtClean="0"/>
              <a:t>ystem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The spatial resolution is 1° x 1°.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The GEFS model is a weather forecast model comprising </a:t>
            </a:r>
            <a:r>
              <a:rPr lang="en-US" sz="1600" b="1" dirty="0" smtClean="0">
                <a:solidFill>
                  <a:schemeClr val="tx2"/>
                </a:solidFill>
              </a:rPr>
              <a:t>21 ensemble members</a:t>
            </a:r>
            <a:r>
              <a:rPr lang="en-US" sz="1600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It aims to quantify the </a:t>
            </a:r>
            <a:r>
              <a:rPr lang="en-US" sz="1600" b="1" dirty="0" smtClean="0">
                <a:solidFill>
                  <a:schemeClr val="tx2"/>
                </a:solidFill>
              </a:rPr>
              <a:t>amount of uncertainty</a:t>
            </a:r>
            <a:r>
              <a:rPr lang="en-US" sz="1600" dirty="0" smtClean="0"/>
              <a:t> in a forecast by </a:t>
            </a:r>
            <a:r>
              <a:rPr lang="en-US" sz="1600" b="1" dirty="0" smtClean="0">
                <a:solidFill>
                  <a:schemeClr val="tx2"/>
                </a:solidFill>
              </a:rPr>
              <a:t>generating multiple forecasts from its 21 ensemble members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smtClean="0"/>
              <a:t>It produces forecasts </a:t>
            </a:r>
            <a:r>
              <a:rPr lang="en-US" sz="1600" b="1" u="sng" dirty="0" smtClean="0">
                <a:solidFill>
                  <a:schemeClr val="tx2"/>
                </a:solidFill>
              </a:rPr>
              <a:t>every six hours</a:t>
            </a:r>
            <a:r>
              <a:rPr lang="en-US" sz="1600" dirty="0" smtClean="0"/>
              <a:t> (00 UTC, 06 UTC, 12 UTC and 18 UTC) and </a:t>
            </a:r>
            <a:r>
              <a:rPr lang="en-US" sz="1600" b="1" u="sng" dirty="0">
                <a:solidFill>
                  <a:schemeClr val="tx2"/>
                </a:solidFill>
              </a:rPr>
              <a:t>each </a:t>
            </a:r>
            <a:r>
              <a:rPr lang="en-US" sz="1600" b="1" u="sng" dirty="0" smtClean="0">
                <a:solidFill>
                  <a:schemeClr val="tx2"/>
                </a:solidFill>
              </a:rPr>
              <a:t>day</a:t>
            </a:r>
            <a:r>
              <a:rPr lang="en-US" sz="1600" dirty="0" smtClean="0"/>
              <a:t>.</a:t>
            </a:r>
            <a:endParaRPr lang="en-US" sz="1600" dirty="0"/>
          </a:p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endParaRPr lang="en-US" sz="1600" dirty="0"/>
          </a:p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endParaRPr lang="en-US" sz="1600" dirty="0"/>
          </a:p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endParaRPr lang="en-US" sz="1600" dirty="0" smtClean="0"/>
          </a:p>
          <a:p>
            <a:pPr algn="just"/>
            <a:endParaRPr lang="en-US" sz="1600" dirty="0" smtClean="0"/>
          </a:p>
        </p:txBody>
      </p:sp>
      <p:sp>
        <p:nvSpPr>
          <p:cNvPr id="79" name="Rectangle 78"/>
          <p:cNvSpPr/>
          <p:nvPr/>
        </p:nvSpPr>
        <p:spPr>
          <a:xfrm>
            <a:off x="609601" y="3733800"/>
            <a:ext cx="8000999" cy="2971799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723902" y="5397718"/>
            <a:ext cx="7772399" cy="16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" name="Group 43"/>
          <p:cNvGrpSpPr/>
          <p:nvPr/>
        </p:nvGrpSpPr>
        <p:grpSpPr>
          <a:xfrm>
            <a:off x="891610" y="5525027"/>
            <a:ext cx="1124017" cy="572892"/>
            <a:chOff x="1219200" y="2438400"/>
            <a:chExt cx="1021421" cy="685800"/>
          </a:xfrm>
        </p:grpSpPr>
        <p:sp>
          <p:nvSpPr>
            <p:cNvPr id="75" name="TextBox 74"/>
            <p:cNvSpPr txBox="1"/>
            <p:nvPr/>
          </p:nvSpPr>
          <p:spPr>
            <a:xfrm>
              <a:off x="12192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00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4478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06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6764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12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9050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18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897856" y="5525027"/>
            <a:ext cx="1124017" cy="572892"/>
            <a:chOff x="1219200" y="2438400"/>
            <a:chExt cx="1021421" cy="685800"/>
          </a:xfrm>
        </p:grpSpPr>
        <p:sp>
          <p:nvSpPr>
            <p:cNvPr id="71" name="TextBox 70"/>
            <p:cNvSpPr txBox="1"/>
            <p:nvPr/>
          </p:nvSpPr>
          <p:spPr>
            <a:xfrm>
              <a:off x="12192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00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4478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06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6764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12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9050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18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46" name="Right Brace 45"/>
          <p:cNvSpPr/>
          <p:nvPr/>
        </p:nvSpPr>
        <p:spPr>
          <a:xfrm rot="5400000">
            <a:off x="1344027" y="5821733"/>
            <a:ext cx="214809" cy="822960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Brace 46"/>
          <p:cNvSpPr/>
          <p:nvPr/>
        </p:nvSpPr>
        <p:spPr>
          <a:xfrm rot="5400000">
            <a:off x="2360342" y="5821732"/>
            <a:ext cx="214809" cy="822960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143170" y="6352538"/>
            <a:ext cx="670832" cy="28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day</a:t>
            </a:r>
            <a:r>
              <a:rPr lang="en-US" sz="1600" b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1600" b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49418" y="6352538"/>
            <a:ext cx="691860" cy="28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day</a:t>
            </a:r>
            <a:r>
              <a:rPr lang="en-US" sz="1600" b="1" baseline="-25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908058" y="5525027"/>
            <a:ext cx="1124017" cy="572892"/>
            <a:chOff x="1219200" y="2438400"/>
            <a:chExt cx="1021421" cy="685800"/>
          </a:xfrm>
        </p:grpSpPr>
        <p:sp>
          <p:nvSpPr>
            <p:cNvPr id="67" name="TextBox 66"/>
            <p:cNvSpPr txBox="1"/>
            <p:nvPr/>
          </p:nvSpPr>
          <p:spPr>
            <a:xfrm>
              <a:off x="12192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00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478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06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6764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12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050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18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 flipH="1">
            <a:off x="1148833" y="4371122"/>
            <a:ext cx="0" cy="111527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7098090" y="4343400"/>
            <a:ext cx="0" cy="111527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138844" y="4191000"/>
            <a:ext cx="5984503" cy="18288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forecasts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1001684" y="5317241"/>
            <a:ext cx="274320" cy="274320"/>
          </a:xfrm>
          <a:prstGeom prst="mathMultiply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368378" y="4493227"/>
            <a:ext cx="5998464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forecasts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1238238" y="5317241"/>
            <a:ext cx="274320" cy="274320"/>
          </a:xfrm>
          <a:prstGeom prst="mathMultiply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Multiply 54"/>
          <p:cNvSpPr/>
          <p:nvPr/>
        </p:nvSpPr>
        <p:spPr>
          <a:xfrm>
            <a:off x="1478586" y="5317241"/>
            <a:ext cx="274320" cy="274320"/>
          </a:xfrm>
          <a:prstGeom prst="mathMultiply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609344" y="4800600"/>
            <a:ext cx="6007608" cy="182880"/>
          </a:xfrm>
          <a:prstGeom prst="rect">
            <a:avLst/>
          </a:prstGeom>
          <a:solidFill>
            <a:srgbClr val="00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forecasts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ight Brace 56"/>
          <p:cNvSpPr/>
          <p:nvPr/>
        </p:nvSpPr>
        <p:spPr>
          <a:xfrm rot="5400000">
            <a:off x="7381421" y="5821060"/>
            <a:ext cx="214809" cy="822960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7180649" y="6352539"/>
            <a:ext cx="691860" cy="28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day</a:t>
            </a:r>
            <a:r>
              <a:rPr lang="en-US" sz="1600" b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en-US" sz="1600" b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93201" y="3807023"/>
            <a:ext cx="3036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Maximum period of forecast = 15 days</a:t>
            </a: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910349" y="5525027"/>
            <a:ext cx="1124017" cy="572892"/>
            <a:chOff x="1219200" y="2438400"/>
            <a:chExt cx="1021421" cy="685800"/>
          </a:xfrm>
        </p:grpSpPr>
        <p:sp>
          <p:nvSpPr>
            <p:cNvPr id="63" name="TextBox 62"/>
            <p:cNvSpPr txBox="1"/>
            <p:nvPr/>
          </p:nvSpPr>
          <p:spPr>
            <a:xfrm>
              <a:off x="12192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00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4478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06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6764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12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05000" y="2438400"/>
              <a:ext cx="335621" cy="685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18 UTC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61" name="Right Brace 60"/>
          <p:cNvSpPr/>
          <p:nvPr/>
        </p:nvSpPr>
        <p:spPr>
          <a:xfrm rot="5400000">
            <a:off x="4380226" y="5821732"/>
            <a:ext cx="214809" cy="822960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191000" y="6324600"/>
            <a:ext cx="691860" cy="28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day</a:t>
            </a:r>
            <a:r>
              <a:rPr lang="en-US" sz="1600" b="1" baseline="-25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endParaRPr lang="en-US" sz="1600" b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859775" y="5105400"/>
            <a:ext cx="6012734" cy="182880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forecasts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Multiply 83"/>
          <p:cNvSpPr/>
          <p:nvPr/>
        </p:nvSpPr>
        <p:spPr>
          <a:xfrm>
            <a:off x="1732121" y="5317241"/>
            <a:ext cx="274320" cy="274320"/>
          </a:xfrm>
          <a:prstGeom prst="mathMultiply">
            <a:avLst/>
          </a:prstGeom>
          <a:solidFill>
            <a:srgbClr val="FF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46" grpId="0" animBg="1"/>
      <p:bldP spid="47" grpId="0" animBg="1"/>
      <p:bldP spid="48" grpId="0"/>
      <p:bldP spid="49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1" grpId="0" animBg="1"/>
      <p:bldP spid="62" grpId="0"/>
      <p:bldP spid="82" grpId="0" animBg="1"/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40392" y="3276600"/>
            <a:ext cx="1598172" cy="873534"/>
            <a:chOff x="740392" y="3276600"/>
            <a:chExt cx="1598172" cy="873534"/>
          </a:xfrm>
        </p:grpSpPr>
        <p:sp>
          <p:nvSpPr>
            <p:cNvPr id="25" name="Rectangle 24"/>
            <p:cNvSpPr/>
            <p:nvPr/>
          </p:nvSpPr>
          <p:spPr>
            <a:xfrm>
              <a:off x="1262119" y="3818558"/>
              <a:ext cx="240355" cy="3315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40392" y="3276600"/>
              <a:ext cx="15981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1-day </a:t>
              </a:r>
              <a:r>
                <a:rPr lang="en-US" sz="1600" dirty="0" smtClean="0"/>
                <a:t>lead-time</a:t>
              </a:r>
              <a:endParaRPr lang="en-US" sz="1600" dirty="0"/>
            </a:p>
          </p:txBody>
        </p:sp>
        <p:sp>
          <p:nvSpPr>
            <p:cNvPr id="8" name="Right Brace 7"/>
            <p:cNvSpPr/>
            <p:nvPr/>
          </p:nvSpPr>
          <p:spPr>
            <a:xfrm rot="16200000">
              <a:off x="1289824" y="3602986"/>
              <a:ext cx="147054" cy="202463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4800" dirty="0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096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1600" b="1" dirty="0" smtClean="0"/>
              <a:t>Purpose</a:t>
            </a:r>
            <a:r>
              <a:rPr lang="en-US" sz="1600" dirty="0" smtClean="0"/>
              <a:t>: Generate NCEP GEFS </a:t>
            </a:r>
            <a:r>
              <a:rPr lang="en-US" sz="1600" b="1" dirty="0" smtClean="0">
                <a:solidFill>
                  <a:schemeClr val="tx2"/>
                </a:solidFill>
              </a:rPr>
              <a:t>deterministic</a:t>
            </a:r>
            <a:r>
              <a:rPr lang="en-US" sz="1600" dirty="0" smtClean="0"/>
              <a:t> week 1 and week 2 forecasts of precipitation and temperature anomaly.</a:t>
            </a:r>
          </a:p>
        </p:txBody>
      </p:sp>
      <p:pic>
        <p:nvPicPr>
          <p:cNvPr id="30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685800" y="5045206"/>
            <a:ext cx="7062964" cy="19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001994" y="5238849"/>
            <a:ext cx="430887" cy="14243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27 March 2019</a:t>
            </a:r>
            <a:endParaRPr lang="en-US" sz="1600" b="1" baseline="-250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93658" y="6010275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Initial </a:t>
            </a:r>
            <a:r>
              <a:rPr lang="en-US" sz="1600" dirty="0"/>
              <a:t>C</a:t>
            </a:r>
            <a:r>
              <a:rPr lang="en-US" sz="1600" dirty="0" smtClean="0"/>
              <a:t>onditions</a:t>
            </a:r>
            <a:endParaRPr lang="en-US" sz="16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1287032" y="4150134"/>
            <a:ext cx="1778032" cy="2513018"/>
            <a:chOff x="1287032" y="4150134"/>
            <a:chExt cx="1778032" cy="2513018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859845" y="4150134"/>
              <a:ext cx="0" cy="95883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502475" y="4150134"/>
              <a:ext cx="0" cy="95883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287032" y="5255399"/>
              <a:ext cx="430887" cy="140775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28 March 2019</a:t>
              </a:r>
              <a:endParaRPr lang="en-US" sz="1600" b="1" baseline="-25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634177" y="5251291"/>
              <a:ext cx="430887" cy="117178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 April 2019</a:t>
              </a:r>
              <a:endParaRPr lang="en-US" sz="1600" b="1" baseline="-25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1502476" y="3818557"/>
            <a:ext cx="1357370" cy="32905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1</a:t>
            </a:r>
          </a:p>
        </p:txBody>
      </p:sp>
      <p:sp>
        <p:nvSpPr>
          <p:cNvPr id="20" name="Multiply 19"/>
          <p:cNvSpPr/>
          <p:nvPr/>
        </p:nvSpPr>
        <p:spPr>
          <a:xfrm>
            <a:off x="1105132" y="4979072"/>
            <a:ext cx="319003" cy="250684"/>
          </a:xfrm>
          <a:prstGeom prst="mathMultiply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sp>
        <p:nvSpPr>
          <p:cNvPr id="6" name="Multiply 5"/>
          <p:cNvSpPr/>
          <p:nvPr/>
        </p:nvSpPr>
        <p:spPr>
          <a:xfrm>
            <a:off x="5174655" y="6054210"/>
            <a:ext cx="319003" cy="250684"/>
          </a:xfrm>
          <a:prstGeom prst="mathMultiply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Practical Exercise: Generate Sub-seasonal Forecasts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Purpose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1676400" y="2217003"/>
            <a:ext cx="6119636" cy="83099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Week </a:t>
            </a:r>
            <a:r>
              <a:rPr lang="en-US" sz="1600" dirty="0"/>
              <a:t>1 and week 2 forecasts are initiated on </a:t>
            </a:r>
            <a:r>
              <a:rPr lang="en-US" sz="1600" b="1" dirty="0" smtClean="0">
                <a:solidFill>
                  <a:schemeClr val="tx2"/>
                </a:solidFill>
              </a:rPr>
              <a:t>27</a:t>
            </a:r>
            <a:r>
              <a:rPr lang="en-US" sz="1600" b="1" baseline="30000" dirty="0" smtClean="0">
                <a:solidFill>
                  <a:schemeClr val="tx2"/>
                </a:solidFill>
              </a:rPr>
              <a:t> </a:t>
            </a:r>
            <a:r>
              <a:rPr lang="en-US" sz="1600" b="1" dirty="0">
                <a:solidFill>
                  <a:schemeClr val="tx2"/>
                </a:solidFill>
              </a:rPr>
              <a:t>March 2019 </a:t>
            </a:r>
            <a:r>
              <a:rPr lang="en-US" sz="1600" dirty="0"/>
              <a:t>at 00 UTC.</a:t>
            </a:r>
          </a:p>
          <a:p>
            <a:r>
              <a:rPr lang="en-US" sz="1600" dirty="0" smtClean="0"/>
              <a:t>Valid </a:t>
            </a:r>
            <a:r>
              <a:rPr lang="en-US" sz="1600" dirty="0"/>
              <a:t>period of the week 1 forecast: </a:t>
            </a:r>
            <a:r>
              <a:rPr lang="en-US" sz="1600" b="1" dirty="0" smtClean="0">
                <a:solidFill>
                  <a:schemeClr val="tx2"/>
                </a:solidFill>
              </a:rPr>
              <a:t>28 March – 3 April 2019</a:t>
            </a:r>
            <a:endParaRPr lang="en-US" sz="1600" b="1" dirty="0">
              <a:solidFill>
                <a:schemeClr val="tx2"/>
              </a:solidFill>
            </a:endParaRPr>
          </a:p>
          <a:p>
            <a:r>
              <a:rPr lang="en-US" sz="1600" dirty="0" smtClean="0"/>
              <a:t>Valid </a:t>
            </a:r>
            <a:r>
              <a:rPr lang="en-US" sz="1600" dirty="0"/>
              <a:t>period of the week 2 forecast: </a:t>
            </a:r>
            <a:r>
              <a:rPr lang="en-US" sz="1600" b="1" dirty="0" smtClean="0">
                <a:solidFill>
                  <a:schemeClr val="tx2"/>
                </a:solidFill>
              </a:rPr>
              <a:t>4 – 10 April 2019</a:t>
            </a:r>
            <a:endParaRPr lang="en-US" sz="1600" b="1" dirty="0">
              <a:solidFill>
                <a:schemeClr val="tx2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840509" y="4782414"/>
            <a:ext cx="1816633" cy="1731609"/>
            <a:chOff x="2840509" y="4782414"/>
            <a:chExt cx="1816633" cy="1731609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441698" y="4782414"/>
              <a:ext cx="0" cy="32655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101452" y="4782414"/>
              <a:ext cx="0" cy="32655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840509" y="5251291"/>
              <a:ext cx="430887" cy="117178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 April 2019</a:t>
              </a:r>
              <a:endParaRPr lang="en-US" sz="1600" b="1" baseline="-25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26255" y="5181600"/>
              <a:ext cx="430887" cy="133242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10 April 2019</a:t>
              </a:r>
              <a:endParaRPr lang="en-US" sz="1600" b="1" baseline="-25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1262120" y="4453356"/>
            <a:ext cx="1839332" cy="3290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8-day </a:t>
            </a:r>
            <a:r>
              <a:rPr lang="en-US" sz="1600" dirty="0" smtClean="0">
                <a:solidFill>
                  <a:schemeClr val="tx1"/>
                </a:solidFill>
              </a:rPr>
              <a:t>lead-time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01452" y="4453356"/>
            <a:ext cx="1356081" cy="32905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2</a:t>
            </a:r>
          </a:p>
        </p:txBody>
      </p:sp>
    </p:spTree>
    <p:extLst>
      <p:ext uri="{BB962C8B-B14F-4D97-AF65-F5344CB8AC3E}">
        <p14:creationId xmlns:p14="http://schemas.microsoft.com/office/powerpoint/2010/main" val="32742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6" grpId="0"/>
      <p:bldP spid="28" grpId="0" animBg="1"/>
      <p:bldP spid="20" grpId="0" animBg="1"/>
      <p:bldP spid="6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1. </a:t>
            </a:r>
            <a:r>
              <a:rPr lang="en-US" sz="1800" dirty="0" smtClean="0"/>
              <a:t>Download </a:t>
            </a:r>
            <a:r>
              <a:rPr lang="en-US" sz="1800" dirty="0" smtClean="0"/>
              <a:t>the folder </a:t>
            </a:r>
            <a:r>
              <a:rPr lang="en-US" sz="1800" b="1" i="1" dirty="0" smtClean="0">
                <a:solidFill>
                  <a:schemeClr val="tx2"/>
                </a:solidFill>
              </a:rPr>
              <a:t>GEFS_model_guidance.zip </a:t>
            </a:r>
            <a:r>
              <a:rPr lang="en-US" sz="1800" dirty="0" smtClean="0"/>
              <a:t>from the ftp server: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ftp</a:t>
            </a: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ftp.cpc.ncep.noaa.gov/International/11ITWCVP_Ankara2019/GEFS_model_guidance.zip </a:t>
            </a:r>
            <a:endParaRPr lang="en-US" sz="17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1800" b="1" dirty="0" smtClean="0"/>
              <a:t>2. </a:t>
            </a:r>
            <a:r>
              <a:rPr lang="en-US" sz="1800" dirty="0" smtClean="0"/>
              <a:t>Unzip </a:t>
            </a:r>
            <a:r>
              <a:rPr lang="en-US" sz="1800" dirty="0"/>
              <a:t>the </a:t>
            </a:r>
            <a:r>
              <a:rPr lang="en-US" sz="1800" dirty="0" smtClean="0"/>
              <a:t>folder </a:t>
            </a:r>
            <a:r>
              <a:rPr lang="en-US" sz="1800" b="1" i="1" dirty="0" err="1" smtClean="0">
                <a:solidFill>
                  <a:schemeClr val="tx2"/>
                </a:solidFill>
              </a:rPr>
              <a:t>GEFS_model_guidance</a:t>
            </a:r>
            <a:endParaRPr lang="en-US" sz="1800" dirty="0" smtClean="0"/>
          </a:p>
          <a:p>
            <a:pPr marL="0" indent="0">
              <a:buNone/>
            </a:pP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unzip GEFS_model_guidance.zip </a:t>
            </a: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–d </a:t>
            </a:r>
            <a:r>
              <a:rPr lang="en-US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GEFS_model_guidance</a:t>
            </a:r>
            <a:endParaRPr lang="en-US" sz="17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1800" b="1" dirty="0" smtClean="0"/>
              <a:t>3. </a:t>
            </a:r>
            <a:r>
              <a:rPr lang="en-US" sz="1800" dirty="0"/>
              <a:t>List files/folders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  <a:p>
            <a:pPr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4. </a:t>
            </a:r>
            <a:r>
              <a:rPr lang="en-US" sz="1800" dirty="0" smtClean="0"/>
              <a:t>Go to the folder </a:t>
            </a:r>
            <a:r>
              <a:rPr lang="en-US" sz="1800" b="1" i="1" dirty="0" err="1" smtClean="0">
                <a:solidFill>
                  <a:schemeClr val="tx2"/>
                </a:solidFill>
              </a:rPr>
              <a:t>GEFS_model_guidance</a:t>
            </a:r>
            <a:endParaRPr lang="en-US" sz="1800" b="1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en-US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GEFS_model_guidance</a:t>
            </a:r>
            <a:endParaRPr lang="en-US" sz="17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900" b="1" dirty="0" smtClean="0"/>
          </a:p>
          <a:p>
            <a:pPr marL="0" indent="0">
              <a:buNone/>
            </a:pPr>
            <a:r>
              <a:rPr lang="en-US" sz="1800" b="1" dirty="0" smtClean="0"/>
              <a:t>5. </a:t>
            </a:r>
            <a:r>
              <a:rPr lang="en-US" sz="1800" dirty="0" smtClean="0"/>
              <a:t>List files/folders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endParaRPr lang="en-US" sz="17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000" b="1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Practical Exercise: Generate Sub-seasonal Forecasts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Extract data and scripts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38200" y="4267200"/>
            <a:ext cx="5259068" cy="369332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just"/>
            <a:r>
              <a:rPr lang="en-US" b="1" dirty="0" smtClean="0"/>
              <a:t>→</a:t>
            </a:r>
            <a:r>
              <a:rPr lang="en-US" dirty="0" smtClean="0"/>
              <a:t> You </a:t>
            </a:r>
            <a:r>
              <a:rPr lang="en-US" dirty="0"/>
              <a:t>should see </a:t>
            </a:r>
            <a:r>
              <a:rPr lang="en-US" dirty="0" smtClean="0"/>
              <a:t>one folder </a:t>
            </a:r>
            <a:r>
              <a:rPr lang="en-US" b="1" i="1" dirty="0" err="1" smtClean="0">
                <a:solidFill>
                  <a:schemeClr val="tx2"/>
                </a:solidFill>
              </a:rPr>
              <a:t>GEFS_model_guidance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8503" y="6336268"/>
            <a:ext cx="5850897" cy="369332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just"/>
            <a:r>
              <a:rPr lang="en-US" b="1" dirty="0" smtClean="0"/>
              <a:t>→</a:t>
            </a:r>
            <a:r>
              <a:rPr lang="en-US" dirty="0" smtClean="0"/>
              <a:t> You </a:t>
            </a:r>
            <a:r>
              <a:rPr lang="en-US" dirty="0"/>
              <a:t>should see </a:t>
            </a:r>
            <a:r>
              <a:rPr lang="en-US" dirty="0" smtClean="0"/>
              <a:t>one folder </a:t>
            </a:r>
            <a:r>
              <a:rPr lang="en-US" b="1" i="1" dirty="0" smtClean="0">
                <a:solidFill>
                  <a:schemeClr val="tx2"/>
                </a:solidFill>
              </a:rPr>
              <a:t>GEFS_week1_week2_forecasts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599"/>
            <a:ext cx="8229600" cy="40860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6. </a:t>
            </a:r>
            <a:r>
              <a:rPr lang="en-US" sz="1800" dirty="0" smtClean="0"/>
              <a:t>Go to the folder </a:t>
            </a:r>
            <a:r>
              <a:rPr lang="en-US" sz="1800" b="1" i="1" dirty="0" smtClean="0">
                <a:solidFill>
                  <a:schemeClr val="tx2"/>
                </a:solidFill>
              </a:rPr>
              <a:t>GEFS_week1_week2_forecasts</a:t>
            </a:r>
            <a:endParaRPr lang="en-US" sz="18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GEFS_week1_week2_forecast</a:t>
            </a:r>
            <a:endParaRPr lang="en-US" sz="17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050" dirty="0"/>
          </a:p>
          <a:p>
            <a:pPr marL="0" indent="0" algn="just">
              <a:buNone/>
            </a:pPr>
            <a:r>
              <a:rPr lang="en-US" sz="1800" b="1" dirty="0" smtClean="0"/>
              <a:t>7. </a:t>
            </a:r>
            <a:r>
              <a:rPr lang="en-US" sz="1800" dirty="0" smtClean="0"/>
              <a:t>List files/folders</a:t>
            </a:r>
          </a:p>
          <a:p>
            <a:pPr marL="0" indent="0" algn="just"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  <a:p>
            <a:pPr marL="0" indent="0" algn="just">
              <a:buNone/>
            </a:pPr>
            <a:endParaRPr lang="en-US" sz="1050" dirty="0" smtClean="0"/>
          </a:p>
          <a:p>
            <a:pPr marL="0" indent="0" algn="just">
              <a:buNone/>
            </a:pPr>
            <a:endParaRPr lang="en-US" sz="1050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800" b="1" dirty="0" smtClean="0"/>
              <a:t>8. </a:t>
            </a:r>
            <a:r>
              <a:rPr lang="en-US" sz="1800" dirty="0"/>
              <a:t>Go to the folder </a:t>
            </a:r>
            <a:r>
              <a:rPr lang="en-US" sz="1800" b="1" i="1" dirty="0" smtClean="0">
                <a:solidFill>
                  <a:schemeClr val="tx2"/>
                </a:solidFill>
              </a:rPr>
              <a:t>data</a:t>
            </a:r>
            <a:endParaRPr lang="en-US" sz="18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endParaRPr lang="en-US" sz="17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sz="1800" b="1" dirty="0" smtClean="0"/>
              <a:t>9. </a:t>
            </a:r>
            <a:r>
              <a:rPr lang="en-US" sz="1800" dirty="0"/>
              <a:t>List files/folders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0" indent="0">
              <a:buNone/>
            </a:pPr>
            <a:endParaRPr lang="en-US" sz="105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Practical Exercise: Generate Sub-seasonal Forecasts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Script guidance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450764" y="5562600"/>
            <a:ext cx="2819400" cy="10156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gefs_week1_precipitation</a:t>
            </a:r>
            <a:r>
              <a:rPr lang="en-US" sz="12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.ctl</a:t>
            </a:r>
          </a:p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gefs_week1_precipitation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.dat</a:t>
            </a:r>
          </a:p>
          <a:p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gefs_week1_temperature</a:t>
            </a:r>
            <a:r>
              <a:rPr lang="en-US" sz="1200" b="1" dirty="0" smtClean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.ctl</a:t>
            </a:r>
            <a:endParaRPr lang="en-US" sz="1200" b="1" dirty="0">
              <a:solidFill>
                <a:srgbClr val="66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gefs_week1_temperature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.dat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94" y="5569298"/>
            <a:ext cx="3352800" cy="10156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gefs_precipitation_climatology</a:t>
            </a:r>
            <a:r>
              <a:rPr lang="en-US" sz="1200" b="1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.ctl</a:t>
            </a:r>
            <a:endParaRPr lang="en-US" sz="1200" b="1" dirty="0">
              <a:solidFill>
                <a:srgbClr val="66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gefs_precipitation_climatology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.dat</a:t>
            </a: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gefs_temperature_climatology</a:t>
            </a:r>
            <a:r>
              <a:rPr lang="en-US" sz="1200" b="1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.ctl</a:t>
            </a:r>
            <a:endParaRPr lang="en-US" sz="1200" b="1" dirty="0">
              <a:solidFill>
                <a:srgbClr val="66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gefs_temperature_climatology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.dat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2907268"/>
            <a:ext cx="4524252" cy="369332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just"/>
            <a:r>
              <a:rPr lang="en-US" b="1" dirty="0" smtClean="0"/>
              <a:t>→</a:t>
            </a:r>
            <a:r>
              <a:rPr lang="en-US" dirty="0" smtClean="0"/>
              <a:t> You </a:t>
            </a:r>
            <a:r>
              <a:rPr lang="en-US" dirty="0"/>
              <a:t>should see two folders </a:t>
            </a:r>
            <a:r>
              <a:rPr lang="en-US" b="1" i="1" dirty="0">
                <a:solidFill>
                  <a:schemeClr val="tx2"/>
                </a:solidFill>
              </a:rPr>
              <a:t>data </a:t>
            </a:r>
            <a:r>
              <a:rPr lang="en-US" dirty="0"/>
              <a:t>and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i="1" dirty="0">
                <a:solidFill>
                  <a:schemeClr val="tx2"/>
                </a:solidFill>
              </a:rPr>
              <a:t>scripts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2824" y="4964668"/>
            <a:ext cx="5858976" cy="369332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just"/>
            <a:r>
              <a:rPr lang="en-US" b="1" dirty="0" smtClean="0"/>
              <a:t>→</a:t>
            </a:r>
            <a:r>
              <a:rPr lang="en-US" dirty="0" smtClean="0"/>
              <a:t> You </a:t>
            </a:r>
            <a:r>
              <a:rPr lang="en-US" dirty="0"/>
              <a:t>should see </a:t>
            </a:r>
            <a:r>
              <a:rPr lang="en-US" dirty="0" smtClean="0"/>
              <a:t>6 control files (.</a:t>
            </a:r>
            <a:r>
              <a:rPr lang="en-US" dirty="0" err="1" smtClean="0"/>
              <a:t>ctl</a:t>
            </a:r>
            <a:r>
              <a:rPr lang="en-US" dirty="0" smtClean="0"/>
              <a:t>) and 6 binary files (.</a:t>
            </a:r>
            <a:r>
              <a:rPr lang="en-US" dirty="0" err="1" smtClean="0"/>
              <a:t>dat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303524" y="5562601"/>
            <a:ext cx="2803187" cy="10156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gefs_week2_precipitation</a:t>
            </a:r>
            <a:r>
              <a:rPr lang="en-US" sz="1200" b="1" dirty="0" smtClean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.ctl</a:t>
            </a:r>
            <a:endParaRPr lang="en-US" sz="1200" b="1" dirty="0">
              <a:solidFill>
                <a:srgbClr val="66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gefs_week2_precipitation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.dat</a:t>
            </a:r>
          </a:p>
          <a:p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gefs_week2_temperature</a:t>
            </a:r>
            <a:r>
              <a:rPr lang="en-US" sz="1200" b="1" dirty="0" smtClean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.ctl</a:t>
            </a:r>
            <a:endParaRPr lang="en-US" sz="1200" b="1" dirty="0">
              <a:solidFill>
                <a:srgbClr val="66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gefs_week2_temperature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.dat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7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Practical Exercise: Generate Sub-seasonal Forecasts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Script guidance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4572001" cy="9848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600" b="1" dirty="0" smtClean="0"/>
              <a:t>GEFS Climatology (1999 – 2017)</a:t>
            </a:r>
          </a:p>
          <a:p>
            <a:pPr lvl="1" algn="just"/>
            <a:r>
              <a:rPr lang="en-US" sz="1600" b="1" i="1" dirty="0" err="1" smtClean="0">
                <a:solidFill>
                  <a:schemeClr val="tx2"/>
                </a:solidFill>
              </a:rPr>
              <a:t>gefs_precipitation_climatology.ctl</a:t>
            </a:r>
            <a:endParaRPr lang="en-US" sz="1600" b="1" i="1" dirty="0">
              <a:solidFill>
                <a:schemeClr val="tx2"/>
              </a:solidFill>
            </a:endParaRPr>
          </a:p>
          <a:p>
            <a:pPr lvl="1" algn="just"/>
            <a:r>
              <a:rPr lang="en-US" sz="1600" b="1" i="1" dirty="0" err="1" smtClean="0">
                <a:solidFill>
                  <a:schemeClr val="tx2"/>
                </a:solidFill>
              </a:rPr>
              <a:t>gefs_temperature_climatology.ctl</a:t>
            </a:r>
            <a:endParaRPr lang="en-US" sz="1600" b="1" i="1" dirty="0" smtClean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904833"/>
            <a:ext cx="8305800" cy="280076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err="1" smtClean="0"/>
              <a:t>dset</a:t>
            </a:r>
            <a:r>
              <a:rPr lang="en-US" sz="1600" b="1" dirty="0" smtClean="0"/>
              <a:t> </a:t>
            </a:r>
            <a:r>
              <a:rPr lang="en-US" sz="1600" b="1" dirty="0"/>
              <a:t>^</a:t>
            </a:r>
            <a:r>
              <a:rPr lang="en-US" sz="1600" b="1" dirty="0" smtClean="0"/>
              <a:t>gefs_precipitation_climatology.dat</a:t>
            </a:r>
            <a:endParaRPr lang="en-US" sz="1600" b="1" dirty="0"/>
          </a:p>
          <a:p>
            <a:r>
              <a:rPr lang="en-US" sz="1600" b="1" dirty="0"/>
              <a:t>title GEFS Week 1 </a:t>
            </a:r>
            <a:r>
              <a:rPr lang="en-US" sz="1600" b="1" dirty="0" smtClean="0"/>
              <a:t>and Week 2 Precipitation Climatology </a:t>
            </a:r>
            <a:r>
              <a:rPr lang="en-US" sz="1600" b="1" dirty="0"/>
              <a:t>Data</a:t>
            </a:r>
          </a:p>
          <a:p>
            <a:r>
              <a:rPr lang="en-US" sz="1600" b="1" dirty="0" err="1"/>
              <a:t>undef</a:t>
            </a:r>
            <a:r>
              <a:rPr lang="en-US" sz="1600" b="1" dirty="0"/>
              <a:t> </a:t>
            </a:r>
            <a:r>
              <a:rPr lang="en-US" sz="1600" b="1" dirty="0" smtClean="0"/>
              <a:t>9.999E+20</a:t>
            </a:r>
          </a:p>
          <a:p>
            <a:r>
              <a:rPr lang="en-US" sz="1600" b="1" dirty="0" err="1" smtClean="0"/>
              <a:t>xdef</a:t>
            </a:r>
            <a:r>
              <a:rPr lang="en-US" sz="1600" b="1" dirty="0" smtClean="0"/>
              <a:t> 360 linear 0 1</a:t>
            </a:r>
          </a:p>
          <a:p>
            <a:r>
              <a:rPr lang="en-US" sz="1600" b="1" dirty="0" err="1" smtClean="0"/>
              <a:t>ydef</a:t>
            </a:r>
            <a:r>
              <a:rPr lang="en-US" sz="1600" b="1" dirty="0" smtClean="0"/>
              <a:t> </a:t>
            </a:r>
            <a:r>
              <a:rPr lang="en-US" sz="1600" b="1" dirty="0"/>
              <a:t>181 linear -90 1</a:t>
            </a:r>
          </a:p>
          <a:p>
            <a:r>
              <a:rPr lang="en-US" sz="1600" b="1" dirty="0" err="1"/>
              <a:t>zdef</a:t>
            </a:r>
            <a:r>
              <a:rPr lang="en-US" sz="1600" b="1" dirty="0"/>
              <a:t> 1 linear 0 1</a:t>
            </a:r>
          </a:p>
          <a:p>
            <a:r>
              <a:rPr lang="en-US" sz="1600" b="1" dirty="0" err="1"/>
              <a:t>tdef</a:t>
            </a:r>
            <a:r>
              <a:rPr lang="en-US" sz="1600" b="1" dirty="0"/>
              <a:t> 365 linear </a:t>
            </a:r>
            <a:r>
              <a:rPr lang="en-US" sz="1600" b="1" dirty="0" smtClean="0"/>
              <a:t>01JAN1999 </a:t>
            </a:r>
            <a:r>
              <a:rPr lang="en-US" sz="1600" b="1" dirty="0"/>
              <a:t>1dy</a:t>
            </a:r>
          </a:p>
          <a:p>
            <a:r>
              <a:rPr lang="en-US" sz="1600" b="1" dirty="0" err="1"/>
              <a:t>vars</a:t>
            </a:r>
            <a:r>
              <a:rPr lang="en-US" sz="1600" b="1" dirty="0"/>
              <a:t> 2</a:t>
            </a:r>
          </a:p>
          <a:p>
            <a:r>
              <a:rPr lang="en-US" sz="1600" b="1" dirty="0" smtClean="0"/>
              <a:t>week1precip  </a:t>
            </a:r>
            <a:r>
              <a:rPr lang="en-US" sz="1600" b="1" dirty="0"/>
              <a:t>0  99  </a:t>
            </a:r>
            <a:r>
              <a:rPr lang="en-US" sz="1600" b="1" dirty="0" smtClean="0"/>
              <a:t>Climatology of the GEFS week 1 precipitation forecast [mm]</a:t>
            </a:r>
            <a:endParaRPr lang="en-US" sz="1600" b="1" dirty="0"/>
          </a:p>
          <a:p>
            <a:r>
              <a:rPr lang="en-US" sz="1600" b="1" dirty="0" smtClean="0"/>
              <a:t>week2precip  </a:t>
            </a:r>
            <a:r>
              <a:rPr lang="en-US" sz="1600" b="1" dirty="0"/>
              <a:t>0  99  </a:t>
            </a:r>
            <a:r>
              <a:rPr lang="en-US" sz="1600" b="1" dirty="0" smtClean="0"/>
              <a:t>Climatology of the GEFS week 2 precipitation forecast </a:t>
            </a:r>
            <a:r>
              <a:rPr lang="en-US" sz="1600" b="1" dirty="0"/>
              <a:t>[mm</a:t>
            </a:r>
            <a:r>
              <a:rPr lang="en-US" sz="1600" b="1" dirty="0" smtClean="0"/>
              <a:t>]</a:t>
            </a:r>
            <a:endParaRPr lang="en-US" sz="1600" b="1" dirty="0"/>
          </a:p>
          <a:p>
            <a:r>
              <a:rPr lang="en-US" sz="1600" b="1" dirty="0" err="1"/>
              <a:t>endvars</a:t>
            </a:r>
            <a:endParaRPr lang="en-US" sz="1600" b="1" dirty="0"/>
          </a:p>
        </p:txBody>
      </p:sp>
      <p:grpSp>
        <p:nvGrpSpPr>
          <p:cNvPr id="84" name="Group 83"/>
          <p:cNvGrpSpPr/>
          <p:nvPr/>
        </p:nvGrpSpPr>
        <p:grpSpPr>
          <a:xfrm>
            <a:off x="533400" y="5657433"/>
            <a:ext cx="4191000" cy="256032"/>
            <a:chOff x="219456" y="5669280"/>
            <a:chExt cx="4462635" cy="256032"/>
          </a:xfrm>
        </p:grpSpPr>
        <p:sp>
          <p:nvSpPr>
            <p:cNvPr id="29" name="Oval 28"/>
            <p:cNvSpPr/>
            <p:nvPr/>
          </p:nvSpPr>
          <p:spPr>
            <a:xfrm>
              <a:off x="219456" y="5669280"/>
              <a:ext cx="608593" cy="25603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>
              <a:stCxn id="34" idx="1"/>
              <a:endCxn id="29" idx="6"/>
            </p:cNvCxnSpPr>
            <p:nvPr/>
          </p:nvCxnSpPr>
          <p:spPr>
            <a:xfrm flipH="1">
              <a:off x="828049" y="5792391"/>
              <a:ext cx="2711043" cy="0"/>
            </a:xfrm>
            <a:prstGeom prst="straightConnector1">
              <a:avLst/>
            </a:prstGeom>
            <a:ln w="28575">
              <a:solidFill>
                <a:schemeClr val="accent4"/>
              </a:solidFill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539092" y="5669280"/>
              <a:ext cx="1142999" cy="24622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2 variables</a:t>
              </a:r>
              <a:endParaRPr lang="en-US" sz="1600" dirty="0"/>
            </a:p>
          </p:txBody>
        </p:sp>
      </p:grpSp>
      <p:sp>
        <p:nvSpPr>
          <p:cNvPr id="39" name="Oval 38"/>
          <p:cNvSpPr/>
          <p:nvPr/>
        </p:nvSpPr>
        <p:spPr>
          <a:xfrm>
            <a:off x="533497" y="5913466"/>
            <a:ext cx="1142903" cy="246887"/>
          </a:xfrm>
          <a:prstGeom prst="ellipse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33400" y="6160353"/>
            <a:ext cx="1143000" cy="246888"/>
          </a:xfrm>
          <a:prstGeom prst="ellipse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57200" y="2848148"/>
            <a:ext cx="8229600" cy="809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/>
              <a:t>10. </a:t>
            </a:r>
            <a:r>
              <a:rPr lang="en-US" sz="1600" dirty="0" smtClean="0"/>
              <a:t>Open </a:t>
            </a:r>
            <a:r>
              <a:rPr lang="en-US" sz="1600" dirty="0"/>
              <a:t>the file </a:t>
            </a:r>
            <a:r>
              <a:rPr lang="en-US" sz="1600" b="1" i="1" dirty="0" err="1" smtClean="0">
                <a:solidFill>
                  <a:schemeClr val="tx2"/>
                </a:solidFill>
              </a:rPr>
              <a:t>gefs_precipitation_climatology.ctl</a:t>
            </a:r>
            <a:endParaRPr lang="en-US" sz="1600" b="1" i="1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cs typeface="Courier New" panose="02070309020205020404" pitchFamily="49" charset="0"/>
              </a:rPr>
              <a:t>Linux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cs typeface="Courier New" panose="02070309020205020404" pitchFamily="49" charset="0"/>
              </a:rPr>
              <a:t>: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gedit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gefs_precipitation_climatology.ctl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Cygwin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npp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gefs_precipitation_climatology.ctl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677121" y="2743200"/>
            <a:ext cx="387276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Group 111"/>
          <p:cNvGrpSpPr/>
          <p:nvPr/>
        </p:nvGrpSpPr>
        <p:grpSpPr>
          <a:xfrm>
            <a:off x="914400" y="5363096"/>
            <a:ext cx="4310932" cy="340149"/>
            <a:chOff x="914400" y="5352634"/>
            <a:chExt cx="4310932" cy="340149"/>
          </a:xfrm>
        </p:grpSpPr>
        <p:grpSp>
          <p:nvGrpSpPr>
            <p:cNvPr id="78" name="Group 77"/>
            <p:cNvGrpSpPr/>
            <p:nvPr/>
          </p:nvGrpSpPr>
          <p:grpSpPr>
            <a:xfrm>
              <a:off x="2824103" y="5352634"/>
              <a:ext cx="2401229" cy="340149"/>
              <a:chOff x="2823703" y="5352634"/>
              <a:chExt cx="2556865" cy="340149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2823703" y="5418463"/>
                <a:ext cx="334645" cy="274320"/>
              </a:xfrm>
              <a:prstGeom prst="ellipse">
                <a:avLst/>
              </a:prstGeom>
              <a:solidFill>
                <a:srgbClr val="C00000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704168" y="5352634"/>
                <a:ext cx="1676400" cy="24622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 smtClean="0"/>
                  <a:t>daily climatology</a:t>
                </a:r>
                <a:endParaRPr lang="en-US" sz="1600" dirty="0"/>
              </a:p>
            </p:txBody>
          </p:sp>
        </p:grpSp>
        <p:sp>
          <p:nvSpPr>
            <p:cNvPr id="104" name="Oval 103"/>
            <p:cNvSpPr/>
            <p:nvPr/>
          </p:nvSpPr>
          <p:spPr>
            <a:xfrm>
              <a:off x="914400" y="5395984"/>
              <a:ext cx="343496" cy="273296"/>
            </a:xfrm>
            <a:prstGeom prst="ellipse">
              <a:avLst/>
            </a:prstGeom>
            <a:solidFill>
              <a:srgbClr val="C00000">
                <a:alpha val="4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114800" y="1829543"/>
            <a:ext cx="47777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600" dirty="0"/>
              <a:t>Contain the daily </a:t>
            </a:r>
            <a:r>
              <a:rPr lang="en-US" sz="1600" dirty="0" smtClean="0"/>
              <a:t>climatology of the week </a:t>
            </a:r>
            <a:r>
              <a:rPr lang="en-US" sz="1600" dirty="0"/>
              <a:t>1 </a:t>
            </a:r>
            <a:r>
              <a:rPr lang="en-US" sz="1600" u="sng" dirty="0"/>
              <a:t>and</a:t>
            </a:r>
            <a:r>
              <a:rPr lang="en-US" sz="1600" dirty="0"/>
              <a:t> week 2 precipitation/temperature forecast </a:t>
            </a:r>
            <a:r>
              <a:rPr lang="en-US" sz="1600" dirty="0" smtClean="0"/>
              <a:t>from the NCEP GEFS </a:t>
            </a:r>
            <a:r>
              <a:rPr lang="en-US" sz="1600" dirty="0"/>
              <a:t>model computed over the period 1999 – 2017</a:t>
            </a:r>
          </a:p>
        </p:txBody>
      </p:sp>
      <p:sp>
        <p:nvSpPr>
          <p:cNvPr id="3" name="Right Brace 2"/>
          <p:cNvSpPr/>
          <p:nvPr/>
        </p:nvSpPr>
        <p:spPr>
          <a:xfrm>
            <a:off x="3848101" y="2016442"/>
            <a:ext cx="274320" cy="457200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969399" y="4684233"/>
            <a:ext cx="3440801" cy="532610"/>
            <a:chOff x="1969399" y="4572000"/>
            <a:chExt cx="3440801" cy="532610"/>
          </a:xfrm>
        </p:grpSpPr>
        <p:sp>
          <p:nvSpPr>
            <p:cNvPr id="26" name="Oval 25"/>
            <p:cNvSpPr/>
            <p:nvPr/>
          </p:nvSpPr>
          <p:spPr>
            <a:xfrm>
              <a:off x="1969399" y="4572000"/>
              <a:ext cx="171748" cy="273296"/>
            </a:xfrm>
            <a:prstGeom prst="ellipse">
              <a:avLst/>
            </a:prstGeom>
            <a:solidFill>
              <a:schemeClr val="accent5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133600" y="4812870"/>
              <a:ext cx="171748" cy="273296"/>
            </a:xfrm>
            <a:prstGeom prst="ellipse">
              <a:avLst/>
            </a:prstGeom>
            <a:solidFill>
              <a:schemeClr val="accent5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80861" y="4612167"/>
              <a:ext cx="2829339" cy="492443"/>
            </a:xfrm>
            <a:prstGeom prst="rect">
              <a:avLst/>
            </a:prstGeom>
            <a:solidFill>
              <a:schemeClr val="accent1">
                <a:alpha val="27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/>
                <a:t>c</a:t>
              </a:r>
              <a:r>
                <a:rPr lang="en-US" sz="1600" dirty="0" smtClean="0"/>
                <a:t>over the world </a:t>
              </a:r>
            </a:p>
            <a:p>
              <a:pPr algn="ctr"/>
              <a:r>
                <a:rPr lang="en-US" sz="1600" dirty="0" smtClean="0"/>
                <a:t>with a spatial resolution of 1</a:t>
              </a:r>
              <a:r>
                <a:rPr lang="en-US" sz="1600" dirty="0"/>
                <a:t>° x 1</a:t>
              </a:r>
              <a:r>
                <a:rPr lang="en-US" sz="1600" dirty="0" smtClean="0"/>
                <a:t>°</a:t>
              </a:r>
              <a:endParaRPr lang="en-US" sz="16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34261" y="4673649"/>
            <a:ext cx="1199339" cy="523618"/>
            <a:chOff x="934261" y="4673649"/>
            <a:chExt cx="1199339" cy="523618"/>
          </a:xfrm>
        </p:grpSpPr>
        <p:sp>
          <p:nvSpPr>
            <p:cNvPr id="36" name="Oval 35"/>
            <p:cNvSpPr/>
            <p:nvPr/>
          </p:nvSpPr>
          <p:spPr>
            <a:xfrm>
              <a:off x="934261" y="4673649"/>
              <a:ext cx="347472" cy="273296"/>
            </a:xfrm>
            <a:prstGeom prst="ellipse">
              <a:avLst/>
            </a:prstGeom>
            <a:solidFill>
              <a:schemeClr val="accent1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946611" y="4923971"/>
              <a:ext cx="347472" cy="273296"/>
            </a:xfrm>
            <a:prstGeom prst="ellipse">
              <a:avLst/>
            </a:prstGeom>
            <a:solidFill>
              <a:schemeClr val="accent1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795663" y="4684233"/>
              <a:ext cx="173736" cy="273296"/>
            </a:xfrm>
            <a:prstGeom prst="ellipse">
              <a:avLst/>
            </a:prstGeom>
            <a:solidFill>
              <a:schemeClr val="accent1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826696" y="4923971"/>
              <a:ext cx="306904" cy="273296"/>
            </a:xfrm>
            <a:prstGeom prst="ellipse">
              <a:avLst/>
            </a:prstGeom>
            <a:solidFill>
              <a:schemeClr val="accent1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90599" y="3926732"/>
            <a:ext cx="5334000" cy="274320"/>
            <a:chOff x="990599" y="4122420"/>
            <a:chExt cx="5334000" cy="274320"/>
          </a:xfrm>
        </p:grpSpPr>
        <p:sp>
          <p:nvSpPr>
            <p:cNvPr id="42" name="Oval 41"/>
            <p:cNvSpPr/>
            <p:nvPr/>
          </p:nvSpPr>
          <p:spPr>
            <a:xfrm>
              <a:off x="990599" y="4122420"/>
              <a:ext cx="3124201" cy="274320"/>
            </a:xfrm>
            <a:prstGeom prst="ellipse">
              <a:avLst/>
            </a:prstGeom>
            <a:solidFill>
              <a:schemeClr val="accent3">
                <a:lumMod val="75000"/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029200" y="4136469"/>
              <a:ext cx="1295399" cy="24622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binary data file</a:t>
              </a:r>
              <a:endParaRPr lang="en-US" sz="1600" dirty="0"/>
            </a:p>
          </p:txBody>
        </p:sp>
        <p:cxnSp>
          <p:nvCxnSpPr>
            <p:cNvPr id="44" name="Straight Arrow Connector 43"/>
            <p:cNvCxnSpPr>
              <a:stCxn id="43" idx="1"/>
              <a:endCxn id="42" idx="6"/>
            </p:cNvCxnSpPr>
            <p:nvPr/>
          </p:nvCxnSpPr>
          <p:spPr>
            <a:xfrm flipH="1">
              <a:off x="4114800" y="4259580"/>
              <a:ext cx="914400" cy="0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23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9" grpId="0" animBg="1"/>
      <p:bldP spid="47" grpId="0" animBg="1"/>
      <p:bldP spid="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Practical Exercise: Generate Sub-seasonal Forecasts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Script guidance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73380" y="1383774"/>
            <a:ext cx="3360420" cy="16466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600" b="1" dirty="0" smtClean="0"/>
              <a:t>GEFS Forecasts</a:t>
            </a:r>
          </a:p>
          <a:p>
            <a:pPr lvl="1" algn="just"/>
            <a:r>
              <a:rPr lang="en-US" sz="1600" b="1" i="1" dirty="0" smtClean="0">
                <a:solidFill>
                  <a:schemeClr val="tx2"/>
                </a:solidFill>
              </a:rPr>
              <a:t>gefs_week1_precipitation.ctl</a:t>
            </a:r>
          </a:p>
          <a:p>
            <a:pPr lvl="1" algn="just"/>
            <a:r>
              <a:rPr lang="en-US" sz="1600" b="1" i="1" dirty="0" smtClean="0">
                <a:solidFill>
                  <a:schemeClr val="tx2"/>
                </a:solidFill>
              </a:rPr>
              <a:t>gefs_week1_temperature.ctl</a:t>
            </a:r>
          </a:p>
          <a:p>
            <a:pPr algn="just"/>
            <a:endParaRPr lang="en-US" sz="800" b="1" i="1" dirty="0">
              <a:solidFill>
                <a:schemeClr val="tx2"/>
              </a:solidFill>
            </a:endParaRPr>
          </a:p>
          <a:p>
            <a:pPr lvl="1" algn="just"/>
            <a:r>
              <a:rPr lang="en-US" sz="1600" b="1" i="1" dirty="0" smtClean="0">
                <a:solidFill>
                  <a:schemeClr val="tx2"/>
                </a:solidFill>
              </a:rPr>
              <a:t>gefs_week2_precipitation.ctl</a:t>
            </a:r>
            <a:endParaRPr lang="en-US" sz="1600" b="1" i="1" dirty="0">
              <a:solidFill>
                <a:schemeClr val="tx2"/>
              </a:solidFill>
            </a:endParaRPr>
          </a:p>
          <a:p>
            <a:pPr lvl="1" algn="just"/>
            <a:r>
              <a:rPr lang="en-US" sz="1600" b="1" i="1" dirty="0" smtClean="0">
                <a:solidFill>
                  <a:schemeClr val="tx2"/>
                </a:solidFill>
              </a:rPr>
              <a:t>gefs_week2_temperature.ctl</a:t>
            </a:r>
            <a:endParaRPr lang="en-US" sz="1600" b="1" i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4089499"/>
            <a:ext cx="8229600" cy="255454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err="1"/>
              <a:t>dset</a:t>
            </a:r>
            <a:r>
              <a:rPr lang="en-US" sz="1600" b="1" dirty="0"/>
              <a:t> ^</a:t>
            </a:r>
            <a:r>
              <a:rPr lang="en-US" sz="1600" b="1" dirty="0" smtClean="0"/>
              <a:t>gefs_week1_precipitation.dat</a:t>
            </a:r>
            <a:endParaRPr lang="en-US" sz="1600" b="1" dirty="0"/>
          </a:p>
          <a:p>
            <a:r>
              <a:rPr lang="en-US" sz="1600" b="1" dirty="0"/>
              <a:t>title GEFS Week 1 Precipitation Forecast Data</a:t>
            </a:r>
          </a:p>
          <a:p>
            <a:r>
              <a:rPr lang="en-US" sz="1600" b="1" dirty="0" err="1"/>
              <a:t>undef</a:t>
            </a:r>
            <a:r>
              <a:rPr lang="en-US" sz="1600" b="1" dirty="0"/>
              <a:t> </a:t>
            </a:r>
            <a:r>
              <a:rPr lang="en-US" sz="1600" b="1" dirty="0" smtClean="0"/>
              <a:t>9.999E+20</a:t>
            </a:r>
          </a:p>
          <a:p>
            <a:r>
              <a:rPr lang="en-US" sz="1600" b="1" dirty="0" err="1" smtClean="0"/>
              <a:t>xdef</a:t>
            </a:r>
            <a:r>
              <a:rPr lang="en-US" sz="1600" b="1" dirty="0" smtClean="0"/>
              <a:t> 360 linear 0 1</a:t>
            </a:r>
          </a:p>
          <a:p>
            <a:r>
              <a:rPr lang="en-US" sz="1600" b="1" dirty="0" err="1" smtClean="0"/>
              <a:t>ydef</a:t>
            </a:r>
            <a:r>
              <a:rPr lang="en-US" sz="1600" b="1" dirty="0" smtClean="0"/>
              <a:t> </a:t>
            </a:r>
            <a:r>
              <a:rPr lang="en-US" sz="1600" b="1" dirty="0"/>
              <a:t>181 linear -</a:t>
            </a:r>
            <a:r>
              <a:rPr lang="en-US" sz="1600" b="1" dirty="0" smtClean="0"/>
              <a:t>90 </a:t>
            </a:r>
            <a:r>
              <a:rPr lang="en-US" sz="1600" b="1" dirty="0"/>
              <a:t>1</a:t>
            </a:r>
          </a:p>
          <a:p>
            <a:r>
              <a:rPr lang="en-US" sz="1600" b="1" dirty="0" err="1" smtClean="0"/>
              <a:t>tdef</a:t>
            </a:r>
            <a:r>
              <a:rPr lang="en-US" sz="1600" b="1" dirty="0" smtClean="0"/>
              <a:t> </a:t>
            </a:r>
            <a:r>
              <a:rPr lang="en-US" sz="1600" b="1" dirty="0"/>
              <a:t>1 linear </a:t>
            </a:r>
            <a:r>
              <a:rPr lang="en-US" sz="1600" b="1" dirty="0" smtClean="0"/>
              <a:t>28Mar2019 </a:t>
            </a:r>
            <a:r>
              <a:rPr lang="en-US" sz="1600" b="1" dirty="0"/>
              <a:t>7dy</a:t>
            </a:r>
          </a:p>
          <a:p>
            <a:r>
              <a:rPr lang="en-US" sz="1600" b="1" dirty="0" err="1"/>
              <a:t>zdef</a:t>
            </a:r>
            <a:r>
              <a:rPr lang="en-US" sz="1600" b="1" dirty="0"/>
              <a:t> 1 linear 1 1</a:t>
            </a:r>
          </a:p>
          <a:p>
            <a:r>
              <a:rPr lang="en-US" sz="1600" b="1" dirty="0" err="1"/>
              <a:t>vars</a:t>
            </a:r>
            <a:r>
              <a:rPr lang="en-US" sz="1600" b="1" dirty="0"/>
              <a:t> 1</a:t>
            </a:r>
          </a:p>
          <a:p>
            <a:r>
              <a:rPr lang="en-US" sz="1600" b="1" dirty="0"/>
              <a:t>week1rain 0 99 * GEFS week 1 precipitation forecast [mm]</a:t>
            </a:r>
          </a:p>
          <a:p>
            <a:r>
              <a:rPr lang="en-US" sz="1600" b="1" dirty="0" err="1"/>
              <a:t>endvars</a:t>
            </a:r>
            <a:endParaRPr lang="en-US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457200" y="3152948"/>
            <a:ext cx="8229600" cy="809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/>
              <a:t>11. </a:t>
            </a:r>
            <a:r>
              <a:rPr lang="en-US" sz="1600" dirty="0" smtClean="0"/>
              <a:t>Open </a:t>
            </a:r>
            <a:r>
              <a:rPr lang="en-US" sz="1600" dirty="0"/>
              <a:t>the file </a:t>
            </a:r>
            <a:r>
              <a:rPr lang="en-US" sz="1600" b="1" i="1" dirty="0" smtClean="0">
                <a:solidFill>
                  <a:schemeClr val="tx2"/>
                </a:solidFill>
              </a:rPr>
              <a:t>gefs_week1_precipitation.ctl</a:t>
            </a:r>
            <a:endParaRPr lang="en-US" sz="1600" b="1" i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cs typeface="Courier New" panose="02070309020205020404" pitchFamily="49" charset="0"/>
              </a:rPr>
              <a:t>Linux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cs typeface="Courier New" panose="02070309020205020404" pitchFamily="49" charset="0"/>
              </a:rPr>
              <a:t>: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gedit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gefs_week1_precipitation.ctl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</a:p>
          <a:p>
            <a:pPr>
              <a:lnSpc>
                <a:spcPct val="80000"/>
              </a:lnSpc>
            </a:pP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Cygwin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npp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gefs_week1_precipitation.ctl &amp;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0434" y="3048000"/>
            <a:ext cx="387276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33400" y="5839968"/>
            <a:ext cx="3511827" cy="256032"/>
            <a:chOff x="219456" y="5669280"/>
            <a:chExt cx="3739441" cy="256032"/>
          </a:xfrm>
        </p:grpSpPr>
        <p:sp>
          <p:nvSpPr>
            <p:cNvPr id="10" name="Oval 9"/>
            <p:cNvSpPr/>
            <p:nvPr/>
          </p:nvSpPr>
          <p:spPr>
            <a:xfrm>
              <a:off x="219456" y="5669280"/>
              <a:ext cx="608593" cy="25603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stCxn id="12" idx="1"/>
              <a:endCxn id="10" idx="6"/>
            </p:cNvCxnSpPr>
            <p:nvPr/>
          </p:nvCxnSpPr>
          <p:spPr>
            <a:xfrm flipH="1">
              <a:off x="828049" y="5792391"/>
              <a:ext cx="1987849" cy="0"/>
            </a:xfrm>
            <a:prstGeom prst="straightConnector1">
              <a:avLst/>
            </a:prstGeom>
            <a:ln w="28575">
              <a:solidFill>
                <a:schemeClr val="accent4"/>
              </a:solidFill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815898" y="5669280"/>
              <a:ext cx="1142999" cy="24622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1 variable</a:t>
              </a:r>
              <a:endParaRPr lang="en-US" sz="16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82366" y="5348533"/>
            <a:ext cx="7028236" cy="281142"/>
            <a:chOff x="1721002" y="5412136"/>
            <a:chExt cx="7483770" cy="281142"/>
          </a:xfrm>
        </p:grpSpPr>
        <p:sp>
          <p:nvSpPr>
            <p:cNvPr id="14" name="Oval 13"/>
            <p:cNvSpPr/>
            <p:nvPr/>
          </p:nvSpPr>
          <p:spPr>
            <a:xfrm>
              <a:off x="1721002" y="5412136"/>
              <a:ext cx="1533524" cy="281142"/>
            </a:xfrm>
            <a:prstGeom prst="ellipse">
              <a:avLst/>
            </a:prstGeom>
            <a:solidFill>
              <a:srgbClr val="C00000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Arrow Connector 14"/>
            <p:cNvCxnSpPr>
              <a:stCxn id="16" idx="1"/>
              <a:endCxn id="14" idx="6"/>
            </p:cNvCxnSpPr>
            <p:nvPr/>
          </p:nvCxnSpPr>
          <p:spPr>
            <a:xfrm flipH="1" flipV="1">
              <a:off x="3254526" y="5552707"/>
              <a:ext cx="2866966" cy="0"/>
            </a:xfrm>
            <a:prstGeom prst="straightConnector1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121492" y="5436090"/>
              <a:ext cx="3083280" cy="24622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Beginning date of the valid period</a:t>
              </a:r>
              <a:endParaRPr lang="en-US" sz="1600" dirty="0"/>
            </a:p>
          </p:txBody>
        </p:sp>
      </p:grpSp>
      <p:sp>
        <p:nvSpPr>
          <p:cNvPr id="23" name="Oval 22"/>
          <p:cNvSpPr/>
          <p:nvPr/>
        </p:nvSpPr>
        <p:spPr>
          <a:xfrm>
            <a:off x="533400" y="6096000"/>
            <a:ext cx="914400" cy="246888"/>
          </a:xfrm>
          <a:prstGeom prst="ellipse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60381" y="1740195"/>
            <a:ext cx="510921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600" dirty="0"/>
              <a:t>Contain the </a:t>
            </a:r>
            <a:r>
              <a:rPr lang="en-US" sz="1600" u="sng" dirty="0"/>
              <a:t>ensemble mean</a:t>
            </a:r>
            <a:r>
              <a:rPr lang="en-US" sz="1600" dirty="0"/>
              <a:t> precipitation/temperature forecasts for the period: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/>
              <a:t>For </a:t>
            </a:r>
            <a:r>
              <a:rPr lang="en-US" sz="1600" b="1" dirty="0"/>
              <a:t>week </a:t>
            </a:r>
            <a:r>
              <a:rPr lang="en-US" sz="1600" b="1" dirty="0" smtClean="0"/>
              <a:t>1 forecast</a:t>
            </a:r>
            <a:r>
              <a:rPr lang="en-US" sz="1600" dirty="0"/>
              <a:t>	</a:t>
            </a:r>
            <a:r>
              <a:rPr lang="en-US" sz="1600" dirty="0" smtClean="0"/>
              <a:t>28 </a:t>
            </a:r>
            <a:r>
              <a:rPr lang="en-US" sz="1600" dirty="0"/>
              <a:t>March </a:t>
            </a:r>
            <a:r>
              <a:rPr lang="en-US" sz="1600" dirty="0" smtClean="0"/>
              <a:t>– 3 </a:t>
            </a:r>
            <a:r>
              <a:rPr lang="en-US" sz="1600" dirty="0"/>
              <a:t>April </a:t>
            </a:r>
            <a:r>
              <a:rPr lang="en-US" sz="1600" dirty="0" smtClean="0"/>
              <a:t>2019</a:t>
            </a:r>
            <a:endParaRPr lang="en-US" sz="1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/>
              <a:t>For week 2 forecast</a:t>
            </a:r>
            <a:r>
              <a:rPr lang="en-US" sz="1600" dirty="0"/>
              <a:t>	</a:t>
            </a:r>
            <a:r>
              <a:rPr lang="en-US" sz="1600" dirty="0" smtClean="0"/>
              <a:t>4 April – 10 </a:t>
            </a:r>
            <a:r>
              <a:rPr lang="en-US" sz="1600" dirty="0"/>
              <a:t>April </a:t>
            </a:r>
            <a:r>
              <a:rPr lang="en-US" sz="1600" dirty="0" smtClean="0"/>
              <a:t>2019</a:t>
            </a:r>
            <a:endParaRPr lang="en-US" sz="1600" dirty="0"/>
          </a:p>
        </p:txBody>
      </p:sp>
      <p:sp>
        <p:nvSpPr>
          <p:cNvPr id="18" name="Right Brace 17"/>
          <p:cNvSpPr/>
          <p:nvPr/>
        </p:nvSpPr>
        <p:spPr>
          <a:xfrm>
            <a:off x="3512910" y="1860076"/>
            <a:ext cx="274320" cy="1005840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965960" y="4852570"/>
            <a:ext cx="3520440" cy="521291"/>
            <a:chOff x="1969399" y="4564875"/>
            <a:chExt cx="3520440" cy="521291"/>
          </a:xfrm>
        </p:grpSpPr>
        <p:sp>
          <p:nvSpPr>
            <p:cNvPr id="20" name="Oval 19"/>
            <p:cNvSpPr/>
            <p:nvPr/>
          </p:nvSpPr>
          <p:spPr>
            <a:xfrm>
              <a:off x="1969399" y="4572000"/>
              <a:ext cx="171748" cy="273296"/>
            </a:xfrm>
            <a:prstGeom prst="ellipse">
              <a:avLst/>
            </a:prstGeom>
            <a:solidFill>
              <a:schemeClr val="accent5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133600" y="4812870"/>
              <a:ext cx="171748" cy="273296"/>
            </a:xfrm>
            <a:prstGeom prst="ellipse">
              <a:avLst/>
            </a:prstGeom>
            <a:solidFill>
              <a:schemeClr val="accent5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70438" y="4564875"/>
              <a:ext cx="2819401" cy="492443"/>
            </a:xfrm>
            <a:prstGeom prst="rect">
              <a:avLst/>
            </a:prstGeom>
            <a:solidFill>
              <a:schemeClr val="accent1">
                <a:alpha val="27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/>
                <a:t>c</a:t>
              </a:r>
              <a:r>
                <a:rPr lang="en-US" sz="1600" dirty="0" smtClean="0"/>
                <a:t>over the world </a:t>
              </a:r>
            </a:p>
            <a:p>
              <a:pPr algn="ctr"/>
              <a:r>
                <a:rPr lang="en-US" sz="1600" dirty="0" smtClean="0"/>
                <a:t>with a spatial resolution </a:t>
              </a:r>
              <a:r>
                <a:rPr lang="en-US" sz="1600" dirty="0"/>
                <a:t>o</a:t>
              </a:r>
              <a:r>
                <a:rPr lang="en-US" sz="1600" dirty="0" smtClean="0"/>
                <a:t>f 1</a:t>
              </a:r>
              <a:r>
                <a:rPr lang="en-US" sz="1600" dirty="0"/>
                <a:t>° x 1</a:t>
              </a:r>
              <a:r>
                <a:rPr lang="en-US" sz="1600" dirty="0" smtClean="0"/>
                <a:t>°</a:t>
              </a:r>
              <a:endParaRPr lang="en-US" sz="16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38369" y="4859453"/>
            <a:ext cx="1199339" cy="523618"/>
            <a:chOff x="934261" y="4673649"/>
            <a:chExt cx="1199339" cy="523618"/>
          </a:xfrm>
        </p:grpSpPr>
        <p:sp>
          <p:nvSpPr>
            <p:cNvPr id="27" name="Oval 26"/>
            <p:cNvSpPr/>
            <p:nvPr/>
          </p:nvSpPr>
          <p:spPr>
            <a:xfrm>
              <a:off x="934261" y="4673649"/>
              <a:ext cx="347472" cy="273296"/>
            </a:xfrm>
            <a:prstGeom prst="ellipse">
              <a:avLst/>
            </a:prstGeom>
            <a:solidFill>
              <a:schemeClr val="accent1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946611" y="4923971"/>
              <a:ext cx="347472" cy="273296"/>
            </a:xfrm>
            <a:prstGeom prst="ellipse">
              <a:avLst/>
            </a:prstGeom>
            <a:solidFill>
              <a:schemeClr val="accent1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795663" y="4684233"/>
              <a:ext cx="173736" cy="273296"/>
            </a:xfrm>
            <a:prstGeom prst="ellipse">
              <a:avLst/>
            </a:prstGeom>
            <a:solidFill>
              <a:schemeClr val="accent1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826696" y="4923971"/>
              <a:ext cx="306904" cy="273296"/>
            </a:xfrm>
            <a:prstGeom prst="ellipse">
              <a:avLst/>
            </a:prstGeom>
            <a:solidFill>
              <a:schemeClr val="accent1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90600" y="4122420"/>
            <a:ext cx="5324386" cy="274320"/>
            <a:chOff x="990600" y="4122420"/>
            <a:chExt cx="5324386" cy="274320"/>
          </a:xfrm>
        </p:grpSpPr>
        <p:sp>
          <p:nvSpPr>
            <p:cNvPr id="52" name="Oval 51"/>
            <p:cNvSpPr/>
            <p:nvPr/>
          </p:nvSpPr>
          <p:spPr>
            <a:xfrm>
              <a:off x="990600" y="4122420"/>
              <a:ext cx="2743200" cy="274320"/>
            </a:xfrm>
            <a:prstGeom prst="ellipse">
              <a:avLst/>
            </a:prstGeom>
            <a:solidFill>
              <a:schemeClr val="accent3">
                <a:lumMod val="75000"/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29201" y="4136469"/>
              <a:ext cx="1285785" cy="24622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binary data file</a:t>
              </a:r>
              <a:endParaRPr lang="en-US" sz="1600" dirty="0"/>
            </a:p>
          </p:txBody>
        </p:sp>
        <p:cxnSp>
          <p:nvCxnSpPr>
            <p:cNvPr id="17" name="Straight Arrow Connector 16"/>
            <p:cNvCxnSpPr>
              <a:stCxn id="31" idx="1"/>
              <a:endCxn id="52" idx="6"/>
            </p:cNvCxnSpPr>
            <p:nvPr/>
          </p:nvCxnSpPr>
          <p:spPr>
            <a:xfrm flipH="1">
              <a:off x="3733800" y="4259580"/>
              <a:ext cx="1295401" cy="0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706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12. </a:t>
            </a:r>
            <a:r>
              <a:rPr lang="en-US" sz="1800" dirty="0" smtClean="0"/>
              <a:t>Go to the folder </a:t>
            </a:r>
            <a:r>
              <a:rPr lang="en-US" sz="1800" b="1" i="1" dirty="0" smtClean="0">
                <a:solidFill>
                  <a:schemeClr val="tx2"/>
                </a:solidFill>
              </a:rPr>
              <a:t>scripts</a:t>
            </a:r>
            <a:endParaRPr lang="en-US" sz="18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../scripts</a:t>
            </a:r>
            <a:endParaRPr lang="en-US" sz="17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13. </a:t>
            </a:r>
            <a:r>
              <a:rPr lang="en-US" sz="1800" dirty="0"/>
              <a:t>List files/folders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en-US" sz="1800" b="1" dirty="0" smtClean="0"/>
              <a:t>14. </a:t>
            </a:r>
            <a:r>
              <a:rPr lang="en-US" sz="1800" dirty="0" smtClean="0"/>
              <a:t>Open the </a:t>
            </a:r>
            <a:r>
              <a:rPr lang="en-US" sz="1800" dirty="0" err="1" smtClean="0"/>
              <a:t>GrADS</a:t>
            </a:r>
            <a:r>
              <a:rPr lang="en-US" sz="1800" dirty="0"/>
              <a:t> </a:t>
            </a:r>
            <a:r>
              <a:rPr lang="en-US" sz="1800" dirty="0" smtClean="0"/>
              <a:t>script </a:t>
            </a:r>
            <a:r>
              <a:rPr lang="en-US" sz="1800" b="1" i="1" dirty="0" smtClean="0">
                <a:solidFill>
                  <a:schemeClr val="tx2"/>
                </a:solidFill>
              </a:rPr>
              <a:t>plot_gefs_week1_week2_forecasts.gs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700" b="1" dirty="0">
                <a:solidFill>
                  <a:schemeClr val="bg2">
                    <a:lumMod val="50000"/>
                  </a:schemeClr>
                </a:solidFill>
                <a:cs typeface="Courier New" panose="02070309020205020404" pitchFamily="49" charset="0"/>
              </a:rPr>
              <a:t>Linux</a:t>
            </a:r>
            <a:r>
              <a:rPr lang="en-US" sz="1700" dirty="0">
                <a:solidFill>
                  <a:schemeClr val="bg2">
                    <a:lumMod val="50000"/>
                  </a:schemeClr>
                </a:solidFill>
                <a:cs typeface="Courier New" panose="02070309020205020404" pitchFamily="49" charset="0"/>
              </a:rPr>
              <a:t>: </a:t>
            </a:r>
            <a:r>
              <a:rPr lang="en-US" sz="17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gedit</a:t>
            </a: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plot_gefs_week1_week2_forecasts.gs &amp;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700" b="1" dirty="0">
                <a:solidFill>
                  <a:schemeClr val="bg2">
                    <a:lumMod val="50000"/>
                  </a:schemeClr>
                </a:solidFill>
              </a:rPr>
              <a:t>Cygwin</a:t>
            </a:r>
            <a:r>
              <a:rPr lang="en-US" sz="17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7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npp</a:t>
            </a: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plot_gefs_week1_week2_forecasts.gs &amp;</a:t>
            </a:r>
          </a:p>
          <a:p>
            <a:pPr marL="0" indent="0" algn="just">
              <a:buNone/>
            </a:pP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/>
              <a:t>15. </a:t>
            </a:r>
            <a:r>
              <a:rPr lang="en-US" sz="1800" dirty="0"/>
              <a:t>Run the </a:t>
            </a:r>
            <a:r>
              <a:rPr lang="en-US" sz="1800" dirty="0" err="1"/>
              <a:t>GrADS</a:t>
            </a:r>
            <a:r>
              <a:rPr lang="en-US" sz="1800" dirty="0"/>
              <a:t> script </a:t>
            </a:r>
            <a:r>
              <a:rPr lang="en-US" sz="1800" b="1" i="1" dirty="0">
                <a:solidFill>
                  <a:schemeClr val="tx2"/>
                </a:solidFill>
              </a:rPr>
              <a:t>plot_gefs_week1_week2_forecasts.gs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grads –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plot_gefs_week1_week2_forecasts.gs</a:t>
            </a:r>
          </a:p>
          <a:p>
            <a:pPr marL="0" indent="0" algn="just">
              <a:buNone/>
            </a:pPr>
            <a:endParaRPr lang="en-US" sz="1600" dirty="0"/>
          </a:p>
          <a:p>
            <a:pPr marL="0" indent="0" algn="just">
              <a:buNone/>
            </a:pPr>
            <a:r>
              <a:rPr lang="en-US" sz="1800" b="1" dirty="0" smtClean="0"/>
              <a:t>16. </a:t>
            </a:r>
            <a:r>
              <a:rPr lang="en-US" sz="1800" dirty="0"/>
              <a:t>Hit the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800" dirty="0"/>
              <a:t>key to see the next plot</a:t>
            </a:r>
            <a:endParaRPr lang="en-US" sz="1800" b="1" i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Practical Exercise: Generate Sub-seasonal Forecasts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Script guidance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31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2743200" cy="381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Do you get these maps?</a:t>
            </a:r>
            <a:endParaRPr lang="en-US" sz="17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Practical Exercise: Generate Sub-seasonal Forecasts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Script guidance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9" y="4343400"/>
            <a:ext cx="3213829" cy="21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998" y="4321739"/>
            <a:ext cx="3276600" cy="219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927518" y="3981450"/>
            <a:ext cx="3111082" cy="285750"/>
          </a:xfrm>
          <a:prstGeom prst="rect">
            <a:avLst/>
          </a:prstGeom>
          <a:solidFill>
            <a:schemeClr val="bg2">
              <a:lumMod val="90000"/>
              <a:alpha val="48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b="1" dirty="0" smtClean="0"/>
              <a:t>Week 1 precipitation anomaly forecast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05400" y="3981450"/>
            <a:ext cx="3111082" cy="285750"/>
          </a:xfrm>
          <a:prstGeom prst="rect">
            <a:avLst/>
          </a:prstGeom>
          <a:solidFill>
            <a:schemeClr val="bg2">
              <a:lumMod val="90000"/>
              <a:alpha val="48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b="1" dirty="0" smtClean="0"/>
              <a:t>Week 1 temperature anomaly forecast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27516" y="6538930"/>
            <a:ext cx="3111082" cy="285750"/>
          </a:xfrm>
          <a:prstGeom prst="rect">
            <a:avLst/>
          </a:prstGeom>
          <a:solidFill>
            <a:schemeClr val="bg2">
              <a:lumMod val="90000"/>
              <a:alpha val="48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b="1" dirty="0" smtClean="0"/>
              <a:t>Week 2 precipitation anomaly forecast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105398" y="6538930"/>
            <a:ext cx="3111082" cy="285750"/>
          </a:xfrm>
          <a:prstGeom prst="rect">
            <a:avLst/>
          </a:prstGeom>
          <a:solidFill>
            <a:schemeClr val="bg2">
              <a:lumMod val="90000"/>
              <a:alpha val="48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b="1" dirty="0" smtClean="0"/>
              <a:t>Week 2 temperature anomaly forecast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04" y="1733550"/>
            <a:ext cx="3303096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812" y="1711997"/>
            <a:ext cx="3349836" cy="22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2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4679</TotalTime>
  <Words>1030</Words>
  <Application>Microsoft Office PowerPoint</Application>
  <PresentationFormat>Affichage à l'écran (4:3)</PresentationFormat>
  <Paragraphs>235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 Theme</vt:lpstr>
      <vt:lpstr>Sub-Seasonal Forecasting  GEFS Model Guidance Scripts  NOAA-USAID Eleventh International Training Workshop Climate Variability and Predictions (11ITWCVP)  NOAA’s CPC International Desks Sarah Diouf</vt:lpstr>
      <vt:lpstr>Background NCEP GEFS Model Characteristics</vt:lpstr>
      <vt:lpstr>Practical Exercise: Generate Sub-seasonal Forecasts Purpose</vt:lpstr>
      <vt:lpstr>Practical Exercise: Generate Sub-seasonal Forecasts Extract data and scripts</vt:lpstr>
      <vt:lpstr>Practical Exercise: Generate Sub-seasonal Forecasts Script guidance</vt:lpstr>
      <vt:lpstr>Practical Exercise: Generate Sub-seasonal Forecasts Script guidance</vt:lpstr>
      <vt:lpstr>Practical Exercise: Generate Sub-seasonal Forecasts Script guidance</vt:lpstr>
      <vt:lpstr>Practical Exercise: Generate Sub-seasonal Forecasts Script guidance</vt:lpstr>
      <vt:lpstr>Practical Exercise: Generate Sub-seasonal Forecasts Script guidance</vt:lpstr>
      <vt:lpstr>Practical Exercise: Generate Sub-seasonal Forecasts Customize forecast maps</vt:lpstr>
      <vt:lpstr>Practical Exercise: Generate Sub-seasonal Forecasts Customize forecast maps</vt:lpstr>
      <vt:lpstr>Practical Exercise: Generate Sub-seasonal Forecasts Customize forecast maps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Sub-Seasonal Forecasting  GEFS Model Guidance Scripts  NOAA-USAID Eleventh International Training Workshop Climate Variability and Predictions</dc:title>
  <dc:creator>Sarah Diouf</dc:creator>
  <cp:lastModifiedBy>Sarah Diouf</cp:lastModifiedBy>
  <cp:revision>227</cp:revision>
  <dcterms:created xsi:type="dcterms:W3CDTF">2019-03-25T18:30:07Z</dcterms:created>
  <dcterms:modified xsi:type="dcterms:W3CDTF">2019-04-16T07:56:37Z</dcterms:modified>
</cp:coreProperties>
</file>