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7" r:id="rId3"/>
    <p:sldId id="308" r:id="rId4"/>
    <p:sldId id="309" r:id="rId5"/>
    <p:sldId id="314" r:id="rId6"/>
    <p:sldId id="313" r:id="rId7"/>
    <p:sldId id="316" r:id="rId8"/>
    <p:sldId id="317" r:id="rId9"/>
    <p:sldId id="265" r:id="rId10"/>
    <p:sldId id="266" r:id="rId11"/>
    <p:sldId id="275" r:id="rId12"/>
    <p:sldId id="303" r:id="rId13"/>
    <p:sldId id="304" r:id="rId14"/>
    <p:sldId id="305" r:id="rId15"/>
    <p:sldId id="268" r:id="rId16"/>
    <p:sldId id="269" r:id="rId17"/>
    <p:sldId id="296" r:id="rId18"/>
    <p:sldId id="297" r:id="rId19"/>
    <p:sldId id="276" r:id="rId20"/>
    <p:sldId id="298" r:id="rId21"/>
    <p:sldId id="299" r:id="rId22"/>
    <p:sldId id="318" r:id="rId23"/>
    <p:sldId id="301" r:id="rId24"/>
    <p:sldId id="302" r:id="rId25"/>
    <p:sldId id="271" r:id="rId26"/>
    <p:sldId id="306" r:id="rId27"/>
    <p:sldId id="277" r:id="rId28"/>
    <p:sldId id="324" r:id="rId29"/>
    <p:sldId id="325" r:id="rId30"/>
    <p:sldId id="326" r:id="rId31"/>
    <p:sldId id="327" r:id="rId32"/>
    <p:sldId id="319" r:id="rId33"/>
    <p:sldId id="320" r:id="rId34"/>
    <p:sldId id="321" r:id="rId35"/>
    <p:sldId id="322" r:id="rId36"/>
    <p:sldId id="32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CAA00-3739-4AD4-92D1-C24291BE060C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ED57D-49EA-4EB5-BC07-980834EE4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5E451F-79D8-49B4-95B0-0E9CB08C3042}" type="slidenum">
              <a:rPr lang="en-US" altLang="en-US" sz="11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/>
              <a:t>15</a:t>
            </a:fld>
            <a:endParaRPr lang="en-US" altLang="en-US" sz="11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5E451F-79D8-49B4-95B0-0E9CB08C3042}" type="slidenum">
              <a:rPr lang="en-US" altLang="en-US" sz="11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/>
              <a:t>31</a:t>
            </a:fld>
            <a:endParaRPr lang="en-US" altLang="en-US" sz="11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345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D2CA2-7619-4262-BAAB-F774D93CCA40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FF35-D8CD-456A-A03C-E9DFF5CC2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c.ncep.noaa.gov/products/precip/CWlink/MJO/mjo.s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c.ncep.noaa.gov/products/precip/CWlink/MJO/mjoupdate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c.ncep.noaa.gov/products/precip/CWlink/MJO/mjoupdate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c.ncep.noaa.gov/products/precip/CWlink/MJO/CLIVAR/clivar_wh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81150"/>
            <a:ext cx="7772400" cy="222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Diagnostics for </a:t>
            </a:r>
            <a:r>
              <a:rPr lang="en-US" dirty="0" err="1"/>
              <a:t>Subseasonal</a:t>
            </a:r>
            <a:r>
              <a:rPr lang="en-US" dirty="0"/>
              <a:t> Forecast</a:t>
            </a:r>
            <a:br>
              <a:rPr lang="en-US" dirty="0"/>
            </a:br>
            <a:r>
              <a:rPr lang="en-US" dirty="0"/>
              <a:t>Week-1/2 Outlook Tools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/>
              <a:t>Eleventh International Training Workshop Climate Variability and Predictions (11ITWCVP)</a:t>
            </a:r>
            <a:br>
              <a:rPr lang="en-US" sz="2000" b="1" dirty="0" smtClean="0"/>
            </a:br>
            <a:r>
              <a:rPr lang="en-US" sz="2000" b="1" dirty="0" smtClean="0"/>
              <a:t>Ankara, Turkey, April 2019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286000" y="449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Endalkachew Bekele &amp; </a:t>
            </a:r>
            <a:r>
              <a:rPr lang="en-US" b="1" dirty="0" err="1" smtClean="0"/>
              <a:t>Wassila</a:t>
            </a:r>
            <a:r>
              <a:rPr lang="en-US" b="1" dirty="0" smtClean="0"/>
              <a:t> </a:t>
            </a:r>
            <a:r>
              <a:rPr lang="en-US" b="1" dirty="0" err="1" smtClean="0"/>
              <a:t>Thiaw</a:t>
            </a:r>
            <a:endParaRPr lang="en-US" b="1" dirty="0" smtClean="0"/>
          </a:p>
          <a:p>
            <a:pPr algn="ctr"/>
            <a:r>
              <a:rPr lang="en-US" b="1" dirty="0" smtClean="0"/>
              <a:t>NOAA/CPC/International Desks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the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MJO?</a:t>
            </a:r>
          </a:p>
          <a:p>
            <a:r>
              <a:rPr lang="en-US" dirty="0" smtClean="0"/>
              <a:t>Active tropical cyclone/typhoon activity?</a:t>
            </a:r>
          </a:p>
          <a:p>
            <a:r>
              <a:rPr lang="en-US" dirty="0" smtClean="0"/>
              <a:t>Significant SST and circulation anomaly patterns?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the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MJO?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2"/>
              </a:rPr>
              <a:t>http://www.cpc.ncep.noaa.gov/products/precip/CWlink/MJO/mjo.shtml#discussion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33487" y="119809"/>
            <a:ext cx="6615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0" u="none" dirty="0">
                <a:solidFill>
                  <a:srgbClr val="0000FF"/>
                </a:solidFill>
              </a:rPr>
              <a:t>200 </a:t>
            </a:r>
            <a:r>
              <a:rPr lang="en-US" sz="3200" b="0" u="none" dirty="0" err="1">
                <a:solidFill>
                  <a:srgbClr val="0000FF"/>
                </a:solidFill>
              </a:rPr>
              <a:t>hPa</a:t>
            </a:r>
            <a:r>
              <a:rPr lang="en-US" sz="3200" b="0" u="none" dirty="0">
                <a:solidFill>
                  <a:srgbClr val="0000FF"/>
                </a:solidFill>
              </a:rPr>
              <a:t> Velocity Potential Anomaly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7200" y="5594350"/>
            <a:ext cx="8229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1400" b="0" u="none" dirty="0"/>
              <a:t>Green shade indicates areas of upper level divergence and convection or precipitation at surface.  Brown contours indicate areas of upper level convergence or subsidence and suppressed precipitation at surface.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7310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33400" y="609600"/>
            <a:ext cx="8229600" cy="48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2800" u="none" dirty="0">
                <a:solidFill>
                  <a:srgbClr val="0000FF"/>
                </a:solidFill>
              </a:rPr>
              <a:t>Wheeler-Hendon Index - </a:t>
            </a:r>
            <a:r>
              <a:rPr lang="en-US" sz="2800" u="none" dirty="0" smtClean="0">
                <a:solidFill>
                  <a:srgbClr val="0000FF"/>
                </a:solidFill>
              </a:rPr>
              <a:t>Forecasts</a:t>
            </a:r>
            <a:endParaRPr lang="en-US" sz="2800" u="none" dirty="0">
              <a:solidFill>
                <a:srgbClr val="0000FF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905038" y="1292423"/>
            <a:ext cx="290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sz="2000" u="none" dirty="0" smtClean="0"/>
              <a:t>Dynamical, GFS/GEFS</a:t>
            </a:r>
            <a:endParaRPr lang="en-US" sz="2000" u="none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590551" y="1368623"/>
            <a:ext cx="163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u="none" dirty="0" smtClean="0"/>
              <a:t>Statistica</a:t>
            </a:r>
            <a:r>
              <a:rPr lang="en-US" sz="1400" u="none" dirty="0"/>
              <a:t>l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19143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3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144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sz="3200" b="0" u="none" dirty="0">
                <a:solidFill>
                  <a:srgbClr val="0000FF"/>
                </a:solidFill>
              </a:rPr>
              <a:t>Evolution of MJO-related anomalies</a:t>
            </a:r>
            <a:r>
              <a:rPr lang="en-US" b="0" u="none" dirty="0"/>
              <a:t> 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609600" y="1154668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u="none" dirty="0"/>
              <a:t>Initial </a:t>
            </a:r>
            <a:r>
              <a:rPr lang="en-US" u="none" dirty="0" smtClean="0"/>
              <a:t>date: 24 February 2019</a:t>
            </a:r>
            <a:endParaRPr lang="en-US" u="none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715000" y="1219200"/>
            <a:ext cx="30162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u="none" dirty="0"/>
              <a:t>Red shade indicate areas</a:t>
            </a:r>
          </a:p>
          <a:p>
            <a:r>
              <a:rPr lang="en-US" u="none" dirty="0"/>
              <a:t>of suppressed convection</a:t>
            </a:r>
          </a:p>
          <a:p>
            <a:endParaRPr lang="en-US" u="none" dirty="0"/>
          </a:p>
          <a:p>
            <a:r>
              <a:rPr lang="en-US" u="none" dirty="0"/>
              <a:t>Blue shade indicate areas</a:t>
            </a:r>
          </a:p>
          <a:p>
            <a:r>
              <a:rPr lang="en-US" u="none" dirty="0"/>
              <a:t>of enhanced convection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867400" y="320040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b="0" u="none" dirty="0"/>
              <a:t>1 - 5 </a:t>
            </a:r>
            <a:r>
              <a:rPr lang="en-US" b="0" u="none" dirty="0" smtClean="0"/>
              <a:t>days </a:t>
            </a:r>
            <a:r>
              <a:rPr lang="en-US" b="0" u="none" dirty="0" err="1"/>
              <a:t>ave.</a:t>
            </a:r>
            <a:r>
              <a:rPr lang="en-US" b="0" u="none" dirty="0"/>
              <a:t> Forecast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867400" y="411480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b="0" u="none" dirty="0"/>
              <a:t>6-10 days </a:t>
            </a:r>
            <a:r>
              <a:rPr lang="en-US" b="0" u="none" dirty="0" err="1"/>
              <a:t>ave.</a:t>
            </a:r>
            <a:r>
              <a:rPr lang="en-US" b="0" u="none" dirty="0"/>
              <a:t> Forecast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867400" y="5029200"/>
            <a:ext cx="276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b="0" u="none" dirty="0"/>
              <a:t>11-15 days </a:t>
            </a:r>
            <a:r>
              <a:rPr lang="en-US" b="0" u="none" dirty="0" err="1"/>
              <a:t>ave.</a:t>
            </a:r>
            <a:r>
              <a:rPr lang="en-US" b="0" u="none" dirty="0"/>
              <a:t> Forecast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4864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43229"/>
            <a:ext cx="9144000" cy="5949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reflection blurRad="6350" stA="50000" endA="295" endPos="25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0" y="320675"/>
            <a:ext cx="8140700" cy="89693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MJO Rainfall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Composites – Global Tropics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4632325" y="941388"/>
            <a:ext cx="4284663" cy="2778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latin typeface="Trebuchet MS" pitchFamily="34" charset="0"/>
                <a:ea typeface="ＭＳ Ｐゴシック" pitchFamily="34" charset="-128"/>
              </a:rPr>
              <a:t>Precipitation Anomalies (Nov - Mar)</a:t>
            </a:r>
          </a:p>
        </p:txBody>
      </p:sp>
      <p:sp>
        <p:nvSpPr>
          <p:cNvPr id="8" name="Rounded Rectangle 7">
            <a:extLst/>
          </p:cNvPr>
          <p:cNvSpPr/>
          <p:nvPr/>
        </p:nvSpPr>
        <p:spPr>
          <a:xfrm>
            <a:off x="152400" y="1606550"/>
            <a:ext cx="4124325" cy="5251450"/>
          </a:xfrm>
          <a:prstGeom prst="roundRect">
            <a:avLst>
              <a:gd name="adj" fmla="val 218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3" name="Rounded Rectangle 12">
            <a:extLst/>
          </p:cNvPr>
          <p:cNvSpPr/>
          <p:nvPr/>
        </p:nvSpPr>
        <p:spPr>
          <a:xfrm>
            <a:off x="4775200" y="1606550"/>
            <a:ext cx="4124325" cy="5251450"/>
          </a:xfrm>
          <a:prstGeom prst="roundRect">
            <a:avLst>
              <a:gd name="adj" fmla="val 218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44041" name="Picture 4"/>
          <p:cNvPicPr>
            <a:picLocks noChangeAspect="1"/>
          </p:cNvPicPr>
          <p:nvPr/>
        </p:nvPicPr>
        <p:blipFill>
          <a:blip r:embed="rId3" cstate="print"/>
          <a:srcRect l="4443" r="4443" b="3333"/>
          <a:stretch>
            <a:fillRect/>
          </a:stretch>
        </p:blipFill>
        <p:spPr bwMode="auto">
          <a:xfrm>
            <a:off x="4802881" y="1295400"/>
            <a:ext cx="4264919" cy="5486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2895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hlinkClick r:id="rId4"/>
              </a:rPr>
              <a:t>http://www.cpc.ncep.noaa.gov/products/precip/CWlink/MJO/mjoupdate.pdf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MJO Contribution?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and projected phases of MJO suggest enhanced rainfall in East Africa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5760720" cy="411480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72200" y="1219200"/>
            <a:ext cx="2493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u="none" dirty="0" smtClean="0">
                <a:solidFill>
                  <a:srgbClr val="003300"/>
                </a:solidFill>
              </a:rPr>
              <a:t>Tropical Cyclone </a:t>
            </a:r>
            <a:r>
              <a:rPr lang="en-US" u="none" dirty="0" err="1" smtClean="0">
                <a:solidFill>
                  <a:srgbClr val="003300"/>
                </a:solidFill>
              </a:rPr>
              <a:t>Idai</a:t>
            </a:r>
            <a:endParaRPr lang="en-US" u="none" dirty="0">
              <a:solidFill>
                <a:srgbClr val="00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3270504" y="1843874"/>
            <a:ext cx="5797296" cy="4861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762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Tropical Cyclone?</a:t>
            </a:r>
          </a:p>
          <a:p>
            <a:r>
              <a:rPr lang="en-US" sz="2800" dirty="0" smtClean="0"/>
              <a:t>Active Tropical Cyclone, Hurricane, Typhoon??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08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Tropical Cyclone Contribution?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Enhanced </a:t>
            </a:r>
            <a:r>
              <a:rPr lang="en-US" dirty="0" err="1" smtClean="0">
                <a:solidFill>
                  <a:srgbClr val="FF0000"/>
                </a:solidFill>
              </a:rPr>
              <a:t>Precip</a:t>
            </a:r>
            <a:r>
              <a:rPr lang="en-US" dirty="0" smtClean="0">
                <a:solidFill>
                  <a:srgbClr val="FF0000"/>
                </a:solidFill>
              </a:rPr>
              <a:t> in Southeast Africa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lower and upper-level circulation anomalies?</a:t>
            </a:r>
          </a:p>
          <a:p>
            <a:r>
              <a:rPr lang="en-US" dirty="0" smtClean="0"/>
              <a:t>Model rainfall guidance?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CFDDBD-1A5D-CC47-950F-67E57D53E066}" type="slidenum">
              <a:rPr lang="en-US" sz="1400" b="0"/>
              <a:pPr/>
              <a:t>2</a:t>
            </a:fld>
            <a:endParaRPr lang="en-US" sz="1400" b="0"/>
          </a:p>
        </p:txBody>
      </p:sp>
      <p:pic>
        <p:nvPicPr>
          <p:cNvPr id="29698" name="Shape 48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b="2174"/>
          <a:stretch>
            <a:fillRect/>
          </a:stretch>
        </p:blipFill>
        <p:spPr bwMode="auto">
          <a:xfrm>
            <a:off x="1828800" y="1524000"/>
            <a:ext cx="58753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hape 462"/>
          <p:cNvSpPr txBox="1">
            <a:spLocks noChangeArrowheads="1"/>
          </p:cNvSpPr>
          <p:nvPr/>
        </p:nvSpPr>
        <p:spPr bwMode="auto">
          <a:xfrm>
            <a:off x="6402388" y="5326063"/>
            <a:ext cx="19034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20000"/>
              </a:spcBef>
              <a:buClr>
                <a:srgbClr val="800000"/>
              </a:buClr>
              <a:buSzPct val="25000"/>
              <a:buFont typeface="Calibri" charset="0"/>
              <a:buNone/>
            </a:pPr>
            <a:r>
              <a:rPr lang="en-US" sz="1800">
                <a:solidFill>
                  <a:srgbClr val="800000"/>
                </a:solidFill>
                <a:latin typeface="Calibri" charset="0"/>
                <a:sym typeface="Calibri" charset="0"/>
              </a:rPr>
              <a:t>e.g. Infrastructure development</a:t>
            </a:r>
          </a:p>
        </p:txBody>
      </p:sp>
      <p:sp>
        <p:nvSpPr>
          <p:cNvPr id="29700" name="Shape 461"/>
          <p:cNvSpPr txBox="1">
            <a:spLocks noChangeArrowheads="1"/>
          </p:cNvSpPr>
          <p:nvPr/>
        </p:nvSpPr>
        <p:spPr bwMode="auto">
          <a:xfrm>
            <a:off x="4481513" y="5326063"/>
            <a:ext cx="17668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800000"/>
              </a:buClr>
              <a:buSzPct val="25000"/>
              <a:buFont typeface="Calibri" charset="0"/>
              <a:buNone/>
            </a:pPr>
            <a:r>
              <a:rPr lang="en-US" sz="1800">
                <a:solidFill>
                  <a:srgbClr val="800000"/>
                </a:solidFill>
                <a:latin typeface="Calibri" charset="0"/>
                <a:sym typeface="Calibri" charset="0"/>
              </a:rPr>
              <a:t>e.g. Crop Selection, Water management </a:t>
            </a:r>
          </a:p>
        </p:txBody>
      </p:sp>
      <p:sp>
        <p:nvSpPr>
          <p:cNvPr id="29701" name="Shape 460"/>
          <p:cNvSpPr txBox="1">
            <a:spLocks noChangeArrowheads="1"/>
          </p:cNvSpPr>
          <p:nvPr/>
        </p:nvSpPr>
        <p:spPr bwMode="auto">
          <a:xfrm>
            <a:off x="2343150" y="5326063"/>
            <a:ext cx="1924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800000"/>
              </a:buClr>
              <a:buSzPct val="25000"/>
              <a:buFont typeface="Calibri" charset="0"/>
              <a:buNone/>
            </a:pPr>
            <a:r>
              <a:rPr lang="en-US" sz="1800" dirty="0">
                <a:solidFill>
                  <a:srgbClr val="800000"/>
                </a:solidFill>
                <a:latin typeface="Calibri" charset="0"/>
                <a:sym typeface="Calibri" charset="0"/>
              </a:rPr>
              <a:t>e.g. Disaster management planning and response</a:t>
            </a:r>
          </a:p>
        </p:txBody>
      </p:sp>
      <p:sp>
        <p:nvSpPr>
          <p:cNvPr id="2970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0" dirty="0" smtClean="0">
                <a:solidFill>
                  <a:srgbClr val="0000CC"/>
                </a:solidFill>
              </a:rPr>
              <a:t>1. NOAA Forecast Continuum</a:t>
            </a:r>
            <a:endParaRPr lang="en-US" sz="3200" b="0" dirty="0">
              <a:solidFill>
                <a:srgbClr val="0000CC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352800" y="2438400"/>
            <a:ext cx="1905000" cy="9144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66700" y="483513"/>
            <a:ext cx="86105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b="0" u="none" dirty="0">
                <a:solidFill>
                  <a:srgbClr val="0000FF"/>
                </a:solidFill>
              </a:rPr>
              <a:t>NCEP GFS </a:t>
            </a:r>
            <a:r>
              <a:rPr lang="en-US" sz="2200" b="0" u="none" dirty="0" smtClean="0">
                <a:solidFill>
                  <a:srgbClr val="0000FF"/>
                </a:solidFill>
              </a:rPr>
              <a:t>700mb </a:t>
            </a:r>
            <a:r>
              <a:rPr lang="en-US" sz="2200" b="0" u="none" dirty="0">
                <a:solidFill>
                  <a:srgbClr val="0000FF"/>
                </a:solidFill>
              </a:rPr>
              <a:t>7-day </a:t>
            </a:r>
            <a:r>
              <a:rPr lang="en-US" sz="2200" b="0" u="none" dirty="0" smtClean="0">
                <a:solidFill>
                  <a:srgbClr val="0000FF"/>
                </a:solidFill>
              </a:rPr>
              <a:t>Forecast </a:t>
            </a:r>
            <a:r>
              <a:rPr lang="en-US" sz="2200" b="0" u="none" dirty="0">
                <a:solidFill>
                  <a:srgbClr val="0000FF"/>
                </a:solidFill>
              </a:rPr>
              <a:t>Week </a:t>
            </a:r>
            <a:r>
              <a:rPr lang="en-US" sz="2200" b="0" u="none" dirty="0" smtClean="0">
                <a:solidFill>
                  <a:srgbClr val="0000FF"/>
                </a:solidFill>
              </a:rPr>
              <a:t>1</a:t>
            </a:r>
            <a:endParaRPr lang="en-US" sz="2200" b="0" u="none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05000" y="4038600"/>
            <a:ext cx="1447800" cy="8382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4114800"/>
            <a:ext cx="1066800" cy="8382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2667000"/>
            <a:ext cx="1295400" cy="10668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00400"/>
            <a:ext cx="1371600" cy="9144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66700" y="518160"/>
            <a:ext cx="86105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b="0" u="none" dirty="0">
                <a:solidFill>
                  <a:srgbClr val="0000FF"/>
                </a:solidFill>
              </a:rPr>
              <a:t>NCEP GFS </a:t>
            </a:r>
            <a:r>
              <a:rPr lang="en-US" sz="2200" dirty="0">
                <a:solidFill>
                  <a:srgbClr val="0000FF"/>
                </a:solidFill>
              </a:rPr>
              <a:t>2</a:t>
            </a:r>
            <a:r>
              <a:rPr lang="en-US" sz="2200" b="0" u="none" dirty="0" smtClean="0">
                <a:solidFill>
                  <a:srgbClr val="0000FF"/>
                </a:solidFill>
              </a:rPr>
              <a:t>00mb </a:t>
            </a:r>
            <a:r>
              <a:rPr lang="en-US" sz="2200" b="0" u="none" dirty="0">
                <a:solidFill>
                  <a:srgbClr val="0000FF"/>
                </a:solidFill>
              </a:rPr>
              <a:t>7-day </a:t>
            </a:r>
            <a:r>
              <a:rPr lang="en-US" sz="2200" b="0" u="none" dirty="0" smtClean="0">
                <a:solidFill>
                  <a:srgbClr val="0000FF"/>
                </a:solidFill>
              </a:rPr>
              <a:t>Forecast </a:t>
            </a:r>
            <a:r>
              <a:rPr lang="en-US" sz="2200" b="0" u="none" dirty="0">
                <a:solidFill>
                  <a:srgbClr val="0000FF"/>
                </a:solidFill>
              </a:rPr>
              <a:t>Week </a:t>
            </a:r>
            <a:r>
              <a:rPr lang="en-US" sz="2200" b="0" u="none" dirty="0" smtClean="0">
                <a:solidFill>
                  <a:srgbClr val="0000FF"/>
                </a:solidFill>
              </a:rPr>
              <a:t>1</a:t>
            </a:r>
            <a:endParaRPr lang="en-US" sz="2200" b="0" u="none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3657600"/>
            <a:ext cx="1752600" cy="5334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4114800"/>
            <a:ext cx="1066800" cy="8382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457301">
            <a:off x="5867400" y="2590800"/>
            <a:ext cx="1066800" cy="12192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66700" y="518160"/>
            <a:ext cx="86105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b="0" u="none" dirty="0">
                <a:solidFill>
                  <a:srgbClr val="0000FF"/>
                </a:solidFill>
              </a:rPr>
              <a:t>NCEP GFS </a:t>
            </a:r>
            <a:r>
              <a:rPr lang="en-US" sz="2200" b="0" u="none" dirty="0" smtClean="0">
                <a:solidFill>
                  <a:srgbClr val="0000FF"/>
                </a:solidFill>
              </a:rPr>
              <a:t>700/</a:t>
            </a:r>
            <a:r>
              <a:rPr lang="en-US" sz="2200" dirty="0" smtClean="0">
                <a:solidFill>
                  <a:srgbClr val="0000FF"/>
                </a:solidFill>
              </a:rPr>
              <a:t>2</a:t>
            </a:r>
            <a:r>
              <a:rPr lang="en-US" sz="2200" b="0" u="none" dirty="0" smtClean="0">
                <a:solidFill>
                  <a:srgbClr val="0000FF"/>
                </a:solidFill>
              </a:rPr>
              <a:t>00mb </a:t>
            </a:r>
            <a:r>
              <a:rPr lang="en-US" sz="2200" b="0" u="none" dirty="0">
                <a:solidFill>
                  <a:srgbClr val="0000FF"/>
                </a:solidFill>
              </a:rPr>
              <a:t>7-day </a:t>
            </a:r>
            <a:r>
              <a:rPr lang="en-US" sz="2200" b="0" u="none" dirty="0" smtClean="0">
                <a:solidFill>
                  <a:srgbClr val="0000FF"/>
                </a:solidFill>
              </a:rPr>
              <a:t>Forecast </a:t>
            </a:r>
            <a:r>
              <a:rPr lang="en-US" sz="2200" b="0" u="none" dirty="0">
                <a:solidFill>
                  <a:srgbClr val="0000FF"/>
                </a:solidFill>
              </a:rPr>
              <a:t>Week </a:t>
            </a:r>
            <a:r>
              <a:rPr lang="en-US" sz="2200" b="0" u="none" dirty="0" smtClean="0">
                <a:solidFill>
                  <a:srgbClr val="0000FF"/>
                </a:solidFill>
              </a:rPr>
              <a:t>1</a:t>
            </a:r>
            <a:endParaRPr lang="en-US" sz="2200" b="0" u="none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3657600"/>
            <a:ext cx="1752600" cy="5334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4114800"/>
            <a:ext cx="1066800" cy="8382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457301">
            <a:off x="5867400" y="2590800"/>
            <a:ext cx="1066800" cy="12192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905000" y="4038600"/>
            <a:ext cx="1447800" cy="8382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4400" y="2667000"/>
            <a:ext cx="1295400" cy="10668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62200" y="3200400"/>
            <a:ext cx="1371600" cy="91440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NCEP </a:t>
            </a:r>
            <a:r>
              <a:rPr lang="en-US" dirty="0" smtClean="0">
                <a:solidFill>
                  <a:srgbClr val="0000FF"/>
                </a:solidFill>
              </a:rPr>
              <a:t>GEFS </a:t>
            </a:r>
            <a:r>
              <a:rPr lang="en-US" dirty="0" err="1">
                <a:solidFill>
                  <a:srgbClr val="0000FF"/>
                </a:solidFill>
              </a:rPr>
              <a:t>Precip</a:t>
            </a:r>
            <a:r>
              <a:rPr lang="en-US" dirty="0">
                <a:solidFill>
                  <a:srgbClr val="0000FF"/>
                </a:solidFill>
              </a:rPr>
              <a:t> forecasts for Week </a:t>
            </a:r>
            <a:r>
              <a:rPr lang="en-US" dirty="0" smtClean="0">
                <a:solidFill>
                  <a:srgbClr val="0000FF"/>
                </a:solidFill>
              </a:rPr>
              <a:t>1, Valid: Feb 26-Mar 4, 2019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3800"/>
            <a:ext cx="2150669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50" y="2057516"/>
            <a:ext cx="2147805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00" y="2064374"/>
            <a:ext cx="2147805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92" y="2084948"/>
            <a:ext cx="2147805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415" y="1769480"/>
            <a:ext cx="1978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Ensemble Mean Anomaly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1680" y="1633049"/>
            <a:ext cx="2040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Two-category Probabilistic Forecast - Raw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9643" y="1600200"/>
            <a:ext cx="2040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Two-category Probabilistic Forecast – Bias Corrected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9557" y="1606344"/>
            <a:ext cx="2040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Two-category Probabilistic Forecast – </a:t>
            </a:r>
            <a:r>
              <a:rPr lang="en-US" sz="1350" dirty="0" err="1"/>
              <a:t>Reg</a:t>
            </a:r>
            <a:r>
              <a:rPr lang="en-US" sz="1350" dirty="0"/>
              <a:t> - Calibrated</a:t>
            </a:r>
          </a:p>
        </p:txBody>
      </p:sp>
    </p:spTree>
    <p:extLst>
      <p:ext uri="{BB962C8B-B14F-4D97-AF65-F5344CB8AC3E}">
        <p14:creationId xmlns:p14="http://schemas.microsoft.com/office/powerpoint/2010/main" val="33522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GEFS Week-1 Exceedance Probability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" y="2462023"/>
            <a:ext cx="2150669" cy="274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78" y="2477565"/>
            <a:ext cx="2147805" cy="2739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28" y="2484423"/>
            <a:ext cx="2147805" cy="273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20" y="2504997"/>
            <a:ext cx="2147805" cy="2739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8701" y="20574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&gt;25mm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0575" y="2057400"/>
            <a:ext cx="20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&gt;50mm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0880" y="2057400"/>
            <a:ext cx="20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&gt;75mm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1185" y="2057400"/>
            <a:ext cx="20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&gt;100mm</a:t>
            </a:r>
          </a:p>
        </p:txBody>
      </p:sp>
    </p:spTree>
    <p:extLst>
      <p:ext uri="{BB962C8B-B14F-4D97-AF65-F5344CB8AC3E}">
        <p14:creationId xmlns:p14="http://schemas.microsoft.com/office/powerpoint/2010/main" val="33253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sz="5800" b="1" dirty="0" smtClean="0">
                <a:solidFill>
                  <a:srgbClr val="0070C0"/>
                </a:solidFill>
              </a:rPr>
              <a:t>Wet</a:t>
            </a:r>
            <a:endParaRPr lang="en-US" sz="5800" b="1" dirty="0" smtClean="0">
              <a:solidFill>
                <a:srgbClr val="0070C0"/>
              </a:solidFill>
            </a:endParaRPr>
          </a:p>
          <a:p>
            <a:pPr lvl="1"/>
            <a:r>
              <a:rPr lang="en-US" sz="3600" dirty="0" smtClean="0"/>
              <a:t>MJO </a:t>
            </a:r>
            <a:r>
              <a:rPr lang="en-US" sz="3600" dirty="0" smtClean="0"/>
              <a:t>-&gt; phase-1/2 in week-1  plus lower level westerly flow &amp; and upper –level divergence -&gt; </a:t>
            </a:r>
            <a:r>
              <a:rPr lang="en-US" sz="3600" dirty="0" smtClean="0">
                <a:solidFill>
                  <a:srgbClr val="0070C0"/>
                </a:solidFill>
              </a:rPr>
              <a:t>above – average for East Africa</a:t>
            </a:r>
          </a:p>
          <a:p>
            <a:pPr lvl="1"/>
            <a:r>
              <a:rPr lang="en-US" sz="3600" dirty="0"/>
              <a:t>Onshore flow coupled with upper-level divergence over eastern Gulf of Guinea -&gt; </a:t>
            </a:r>
            <a:r>
              <a:rPr lang="en-US" sz="3600" dirty="0" smtClean="0">
                <a:solidFill>
                  <a:srgbClr val="0070C0"/>
                </a:solidFill>
              </a:rPr>
              <a:t>Above-average Rainfall</a:t>
            </a:r>
          </a:p>
          <a:p>
            <a:pPr lvl="1"/>
            <a:r>
              <a:rPr lang="en-US" sz="3600" dirty="0"/>
              <a:t>Higher exceedance probabilities for moderate to heavy rainfall over parts of East Africa</a:t>
            </a:r>
            <a:r>
              <a:rPr lang="en-US" sz="3600" dirty="0" smtClean="0"/>
              <a:t>.</a:t>
            </a:r>
          </a:p>
          <a:p>
            <a:pPr lvl="1"/>
            <a:r>
              <a:rPr lang="en-US" sz="3600" dirty="0" smtClean="0"/>
              <a:t>Rainfall forecasts suggest above-average over eastern Gulf of Guinea and portions of East </a:t>
            </a:r>
            <a:r>
              <a:rPr lang="en-US" sz="3600" dirty="0" smtClean="0"/>
              <a:t>Africa</a:t>
            </a:r>
          </a:p>
          <a:p>
            <a:endParaRPr lang="en-US" sz="3100" dirty="0"/>
          </a:p>
          <a:p>
            <a:r>
              <a:rPr lang="en-US" sz="5800" b="1" dirty="0">
                <a:solidFill>
                  <a:srgbClr val="C00000"/>
                </a:solidFill>
              </a:rPr>
              <a:t>Dry </a:t>
            </a:r>
            <a:endParaRPr lang="en-US" sz="5800" b="1" dirty="0">
              <a:solidFill>
                <a:srgbClr val="C00000"/>
              </a:solidFill>
            </a:endParaRPr>
          </a:p>
          <a:p>
            <a:pPr lvl="1"/>
            <a:r>
              <a:rPr lang="en-US" sz="3600" dirty="0" smtClean="0"/>
              <a:t>Broad area of anticyclone @7000-hPa coupled with areas of convergence @ 200-hapa over Southern Africa -&gt; </a:t>
            </a:r>
            <a:r>
              <a:rPr lang="en-US" sz="3600" dirty="0" smtClean="0">
                <a:solidFill>
                  <a:srgbClr val="C00000"/>
                </a:solidFill>
              </a:rPr>
              <a:t>below-average</a:t>
            </a:r>
          </a:p>
          <a:p>
            <a:pPr lvl="1"/>
            <a:r>
              <a:rPr lang="en-US" sz="3600" dirty="0" smtClean="0"/>
              <a:t>Exceedance Probability -&gt; &lt;10% probability for weekly rainfall totals to exceed 25mm for southern Africa</a:t>
            </a:r>
          </a:p>
          <a:p>
            <a:pPr lvl="1"/>
            <a:r>
              <a:rPr lang="en-US" sz="3600" dirty="0" smtClean="0"/>
              <a:t>GEFS week-1 rainfall anomalies -&gt; mostly below-average rainfall across Southern Africa 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19400" y="19050"/>
            <a:ext cx="3935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sz="2800" b="0" u="none" dirty="0" smtClean="0">
                <a:solidFill>
                  <a:srgbClr val="0000FF"/>
                </a:solidFill>
              </a:rPr>
              <a:t>Week1 Rainfall Outlook</a:t>
            </a:r>
            <a:endParaRPr lang="en-US" sz="2800" b="0" u="none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572000" cy="59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similar diagnostics for week-2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33487" y="119809"/>
            <a:ext cx="6615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0" u="none" dirty="0">
                <a:solidFill>
                  <a:srgbClr val="0000FF"/>
                </a:solidFill>
              </a:rPr>
              <a:t>200 </a:t>
            </a:r>
            <a:r>
              <a:rPr lang="en-US" sz="3200" b="0" u="none" dirty="0" err="1">
                <a:solidFill>
                  <a:srgbClr val="0000FF"/>
                </a:solidFill>
              </a:rPr>
              <a:t>hPa</a:t>
            </a:r>
            <a:r>
              <a:rPr lang="en-US" sz="3200" b="0" u="none" dirty="0">
                <a:solidFill>
                  <a:srgbClr val="0000FF"/>
                </a:solidFill>
              </a:rPr>
              <a:t> Velocity Potential Anomaly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7200" y="5594350"/>
            <a:ext cx="8229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1400" b="0" u="none" dirty="0"/>
              <a:t>Green shade indicates areas of upper level divergence and convection or precipitation at surface.  Brown contours indicate areas of upper level convergence or subsidence and suppressed precipitation at surface.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7310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33400" y="609600"/>
            <a:ext cx="8229600" cy="48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2800" u="none" dirty="0">
                <a:solidFill>
                  <a:srgbClr val="0000FF"/>
                </a:solidFill>
              </a:rPr>
              <a:t>Wheeler-Hendon Index - </a:t>
            </a:r>
            <a:r>
              <a:rPr lang="en-US" sz="2800" u="none" dirty="0" smtClean="0">
                <a:solidFill>
                  <a:srgbClr val="0000FF"/>
                </a:solidFill>
              </a:rPr>
              <a:t>Forecasts</a:t>
            </a:r>
            <a:endParaRPr lang="en-US" sz="2800" u="none" dirty="0">
              <a:solidFill>
                <a:srgbClr val="0000FF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905038" y="1292423"/>
            <a:ext cx="290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sz="2000" u="none" dirty="0" smtClean="0"/>
              <a:t>Dynamical, GFS/GEFS</a:t>
            </a:r>
            <a:endParaRPr lang="en-US" sz="2000" u="none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590551" y="1368623"/>
            <a:ext cx="163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u="none" dirty="0" smtClean="0"/>
              <a:t>Statistica</a:t>
            </a:r>
            <a:r>
              <a:rPr lang="en-US" sz="1400" u="none" dirty="0"/>
              <a:t>l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19143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2. Tools 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for 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Operational Sub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-Seasonal Forecasting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Madden Julian </a:t>
            </a:r>
            <a:r>
              <a:rPr lang="en-US" sz="2400" dirty="0" smtClean="0">
                <a:latin typeface="Arial" charset="0"/>
              </a:rPr>
              <a:t>Oscillation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Numerical Weather and climate models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El </a:t>
            </a:r>
            <a:r>
              <a:rPr lang="en-US" sz="2400" dirty="0">
                <a:latin typeface="Arial" charset="0"/>
              </a:rPr>
              <a:t>Nino Southern Oscillation</a:t>
            </a: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3A623E-833A-9C4F-8297-91D99F2614B8}" type="slidenum">
              <a:rPr lang="en-US" sz="1400" b="0"/>
              <a:pPr/>
              <a:t>3</a:t>
            </a:fld>
            <a:endParaRPr lang="en-US" sz="1400" b="0"/>
          </a:p>
        </p:txBody>
      </p:sp>
      <p:sp>
        <p:nvSpPr>
          <p:cNvPr id="2" name="Right Brace 1"/>
          <p:cNvSpPr/>
          <p:nvPr/>
        </p:nvSpPr>
        <p:spPr>
          <a:xfrm>
            <a:off x="6248400" y="1752600"/>
            <a:ext cx="152400" cy="1295400"/>
          </a:xfrm>
          <a:prstGeom prst="rightBrac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91292" y="1370013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Week 1/2</a:t>
            </a:r>
            <a:endParaRPr lang="en-US" b="1" dirty="0"/>
          </a:p>
        </p:txBody>
      </p:sp>
      <p:sp>
        <p:nvSpPr>
          <p:cNvPr id="7" name="Right Brace 6"/>
          <p:cNvSpPr/>
          <p:nvPr/>
        </p:nvSpPr>
        <p:spPr>
          <a:xfrm>
            <a:off x="7315200" y="1752600"/>
            <a:ext cx="76200" cy="2057400"/>
          </a:xfrm>
          <a:prstGeom prst="rightBrac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1383268"/>
            <a:ext cx="108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Week 3-4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75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14400" y="3810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sz="3200" b="0" u="none" dirty="0">
                <a:solidFill>
                  <a:srgbClr val="0000FF"/>
                </a:solidFill>
              </a:rPr>
              <a:t>Evolution of MJO-related anomalies</a:t>
            </a:r>
            <a:r>
              <a:rPr lang="en-US" b="0" u="none" dirty="0"/>
              <a:t> 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609600" y="1154668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u="none" dirty="0"/>
              <a:t>Initial </a:t>
            </a:r>
            <a:r>
              <a:rPr lang="en-US" u="none" dirty="0" smtClean="0"/>
              <a:t>date: 24 February 2019</a:t>
            </a:r>
            <a:endParaRPr lang="en-US" u="none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715000" y="1219200"/>
            <a:ext cx="30162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u="none" dirty="0"/>
              <a:t>Red shade indicate areas</a:t>
            </a:r>
          </a:p>
          <a:p>
            <a:r>
              <a:rPr lang="en-US" u="none" dirty="0"/>
              <a:t>of suppressed convection</a:t>
            </a:r>
          </a:p>
          <a:p>
            <a:endParaRPr lang="en-US" u="none" dirty="0"/>
          </a:p>
          <a:p>
            <a:r>
              <a:rPr lang="en-US" u="none" dirty="0"/>
              <a:t>Blue shade indicate areas</a:t>
            </a:r>
          </a:p>
          <a:p>
            <a:r>
              <a:rPr lang="en-US" u="none" dirty="0"/>
              <a:t>of enhanced convection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867400" y="320040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b="0" u="none" dirty="0"/>
              <a:t>1 - 5 </a:t>
            </a:r>
            <a:r>
              <a:rPr lang="en-US" b="0" u="none" dirty="0" smtClean="0"/>
              <a:t>days </a:t>
            </a:r>
            <a:r>
              <a:rPr lang="en-US" b="0" u="none" dirty="0" err="1"/>
              <a:t>ave.</a:t>
            </a:r>
            <a:r>
              <a:rPr lang="en-US" b="0" u="none" dirty="0"/>
              <a:t> Forecast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867400" y="411480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b="0" u="none" dirty="0"/>
              <a:t>6-10 days </a:t>
            </a:r>
            <a:r>
              <a:rPr lang="en-US" b="0" u="none" dirty="0" err="1"/>
              <a:t>ave.</a:t>
            </a:r>
            <a:r>
              <a:rPr lang="en-US" b="0" u="none" dirty="0"/>
              <a:t> Forecast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867400" y="5029200"/>
            <a:ext cx="276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b="0" u="none" dirty="0"/>
              <a:t>11-15 days </a:t>
            </a:r>
            <a:r>
              <a:rPr lang="en-US" b="0" u="none" dirty="0" err="1"/>
              <a:t>ave.</a:t>
            </a:r>
            <a:r>
              <a:rPr lang="en-US" b="0" u="none" dirty="0"/>
              <a:t> Forecast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4864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43229"/>
            <a:ext cx="9144000" cy="5949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reflection blurRad="6350" stA="50000" endA="295" endPos="25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0" y="320675"/>
            <a:ext cx="8140700" cy="89693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MJO Rainfall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MS PGothic" pitchFamily="34" charset="-128"/>
              </a:rPr>
              <a:t>Composites – Global Tropics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4632325" y="941388"/>
            <a:ext cx="4284663" cy="2778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latin typeface="Trebuchet MS" pitchFamily="34" charset="0"/>
                <a:ea typeface="ＭＳ Ｐゴシック" pitchFamily="34" charset="-128"/>
              </a:rPr>
              <a:t>Precipitation Anomalies (Nov - Mar)</a:t>
            </a:r>
          </a:p>
        </p:txBody>
      </p:sp>
      <p:sp>
        <p:nvSpPr>
          <p:cNvPr id="8" name="Rounded Rectangle 7">
            <a:extLst/>
          </p:cNvPr>
          <p:cNvSpPr/>
          <p:nvPr/>
        </p:nvSpPr>
        <p:spPr>
          <a:xfrm>
            <a:off x="152400" y="1606550"/>
            <a:ext cx="4124325" cy="5251450"/>
          </a:xfrm>
          <a:prstGeom prst="roundRect">
            <a:avLst>
              <a:gd name="adj" fmla="val 218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3" name="Rounded Rectangle 12">
            <a:extLst/>
          </p:cNvPr>
          <p:cNvSpPr/>
          <p:nvPr/>
        </p:nvSpPr>
        <p:spPr>
          <a:xfrm>
            <a:off x="4775200" y="1606550"/>
            <a:ext cx="4124325" cy="5251450"/>
          </a:xfrm>
          <a:prstGeom prst="roundRect">
            <a:avLst>
              <a:gd name="adj" fmla="val 218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44041" name="Picture 4"/>
          <p:cNvPicPr>
            <a:picLocks noChangeAspect="1"/>
          </p:cNvPicPr>
          <p:nvPr/>
        </p:nvPicPr>
        <p:blipFill>
          <a:blip r:embed="rId3" cstate="print"/>
          <a:srcRect l="4443" r="4443" b="3333"/>
          <a:stretch>
            <a:fillRect/>
          </a:stretch>
        </p:blipFill>
        <p:spPr bwMode="auto">
          <a:xfrm>
            <a:off x="4802881" y="1295400"/>
            <a:ext cx="4264919" cy="5486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2895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hlinkClick r:id="rId4"/>
              </a:rPr>
              <a:t>http://www.cpc.ncep.noaa.gov/products/precip/CWlink/MJO/mjoupdate.pdf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82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0999" y="533400"/>
            <a:ext cx="86105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b="0" u="none" dirty="0">
                <a:solidFill>
                  <a:srgbClr val="0000FF"/>
                </a:solidFill>
              </a:rPr>
              <a:t>NCEP GFS </a:t>
            </a:r>
            <a:r>
              <a:rPr lang="en-US" sz="2200" b="0" u="none" dirty="0" smtClean="0">
                <a:solidFill>
                  <a:srgbClr val="0000FF"/>
                </a:solidFill>
              </a:rPr>
              <a:t>700mb </a:t>
            </a:r>
            <a:r>
              <a:rPr lang="en-US" sz="2200" b="0" u="none" dirty="0">
                <a:solidFill>
                  <a:srgbClr val="0000FF"/>
                </a:solidFill>
              </a:rPr>
              <a:t>7-day </a:t>
            </a:r>
            <a:r>
              <a:rPr lang="en-US" sz="2200" b="0" u="none" dirty="0" smtClean="0">
                <a:solidFill>
                  <a:srgbClr val="0000FF"/>
                </a:solidFill>
              </a:rPr>
              <a:t>Forecast </a:t>
            </a:r>
            <a:r>
              <a:rPr lang="en-US" sz="2200" b="0" u="none" dirty="0">
                <a:solidFill>
                  <a:srgbClr val="0000FF"/>
                </a:solidFill>
              </a:rPr>
              <a:t>Week </a:t>
            </a:r>
            <a:r>
              <a:rPr lang="en-US" sz="2200" b="0" u="none" dirty="0" smtClean="0">
                <a:solidFill>
                  <a:srgbClr val="0000FF"/>
                </a:solidFill>
              </a:rPr>
              <a:t>2</a:t>
            </a:r>
            <a:endParaRPr lang="en-US" sz="2200" b="0" u="none" dirty="0">
              <a:solidFill>
                <a:srgbClr val="0000FF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586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0999" y="533400"/>
            <a:ext cx="86105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b="0" u="none" dirty="0">
                <a:solidFill>
                  <a:srgbClr val="0000FF"/>
                </a:solidFill>
              </a:rPr>
              <a:t>NCEP GFS </a:t>
            </a:r>
            <a:r>
              <a:rPr lang="en-US" sz="2200" b="0" u="none" dirty="0" smtClean="0">
                <a:solidFill>
                  <a:srgbClr val="0000FF"/>
                </a:solidFill>
              </a:rPr>
              <a:t>200mb </a:t>
            </a:r>
            <a:r>
              <a:rPr lang="en-US" sz="2200" b="0" u="none" dirty="0">
                <a:solidFill>
                  <a:srgbClr val="0000FF"/>
                </a:solidFill>
              </a:rPr>
              <a:t>7-day </a:t>
            </a:r>
            <a:r>
              <a:rPr lang="en-US" sz="2200" b="0" u="none" dirty="0" smtClean="0">
                <a:solidFill>
                  <a:srgbClr val="0000FF"/>
                </a:solidFill>
              </a:rPr>
              <a:t>Forecast </a:t>
            </a:r>
            <a:r>
              <a:rPr lang="en-US" sz="2200" b="0" u="none" dirty="0">
                <a:solidFill>
                  <a:srgbClr val="0000FF"/>
                </a:solidFill>
              </a:rPr>
              <a:t>Week </a:t>
            </a:r>
            <a:r>
              <a:rPr lang="en-US" sz="2200" b="0" u="none" dirty="0" smtClean="0">
                <a:solidFill>
                  <a:srgbClr val="0000FF"/>
                </a:solidFill>
              </a:rPr>
              <a:t>2</a:t>
            </a:r>
            <a:endParaRPr lang="en-US" sz="2200" b="0" u="none" dirty="0">
              <a:solidFill>
                <a:srgbClr val="0000FF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155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NCEP </a:t>
            </a:r>
            <a:r>
              <a:rPr lang="en-US" dirty="0" smtClean="0">
                <a:solidFill>
                  <a:srgbClr val="0000FF"/>
                </a:solidFill>
              </a:rPr>
              <a:t>GEFS </a:t>
            </a:r>
            <a:r>
              <a:rPr lang="en-US" dirty="0" err="1">
                <a:solidFill>
                  <a:srgbClr val="0000FF"/>
                </a:solidFill>
              </a:rPr>
              <a:t>Precip</a:t>
            </a:r>
            <a:r>
              <a:rPr lang="en-US" dirty="0">
                <a:solidFill>
                  <a:srgbClr val="0000FF"/>
                </a:solidFill>
              </a:rPr>
              <a:t> forecasts for Week 2</a:t>
            </a:r>
            <a:r>
              <a:rPr lang="en-US" dirty="0" smtClean="0">
                <a:solidFill>
                  <a:srgbClr val="0000FF"/>
                </a:solidFill>
              </a:rPr>
              <a:t>, Valid: 5 – 11 March, 2019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43800"/>
            <a:ext cx="2150668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50" y="2057516"/>
            <a:ext cx="2147805" cy="2743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00" y="2064374"/>
            <a:ext cx="2147805" cy="2743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92" y="2084948"/>
            <a:ext cx="2147805" cy="2743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415" y="1769480"/>
            <a:ext cx="1978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Ensemble Mean Anomaly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1680" y="1633049"/>
            <a:ext cx="2040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Two-category Probabilistic Forecast - Raw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9643" y="1600200"/>
            <a:ext cx="2040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Two-category Probabilistic Forecast – Bias Corrected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9557" y="1606344"/>
            <a:ext cx="2040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Two-category Probabilistic Forecast – </a:t>
            </a:r>
            <a:r>
              <a:rPr lang="en-US" sz="1350" dirty="0" err="1"/>
              <a:t>Reg</a:t>
            </a:r>
            <a:r>
              <a:rPr lang="en-US" sz="1350" dirty="0"/>
              <a:t> - Calibrated</a:t>
            </a:r>
          </a:p>
        </p:txBody>
      </p:sp>
    </p:spTree>
    <p:extLst>
      <p:ext uri="{BB962C8B-B14F-4D97-AF65-F5344CB8AC3E}">
        <p14:creationId xmlns:p14="http://schemas.microsoft.com/office/powerpoint/2010/main" val="16578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GEFS </a:t>
            </a:r>
            <a:r>
              <a:rPr lang="en-US" dirty="0" smtClean="0">
                <a:solidFill>
                  <a:srgbClr val="0000FF"/>
                </a:solidFill>
              </a:rPr>
              <a:t>Week-2 </a:t>
            </a:r>
            <a:r>
              <a:rPr lang="en-US" dirty="0">
                <a:solidFill>
                  <a:srgbClr val="0000FF"/>
                </a:solidFill>
              </a:rPr>
              <a:t>Exceedance Probability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" y="2462023"/>
            <a:ext cx="2150668" cy="274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78" y="2477565"/>
            <a:ext cx="2147804" cy="2739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28" y="2484423"/>
            <a:ext cx="2147804" cy="273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20" y="2504997"/>
            <a:ext cx="2147804" cy="2739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8701" y="20574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&gt;25mm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0575" y="2057400"/>
            <a:ext cx="20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&gt;50mm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0880" y="2057400"/>
            <a:ext cx="20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&gt;75mm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1185" y="2057400"/>
            <a:ext cx="20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&gt;100mm</a:t>
            </a:r>
          </a:p>
        </p:txBody>
      </p:sp>
    </p:spTree>
    <p:extLst>
      <p:ext uri="{BB962C8B-B14F-4D97-AF65-F5344CB8AC3E}">
        <p14:creationId xmlns:p14="http://schemas.microsoft.com/office/powerpoint/2010/main" val="24462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Week-2 Rainfall Outlook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56" y="1219200"/>
            <a:ext cx="4238244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073" y="1612642"/>
            <a:ext cx="3747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Use the PPT drawing tools (oval shape) to draw Week-2 wet and dry polygons.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You may use </a:t>
            </a:r>
            <a:r>
              <a:rPr lang="en-US" sz="3200" b="1" dirty="0" smtClean="0">
                <a:solidFill>
                  <a:srgbClr val="0070C0"/>
                </a:solidFill>
              </a:rPr>
              <a:t>blue</a:t>
            </a:r>
            <a:r>
              <a:rPr lang="en-US" sz="3200" dirty="0" smtClean="0"/>
              <a:t> color wet polygon and </a:t>
            </a:r>
            <a:r>
              <a:rPr lang="en-US" sz="3200" b="1" dirty="0" smtClean="0">
                <a:solidFill>
                  <a:srgbClr val="C00000"/>
                </a:solidFill>
              </a:rPr>
              <a:t>red</a:t>
            </a:r>
            <a:r>
              <a:rPr lang="en-US" sz="3200" dirty="0" smtClean="0"/>
              <a:t> color for dry polygon.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23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State of the MJO</a:t>
            </a:r>
          </a:p>
          <a:p>
            <a:endParaRPr lang="en-US" sz="1000" dirty="0" smtClean="0"/>
          </a:p>
          <a:p>
            <a:pPr lvl="1"/>
            <a:r>
              <a:rPr lang="en-US" sz="2000" dirty="0" smtClean="0"/>
              <a:t>Much </a:t>
            </a:r>
            <a:r>
              <a:rPr lang="en-US" sz="2000" dirty="0"/>
              <a:t>emphasis is given to </a:t>
            </a:r>
            <a:r>
              <a:rPr lang="en-US" sz="2000" dirty="0" smtClean="0"/>
              <a:t>the </a:t>
            </a:r>
            <a:r>
              <a:rPr lang="en-US" sz="2000" dirty="0"/>
              <a:t>state </a:t>
            </a:r>
            <a:r>
              <a:rPr lang="en-US" sz="2000" dirty="0" smtClean="0"/>
              <a:t>of the MJO </a:t>
            </a:r>
            <a:r>
              <a:rPr lang="en-US" sz="2000" dirty="0"/>
              <a:t>and its projected phases on the Wheeler-Hendon </a:t>
            </a:r>
            <a:r>
              <a:rPr lang="en-US" sz="2000" dirty="0" smtClean="0"/>
              <a:t>diagram at </a:t>
            </a:r>
            <a:r>
              <a:rPr lang="en-US" sz="2000" dirty="0"/>
              <a:t>the moment of the </a:t>
            </a:r>
            <a:r>
              <a:rPr lang="en-US" sz="2000" dirty="0" smtClean="0"/>
              <a:t>forecasts.</a:t>
            </a:r>
          </a:p>
          <a:p>
            <a:pPr lvl="1"/>
            <a:endParaRPr lang="en-US" sz="600" dirty="0" smtClean="0"/>
          </a:p>
          <a:p>
            <a:pPr lvl="1"/>
            <a:r>
              <a:rPr lang="en-US" sz="2000" dirty="0" smtClean="0"/>
              <a:t>Refer </a:t>
            </a:r>
            <a:r>
              <a:rPr lang="en-US" sz="2000" dirty="0"/>
              <a:t>to the MJO monitoring and prediction tools </a:t>
            </a:r>
            <a:r>
              <a:rPr lang="en-US" sz="2000" dirty="0" smtClean="0"/>
              <a:t>to </a:t>
            </a:r>
            <a:r>
              <a:rPr lang="en-US" sz="2000" dirty="0"/>
              <a:t>determine if an active MJO is </a:t>
            </a:r>
            <a:r>
              <a:rPr lang="en-US" sz="2000" dirty="0" smtClean="0"/>
              <a:t>present</a:t>
            </a:r>
          </a:p>
          <a:p>
            <a:pPr marL="0" indent="0">
              <a:buNone/>
            </a:pPr>
            <a:endParaRPr lang="en-US" sz="2400" dirty="0" smtClean="0">
              <a:hlinkClick r:id=""/>
            </a:endParaRPr>
          </a:p>
          <a:p>
            <a:pPr marL="0" indent="0">
              <a:buNone/>
            </a:pPr>
            <a:r>
              <a:rPr lang="en-US" sz="2400" dirty="0" smtClean="0">
                <a:hlinkClick r:id=""/>
              </a:rPr>
              <a:t>http</a:t>
            </a:r>
            <a:r>
              <a:rPr lang="en-US" sz="2400" dirty="0">
                <a:hlinkClick r:id="rId2"/>
              </a:rPr>
              <a:t>://www.cpc.ncep.noaa.gov/products/precip/CWlink/MJO/CLIVAR/clivar_wh.shtml</a:t>
            </a:r>
            <a:r>
              <a:rPr lang="en-US" sz="2400" dirty="0" smtClean="0">
                <a:hlinkClick r:id="rId2"/>
              </a:rPr>
              <a:t>#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3. Week-1 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and Week-2 Forecasts</a:t>
            </a:r>
          </a:p>
        </p:txBody>
      </p:sp>
    </p:spTree>
    <p:extLst>
      <p:ext uri="{BB962C8B-B14F-4D97-AF65-F5344CB8AC3E}">
        <p14:creationId xmlns:p14="http://schemas.microsoft.com/office/powerpoint/2010/main" val="42815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54050"/>
          </a:xfrm>
        </p:spPr>
        <p:txBody>
          <a:bodyPr>
            <a:normAutofit/>
          </a:bodyPr>
          <a:lstStyle/>
          <a:p>
            <a:r>
              <a:rPr lang="en-US" sz="3600" dirty="0"/>
              <a:t>State of the MJO</a:t>
            </a:r>
            <a:r>
              <a:rPr lang="en-US" sz="2400" dirty="0"/>
              <a:t> (The Wheeler-Hendon </a:t>
            </a:r>
            <a:r>
              <a:rPr lang="en-US" sz="2400" dirty="0" smtClean="0"/>
              <a:t>Diagram)</a:t>
            </a:r>
            <a:endParaRPr lang="en-US" sz="2400" dirty="0"/>
          </a:p>
          <a:p>
            <a:endParaRPr lang="en-US" sz="3600" dirty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3. Week-1 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and Week-2 Forecasts</a:t>
            </a:r>
          </a:p>
        </p:txBody>
      </p:sp>
      <p:pic>
        <p:nvPicPr>
          <p:cNvPr id="5" name="Picture 3" descr="obs_phase40_full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1592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806950" y="5302250"/>
            <a:ext cx="98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Strong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MJO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337050" y="4006850"/>
            <a:ext cx="84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Weak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MJO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4085272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MJO exists when there is counterclockwise movement on diagram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085272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dot/number represents a single day and location of the MJO enhanced rainfall.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00" y="3048000"/>
            <a:ext cx="1976191" cy="3657600"/>
            <a:chOff x="3863689" y="2477092"/>
            <a:chExt cx="1976191" cy="3657600"/>
          </a:xfrm>
        </p:grpSpPr>
        <p:sp>
          <p:nvSpPr>
            <p:cNvPr id="11" name="Arc 10"/>
            <p:cNvSpPr>
              <a:spLocks noChangeAspect="1"/>
            </p:cNvSpPr>
            <p:nvPr/>
          </p:nvSpPr>
          <p:spPr>
            <a:xfrm rot="2129541">
              <a:off x="3863689" y="2477092"/>
              <a:ext cx="1828800" cy="36576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H="1" flipV="1">
              <a:off x="5739340" y="2741948"/>
              <a:ext cx="100540" cy="749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00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MJO is present, but projected to weaken considerably during the week-1 and/or week-2 outlook period. </a:t>
            </a:r>
          </a:p>
          <a:p>
            <a:endParaRPr lang="en-US" sz="1500" dirty="0" smtClean="0"/>
          </a:p>
          <a:p>
            <a:pPr lvl="1"/>
            <a:r>
              <a:rPr lang="en-US" dirty="0" smtClean="0"/>
              <a:t>NWP outputs are the primary tools for guiding the week-1 and week-2 forecasts. </a:t>
            </a:r>
          </a:p>
          <a:p>
            <a:pPr lvl="1"/>
            <a:endParaRPr lang="en-US" sz="1300" dirty="0" smtClean="0"/>
          </a:p>
          <a:p>
            <a:pPr lvl="1"/>
            <a:r>
              <a:rPr lang="en-US" dirty="0" smtClean="0"/>
              <a:t>NWP output tools include quantitative precipitation forecasts, ensemble bias corrected precipitation forecasts from the GFS, the GEFS, CFS, and ECMWF.</a:t>
            </a:r>
          </a:p>
          <a:p>
            <a:pPr lvl="1"/>
            <a:endParaRPr lang="en-US" sz="1300" dirty="0" smtClean="0"/>
          </a:p>
          <a:p>
            <a:pPr lvl="1"/>
            <a:r>
              <a:rPr lang="en-US" dirty="0" smtClean="0"/>
              <a:t>Examine the predicted circulation features associated with the predicted rainfall anomalies.</a:t>
            </a:r>
          </a:p>
          <a:p>
            <a:pPr lvl="1"/>
            <a:endParaRPr lang="en-US" sz="1300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weight will be given to the NWP precipitation outlook tools that are more consistent with the predicted rainfall anomalies. </a:t>
            </a:r>
            <a:endParaRPr lang="en-US" dirty="0" smtClean="0"/>
          </a:p>
          <a:p>
            <a:pPr lvl="1"/>
            <a:endParaRPr lang="en-US" sz="1300" dirty="0" smtClean="0"/>
          </a:p>
          <a:p>
            <a:pPr lvl="1"/>
            <a:r>
              <a:rPr lang="en-US" dirty="0" smtClean="0"/>
              <a:t>Examine </a:t>
            </a:r>
            <a:r>
              <a:rPr lang="en-US" dirty="0"/>
              <a:t>the weekly SST patterns and </a:t>
            </a:r>
            <a:r>
              <a:rPr lang="en-US" dirty="0" smtClean="0"/>
              <a:t>tendency, as well as tropical cyclone activities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Arial" charset="0"/>
              </a:rPr>
              <a:t>3. Week-1 and Week-2 Forecasts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1"/>
            <a:ext cx="8229600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NWP Guidance</a:t>
            </a:r>
          </a:p>
          <a:p>
            <a:endParaRPr lang="en-US" sz="10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381000" y="1219200"/>
            <a:ext cx="1600200" cy="1295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Active MJO</a:t>
            </a:r>
            <a:endParaRPr lang="en-US" b="1" dirty="0"/>
          </a:p>
        </p:txBody>
      </p:sp>
      <p:cxnSp>
        <p:nvCxnSpPr>
          <p:cNvPr id="6" name="Straight Arrow Connector 5"/>
          <p:cNvCxnSpPr>
            <a:stCxn id="4" idx="3"/>
            <a:endCxn id="8" idx="1"/>
          </p:cNvCxnSpPr>
          <p:nvPr/>
        </p:nvCxnSpPr>
        <p:spPr>
          <a:xfrm flipV="1">
            <a:off x="1981200" y="1828800"/>
            <a:ext cx="685800" cy="38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67000" y="1295400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Phase diagrams and composites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667000" y="25908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Circulation Anomalies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667000" y="45720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Raw Rainfall Anomalies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5562600"/>
            <a:ext cx="144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Bias Corrected / </a:t>
            </a:r>
            <a:r>
              <a:rPr lang="en-US" b="1" dirty="0" err="1" smtClean="0"/>
              <a:t>Reg</a:t>
            </a:r>
            <a:r>
              <a:rPr lang="en-US" b="1" dirty="0" smtClean="0"/>
              <a:t> Calibrated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648200" y="2895600"/>
            <a:ext cx="144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Forecast Discussion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705600" y="2362200"/>
            <a:ext cx="1752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Consensus Forecast, Polygons and Text Description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68988" y="1524000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23" name="Diamond 22"/>
          <p:cNvSpPr/>
          <p:nvPr/>
        </p:nvSpPr>
        <p:spPr>
          <a:xfrm>
            <a:off x="228600" y="5105400"/>
            <a:ext cx="2057400" cy="15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Active Tropical Cyclone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2667000" y="35052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Assess its possible Impact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" y="47244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28800" y="5269468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286000" y="3962400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286000" y="396240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114800" y="2286000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114800" y="3124200"/>
            <a:ext cx="533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3"/>
            <a:endCxn id="12" idx="1"/>
          </p:cNvCxnSpPr>
          <p:nvPr/>
        </p:nvCxnSpPr>
        <p:spPr>
          <a:xfrm flipV="1">
            <a:off x="4114800" y="35052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114800" y="3810000"/>
            <a:ext cx="5334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096000" y="34290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219200" y="2819400"/>
            <a:ext cx="144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3" idx="0"/>
          </p:cNvCxnSpPr>
          <p:nvPr/>
        </p:nvCxnSpPr>
        <p:spPr>
          <a:xfrm flipH="1" flipV="1">
            <a:off x="1219200" y="3200400"/>
            <a:ext cx="3810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219200" y="3200400"/>
            <a:ext cx="144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19200" y="2526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114800" y="4114800"/>
            <a:ext cx="6096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219200" y="25146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457200" y="1524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4. 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Week-1/2 Forecast Process</a:t>
            </a:r>
          </a:p>
        </p:txBody>
      </p:sp>
    </p:spTree>
    <p:extLst>
      <p:ext uri="{BB962C8B-B14F-4D97-AF65-F5344CB8AC3E}">
        <p14:creationId xmlns:p14="http://schemas.microsoft.com/office/powerpoint/2010/main" val="29652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Arial" charset="0"/>
              </a:rPr>
              <a:t>5. Example, week 1/2 Outlook for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 1 Forecast, valid </a:t>
            </a:r>
            <a:r>
              <a:rPr lang="en-US" b="1" dirty="0" smtClean="0">
                <a:solidFill>
                  <a:srgbClr val="00B050"/>
                </a:solidFill>
              </a:rPr>
              <a:t>Feb </a:t>
            </a:r>
            <a:r>
              <a:rPr lang="en-US" b="1" dirty="0" smtClean="0">
                <a:solidFill>
                  <a:srgbClr val="00B050"/>
                </a:solidFill>
              </a:rPr>
              <a:t>26– </a:t>
            </a:r>
            <a:r>
              <a:rPr lang="en-US" b="1" dirty="0" smtClean="0">
                <a:solidFill>
                  <a:srgbClr val="00B050"/>
                </a:solidFill>
              </a:rPr>
              <a:t>Mar 4, 2019</a:t>
            </a:r>
          </a:p>
          <a:p>
            <a:r>
              <a:rPr lang="en-US" dirty="0" smtClean="0"/>
              <a:t> Week 2 Forecast, </a:t>
            </a:r>
            <a:r>
              <a:rPr lang="en-US" dirty="0" smtClean="0"/>
              <a:t>valid </a:t>
            </a:r>
            <a:r>
              <a:rPr lang="en-US" b="1" dirty="0" smtClean="0">
                <a:solidFill>
                  <a:srgbClr val="00B050"/>
                </a:solidFill>
              </a:rPr>
              <a:t>5 – 11 March 2019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MJO</a:t>
            </a:r>
          </a:p>
          <a:p>
            <a:pPr lvl="1"/>
            <a:r>
              <a:rPr lang="en-US" dirty="0" smtClean="0"/>
              <a:t>NWP Guidance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Tropical Cyclone?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676400"/>
          </a:xfrm>
        </p:spPr>
        <p:txBody>
          <a:bodyPr/>
          <a:lstStyle/>
          <a:p>
            <a:r>
              <a:rPr lang="en-US" dirty="0" smtClean="0"/>
              <a:t>Evaluate previous week outlooks</a:t>
            </a:r>
          </a:p>
          <a:p>
            <a:r>
              <a:rPr lang="en-US" dirty="0" smtClean="0"/>
              <a:t>Eyeball verification of the previous week-1 and week-2 forecasts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438912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38912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942</Words>
  <Application>Microsoft Office PowerPoint</Application>
  <PresentationFormat>On-screen Show (4:3)</PresentationFormat>
  <Paragraphs>170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Times New Roman</vt:lpstr>
      <vt:lpstr>Trebuchet MS</vt:lpstr>
      <vt:lpstr>Office Theme</vt:lpstr>
      <vt:lpstr>PowerPoint Presentation</vt:lpstr>
      <vt:lpstr>PowerPoint Presentation</vt:lpstr>
      <vt:lpstr>2. Tools for Operational Sub-Seasonal Forecasting</vt:lpstr>
      <vt:lpstr>3. Week-1 and Week-2 Forecasts</vt:lpstr>
      <vt:lpstr>3. Week-1 and Week-2 Forecasts</vt:lpstr>
      <vt:lpstr>3. Week-1 and Week-2 Forecasts</vt:lpstr>
      <vt:lpstr>PowerPoint Presentation</vt:lpstr>
      <vt:lpstr>5. Example, week 1/2 Outlook for Africa</vt:lpstr>
      <vt:lpstr>Verification</vt:lpstr>
      <vt:lpstr>Current State of the Climate</vt:lpstr>
      <vt:lpstr>Current State of the Climate</vt:lpstr>
      <vt:lpstr>PowerPoint Presentation</vt:lpstr>
      <vt:lpstr>PowerPoint Presentation</vt:lpstr>
      <vt:lpstr>PowerPoint Presentation</vt:lpstr>
      <vt:lpstr>MJO Rainfall Composites – Global Tropics</vt:lpstr>
      <vt:lpstr>MJO Contribution?</vt:lpstr>
      <vt:lpstr>PowerPoint Presentation</vt:lpstr>
      <vt:lpstr>Tropical Cyclone Contribution?</vt:lpstr>
      <vt:lpstr>Model Guidance</vt:lpstr>
      <vt:lpstr>PowerPoint Presentation</vt:lpstr>
      <vt:lpstr>PowerPoint Presentation</vt:lpstr>
      <vt:lpstr>PowerPoint Presentation</vt:lpstr>
      <vt:lpstr>NCEP GEFS Precip forecasts for Week 1, Valid: Feb 26-Mar 4, 2019 </vt:lpstr>
      <vt:lpstr>GEFS Week-1 Exceedance Probability</vt:lpstr>
      <vt:lpstr>Convergence of Evidence?</vt:lpstr>
      <vt:lpstr>PowerPoint Presentation</vt:lpstr>
      <vt:lpstr>Exercise</vt:lpstr>
      <vt:lpstr>PowerPoint Presentation</vt:lpstr>
      <vt:lpstr>PowerPoint Presentation</vt:lpstr>
      <vt:lpstr>PowerPoint Presentation</vt:lpstr>
      <vt:lpstr>MJO Rainfall Composites – Global Tropics</vt:lpstr>
      <vt:lpstr>PowerPoint Presentation</vt:lpstr>
      <vt:lpstr>PowerPoint Presentation</vt:lpstr>
      <vt:lpstr>NCEP GEFS Precip forecasts for Week 2, Valid: 5 – 11 March, 2019 </vt:lpstr>
      <vt:lpstr>GEFS Week-2 Exceedance Probability</vt:lpstr>
      <vt:lpstr>Week-2 Rainfall Outlook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endbek</dc:creator>
  <cp:lastModifiedBy>Endalkachew Bekele</cp:lastModifiedBy>
  <cp:revision>94</cp:revision>
  <dcterms:created xsi:type="dcterms:W3CDTF">2018-12-03T01:02:55Z</dcterms:created>
  <dcterms:modified xsi:type="dcterms:W3CDTF">2019-04-12T15:28:17Z</dcterms:modified>
</cp:coreProperties>
</file>