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8" r:id="rId1"/>
  </p:sldMasterIdLst>
  <p:notesMasterIdLst>
    <p:notesMasterId r:id="rId43"/>
  </p:notesMasterIdLst>
  <p:sldIdLst>
    <p:sldId id="395" r:id="rId2"/>
    <p:sldId id="322" r:id="rId3"/>
    <p:sldId id="339" r:id="rId4"/>
    <p:sldId id="375" r:id="rId5"/>
    <p:sldId id="338" r:id="rId6"/>
    <p:sldId id="318" r:id="rId7"/>
    <p:sldId id="341" r:id="rId8"/>
    <p:sldId id="342" r:id="rId9"/>
    <p:sldId id="343" r:id="rId10"/>
    <p:sldId id="390" r:id="rId11"/>
    <p:sldId id="391" r:id="rId12"/>
    <p:sldId id="392" r:id="rId13"/>
    <p:sldId id="344" r:id="rId14"/>
    <p:sldId id="428" r:id="rId15"/>
    <p:sldId id="393" r:id="rId16"/>
    <p:sldId id="429" r:id="rId17"/>
    <p:sldId id="430" r:id="rId18"/>
    <p:sldId id="431" r:id="rId19"/>
    <p:sldId id="432" r:id="rId20"/>
    <p:sldId id="434" r:id="rId21"/>
    <p:sldId id="394" r:id="rId22"/>
    <p:sldId id="433" r:id="rId23"/>
    <p:sldId id="286" r:id="rId24"/>
    <p:sldId id="258" r:id="rId25"/>
    <p:sldId id="319" r:id="rId26"/>
    <p:sldId id="260" r:id="rId27"/>
    <p:sldId id="289" r:id="rId28"/>
    <p:sldId id="290" r:id="rId29"/>
    <p:sldId id="292" r:id="rId30"/>
    <p:sldId id="295" r:id="rId31"/>
    <p:sldId id="300" r:id="rId32"/>
    <p:sldId id="293" r:id="rId33"/>
    <p:sldId id="327" r:id="rId34"/>
    <p:sldId id="296" r:id="rId35"/>
    <p:sldId id="333" r:id="rId36"/>
    <p:sldId id="334" r:id="rId37"/>
    <p:sldId id="335" r:id="rId38"/>
    <p:sldId id="336" r:id="rId39"/>
    <p:sldId id="372" r:id="rId40"/>
    <p:sldId id="316" r:id="rId41"/>
    <p:sldId id="283" r:id="rId42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3399"/>
    <a:srgbClr val="76B531"/>
    <a:srgbClr val="990033"/>
    <a:srgbClr val="FAF89E"/>
    <a:srgbClr val="0037A4"/>
    <a:srgbClr val="B6DF89"/>
    <a:srgbClr val="FFFF9B"/>
    <a:srgbClr val="FFFF81"/>
    <a:srgbClr val="EB8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82" y="-7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HFI\IIPH-B\Heat%20Wave\dat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01015845241567E-2"/>
          <c:y val="1.5410403245048915E-2"/>
          <c:w val="0.90248323126275887"/>
          <c:h val="0.8347621888173069"/>
        </c:manualLayout>
      </c:layout>
      <c:barChart>
        <c:barDir val="col"/>
        <c:grouping val="clustered"/>
        <c:varyColors val="0"/>
        <c:ser>
          <c:idx val="2"/>
          <c:order val="1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Sheet1!$E$2:$U$2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Sheet1!$E$4:$U$4</c:f>
              <c:numCache>
                <c:formatCode>General</c:formatCode>
                <c:ptCount val="17"/>
                <c:pt idx="0">
                  <c:v>25</c:v>
                </c:pt>
                <c:pt idx="1">
                  <c:v>18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  <c:pt idx="5">
                  <c:v>8</c:v>
                </c:pt>
                <c:pt idx="6">
                  <c:v>19</c:v>
                </c:pt>
                <c:pt idx="7">
                  <c:v>4</c:v>
                </c:pt>
                <c:pt idx="8">
                  <c:v>8</c:v>
                </c:pt>
                <c:pt idx="9">
                  <c:v>12</c:v>
                </c:pt>
                <c:pt idx="10">
                  <c:v>29</c:v>
                </c:pt>
                <c:pt idx="11">
                  <c:v>38</c:v>
                </c:pt>
                <c:pt idx="12">
                  <c:v>7</c:v>
                </c:pt>
                <c:pt idx="13">
                  <c:v>26</c:v>
                </c:pt>
                <c:pt idx="14">
                  <c:v>28</c:v>
                </c:pt>
                <c:pt idx="15">
                  <c:v>12</c:v>
                </c:pt>
                <c:pt idx="16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4D-43BC-8356-F3E0B2EF4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831680"/>
        <c:axId val="131837952"/>
      </c:barChart>
      <c:lineChart>
        <c:grouping val="standard"/>
        <c:varyColors val="0"/>
        <c:ser>
          <c:idx val="1"/>
          <c:order val="0"/>
          <c:marker>
            <c:symbol val="none"/>
          </c:marker>
          <c:cat>
            <c:numRef>
              <c:f>Sheet1!$E$2:$U$2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Sheet1!$E$3:$U$3</c:f>
              <c:numCache>
                <c:formatCode>General</c:formatCode>
                <c:ptCount val="17"/>
                <c:pt idx="0">
                  <c:v>91</c:v>
                </c:pt>
                <c:pt idx="1">
                  <c:v>29</c:v>
                </c:pt>
                <c:pt idx="2">
                  <c:v>25</c:v>
                </c:pt>
                <c:pt idx="3">
                  <c:v>41</c:v>
                </c:pt>
                <c:pt idx="4">
                  <c:v>68</c:v>
                </c:pt>
                <c:pt idx="5">
                  <c:v>45</c:v>
                </c:pt>
                <c:pt idx="6">
                  <c:v>236</c:v>
                </c:pt>
                <c:pt idx="7">
                  <c:v>21</c:v>
                </c:pt>
                <c:pt idx="8">
                  <c:v>47</c:v>
                </c:pt>
                <c:pt idx="9">
                  <c:v>68</c:v>
                </c:pt>
                <c:pt idx="10">
                  <c:v>87</c:v>
                </c:pt>
                <c:pt idx="11">
                  <c:v>100</c:v>
                </c:pt>
                <c:pt idx="12">
                  <c:v>22</c:v>
                </c:pt>
                <c:pt idx="13">
                  <c:v>86</c:v>
                </c:pt>
                <c:pt idx="14">
                  <c:v>100</c:v>
                </c:pt>
                <c:pt idx="15">
                  <c:v>38</c:v>
                </c:pt>
                <c:pt idx="16">
                  <c:v>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C4D-43BC-8356-F3E0B2EF4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831680"/>
        <c:axId val="131837952"/>
      </c:lineChart>
      <c:catAx>
        <c:axId val="131831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 anchor="ctr" anchorCtr="0"/>
          <a:lstStyle/>
          <a:p>
            <a:pPr>
              <a:defRPr lang="en-GB"/>
            </a:pPr>
            <a:endParaRPr lang="en-US"/>
          </a:p>
        </c:txPr>
        <c:crossAx val="131837952"/>
        <c:crosses val="autoZero"/>
        <c:auto val="0"/>
        <c:lblAlgn val="ctr"/>
        <c:lblOffset val="100"/>
        <c:noMultiLvlLbl val="0"/>
      </c:catAx>
      <c:valAx>
        <c:axId val="1318379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GB"/>
                  <a:t>Numbers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1318316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Calibri" pitchFamily="32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Calibri" pitchFamily="32" charset="0"/>
              </a:defRPr>
            </a:lvl1pPr>
          </a:lstStyle>
          <a:p>
            <a:fld id="{E62A5A3D-946D-4455-832D-8C217867FC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2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B2A-DADB-46AB-911E-4F862A7EE22D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332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E2D26A-65B4-4932-B2B0-93AC337FF0C0}" type="slidenum">
              <a:rPr lang="en-US"/>
              <a:pPr/>
              <a:t>24</a:t>
            </a:fld>
            <a:endParaRPr lang="en-US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Circle regions with some skill on both forecast and ACC map – these are areas where it is worth looking at</a:t>
            </a:r>
          </a:p>
          <a:p>
            <a:endParaRPr lang="en-US" altLang="en-US" smtClean="0"/>
          </a:p>
          <a:p>
            <a:r>
              <a:rPr lang="en-US" altLang="en-US" smtClean="0"/>
              <a:t>Problem calculating these – don</a:t>
            </a:r>
            <a:r>
              <a:rPr lang="fr-FR" altLang="en-US" smtClean="0"/>
              <a:t>’</a:t>
            </a:r>
            <a:r>
              <a:rPr lang="en-US" altLang="en-US" smtClean="0"/>
              <a:t>t match with colder temperature forecasts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BD8F5E-7048-4127-8875-07EE951F74A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6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86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E787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E787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0585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0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E787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E787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305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02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9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74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itm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" y="5786400"/>
            <a:ext cx="1143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317646" y="6287475"/>
            <a:ext cx="1547812" cy="476250"/>
          </a:xfrm>
          <a:prstGeom prst="rect">
            <a:avLst/>
          </a:prstGeom>
        </p:spPr>
        <p:txBody>
          <a:bodyPr/>
          <a:lstStyle>
            <a:lvl1pPr algn="l">
              <a:defRPr sz="1050" b="0"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969991" y="6273007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defRPr sz="1050" b="1">
                <a:solidFill>
                  <a:srgbClr val="002060"/>
                </a:solidFill>
                <a:effectLst/>
                <a:latin typeface="AR JULIAN" pitchFamily="2" charset="0"/>
                <a:cs typeface="Arial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080085" y="6297992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t"/>
          <a:lstStyle>
            <a:lvl1pPr>
              <a:defRPr sz="1050" b="1">
                <a:solidFill>
                  <a:srgbClr val="002060"/>
                </a:solidFill>
                <a:latin typeface="AR JULIA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230323" y="5602069"/>
            <a:ext cx="7827380" cy="934048"/>
            <a:chOff x="1252962" y="5564665"/>
            <a:chExt cx="7827380" cy="934048"/>
          </a:xfrm>
        </p:grpSpPr>
        <p:sp>
          <p:nvSpPr>
            <p:cNvPr id="8" name="Freeform 7"/>
            <p:cNvSpPr>
              <a:spLocks noChangeArrowheads="1"/>
            </p:cNvSpPr>
            <p:nvPr userDrawn="1"/>
          </p:nvSpPr>
          <p:spPr bwMode="auto">
            <a:xfrm>
              <a:off x="1252962" y="6047300"/>
              <a:ext cx="7827380" cy="451413"/>
            </a:xfrm>
            <a:custGeom>
              <a:avLst/>
              <a:gdLst>
                <a:gd name="T0" fmla="*/ 0 w 5040"/>
                <a:gd name="T1" fmla="*/ 384 h 624"/>
                <a:gd name="T2" fmla="*/ 3840 w 5040"/>
                <a:gd name="T3" fmla="*/ 384 h 624"/>
                <a:gd name="T4" fmla="*/ 3888 w 5040"/>
                <a:gd name="T5" fmla="*/ 192 h 624"/>
                <a:gd name="T6" fmla="*/ 3936 w 5040"/>
                <a:gd name="T7" fmla="*/ 384 h 624"/>
                <a:gd name="T8" fmla="*/ 3984 w 5040"/>
                <a:gd name="T9" fmla="*/ 192 h 624"/>
                <a:gd name="T10" fmla="*/ 4080 w 5040"/>
                <a:gd name="T11" fmla="*/ 624 h 624"/>
                <a:gd name="T12" fmla="*/ 4128 w 5040"/>
                <a:gd name="T13" fmla="*/ 0 h 624"/>
                <a:gd name="T14" fmla="*/ 4176 w 5040"/>
                <a:gd name="T15" fmla="*/ 624 h 624"/>
                <a:gd name="T16" fmla="*/ 4224 w 5040"/>
                <a:gd name="T17" fmla="*/ 192 h 624"/>
                <a:gd name="T18" fmla="*/ 4272 w 5040"/>
                <a:gd name="T19" fmla="*/ 384 h 624"/>
                <a:gd name="T20" fmla="*/ 4272 w 5040"/>
                <a:gd name="T21" fmla="*/ 192 h 624"/>
                <a:gd name="T22" fmla="*/ 4320 w 5040"/>
                <a:gd name="T23" fmla="*/ 384 h 624"/>
                <a:gd name="T24" fmla="*/ 5040 w 5040"/>
                <a:gd name="T25" fmla="*/ 38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40" h="624">
                  <a:moveTo>
                    <a:pt x="0" y="384"/>
                  </a:moveTo>
                  <a:lnTo>
                    <a:pt x="3840" y="384"/>
                  </a:lnTo>
                  <a:lnTo>
                    <a:pt x="3888" y="192"/>
                  </a:lnTo>
                  <a:lnTo>
                    <a:pt x="3936" y="384"/>
                  </a:lnTo>
                  <a:lnTo>
                    <a:pt x="3984" y="192"/>
                  </a:lnTo>
                  <a:lnTo>
                    <a:pt x="4080" y="624"/>
                  </a:lnTo>
                  <a:lnTo>
                    <a:pt x="4128" y="0"/>
                  </a:lnTo>
                  <a:lnTo>
                    <a:pt x="4176" y="624"/>
                  </a:lnTo>
                  <a:lnTo>
                    <a:pt x="4224" y="192"/>
                  </a:lnTo>
                  <a:lnTo>
                    <a:pt x="4272" y="384"/>
                  </a:lnTo>
                  <a:lnTo>
                    <a:pt x="4272" y="192"/>
                  </a:lnTo>
                  <a:lnTo>
                    <a:pt x="4320" y="384"/>
                  </a:lnTo>
                  <a:lnTo>
                    <a:pt x="5040" y="384"/>
                  </a:lnTo>
                </a:path>
              </a:pathLst>
            </a:custGeom>
            <a:noFill/>
            <a:ln w="2844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342900" rtl="0" eaLnBrk="1" fontAlgn="base" latinLnBrk="0" hangingPunct="1">
                <a:lnSpc>
                  <a:spcPct val="13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 userDrawn="1"/>
          </p:nvSpPr>
          <p:spPr>
            <a:xfrm>
              <a:off x="6956839" y="5564665"/>
              <a:ext cx="1159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68C8A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.</a:t>
              </a:r>
              <a:r>
                <a:rPr kumimoji="0" lang="en-I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. __</a:t>
              </a:r>
              <a:endPara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95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D1BC-86E4-4A9E-8F63-74A808E532D3}" type="slidenum"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60390"/>
      </p:ext>
    </p:extLst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305" r="11111" b="9607"/>
          <a:stretch>
            <a:fillRect/>
          </a:stretch>
        </p:blipFill>
        <p:spPr bwMode="auto">
          <a:xfrm>
            <a:off x="7740650" y="5238750"/>
            <a:ext cx="11334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iitm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013"/>
            <a:ext cx="11699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9"/>
          <p:cNvSpPr>
            <a:spLocks noChangeShapeType="1"/>
          </p:cNvSpPr>
          <p:nvPr userDrawn="1"/>
        </p:nvSpPr>
        <p:spPr bwMode="auto">
          <a:xfrm flipV="1">
            <a:off x="1143000" y="6324600"/>
            <a:ext cx="63246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245225"/>
            <a:ext cx="1547812" cy="476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SDMC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2060"/>
                </a:solidFill>
                <a:effectLst/>
                <a:latin typeface="AR JULIAN" pitchFamily="2" charset="0"/>
                <a:cs typeface="Arial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 JULIAN" pitchFamily="2" charset="0"/>
                <a:ea typeface="+mn-ea"/>
                <a:cs typeface="Arial" charset="0"/>
              </a:rPr>
              <a:t>6 December 2017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t"/>
          <a:lstStyle>
            <a:lvl1pPr>
              <a:defRPr sz="1400" b="1">
                <a:solidFill>
                  <a:srgbClr val="002060"/>
                </a:solidFill>
                <a:latin typeface="AR JULI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 JULIAN"/>
                <a:ea typeface="+mn-ea"/>
                <a:cs typeface="+mn-cs"/>
              </a:rPr>
              <a:t>Ahamedabad</a:t>
            </a:r>
            <a:r>
              <a:rPr kumimoji="0" lang="en-I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 JULIAN"/>
                <a:ea typeface="+mn-ea"/>
                <a:cs typeface="+mn-cs"/>
              </a:rPr>
              <a:t> </a:t>
            </a:r>
            <a:fld id="{B30CC284-8C92-4992-93F6-986E5CE3674F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51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609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305" r="11111" b="9607"/>
          <a:stretch>
            <a:fillRect/>
          </a:stretch>
        </p:blipFill>
        <p:spPr bwMode="auto">
          <a:xfrm>
            <a:off x="7740650" y="5238750"/>
            <a:ext cx="11334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iitm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013"/>
            <a:ext cx="11699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9"/>
          <p:cNvSpPr>
            <a:spLocks noChangeShapeType="1"/>
          </p:cNvSpPr>
          <p:nvPr userDrawn="1"/>
        </p:nvSpPr>
        <p:spPr bwMode="auto">
          <a:xfrm flipV="1">
            <a:off x="1143000" y="6324600"/>
            <a:ext cx="63246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245225"/>
            <a:ext cx="1547812" cy="476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SDMC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2060"/>
                </a:solidFill>
                <a:effectLst/>
                <a:latin typeface="AR JULIAN" pitchFamily="2" charset="0"/>
                <a:cs typeface="Arial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 JULIAN" pitchFamily="2" charset="0"/>
                <a:ea typeface="+mn-ea"/>
                <a:cs typeface="Arial" charset="0"/>
              </a:rPr>
              <a:t>6 December 2017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t"/>
          <a:lstStyle>
            <a:lvl1pPr>
              <a:defRPr sz="1400" b="1">
                <a:solidFill>
                  <a:srgbClr val="002060"/>
                </a:solidFill>
                <a:latin typeface="AR JULI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 JULIAN"/>
                <a:ea typeface="+mn-ea"/>
                <a:cs typeface="+mn-cs"/>
              </a:rPr>
              <a:t>Ahamedabad</a:t>
            </a:r>
            <a:r>
              <a:rPr kumimoji="0" lang="en-I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 JULIAN"/>
                <a:ea typeface="+mn-ea"/>
                <a:cs typeface="+mn-cs"/>
              </a:rPr>
              <a:t> </a:t>
            </a:r>
            <a:fld id="{B30CC284-8C92-4992-93F6-986E5CE3674F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06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7740650" y="5238750"/>
            <a:ext cx="11334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iitm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8013"/>
            <a:ext cx="116998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 userDrawn="1"/>
        </p:nvSpPr>
        <p:spPr bwMode="auto">
          <a:xfrm flipV="1">
            <a:off x="1143000" y="6324600"/>
            <a:ext cx="63246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 sz="1400" b="0"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charset="0"/>
                <a:cs typeface="Arial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Arial" charset="0"/>
                <a:cs typeface="Arial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68FA3-7B48-4E6B-BA79-BE93BC84F3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9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56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7740650" y="5238750"/>
            <a:ext cx="11334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iitm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8015"/>
            <a:ext cx="116998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 userDrawn="1"/>
        </p:nvSpPr>
        <p:spPr bwMode="auto">
          <a:xfrm flipV="1">
            <a:off x="1143000" y="6324600"/>
            <a:ext cx="63246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980729"/>
            <a:ext cx="8153400" cy="1470025"/>
          </a:xfrm>
          <a:noFill/>
        </p:spPr>
        <p:txBody>
          <a:bodyPr/>
          <a:lstStyle>
            <a:lvl1pPr>
              <a:defRPr sz="54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140968"/>
            <a:ext cx="7239000" cy="77629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1A1C3E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 sz="1400" b="0"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 dirty="0"/>
              <a:t>WMO </a:t>
            </a:r>
            <a:r>
              <a:rPr lang="en-GB" dirty="0" err="1"/>
              <a:t>Daay</a:t>
            </a:r>
            <a:r>
              <a:rPr lang="en-GB" dirty="0"/>
              <a:t>, 2017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E68FA3-7B48-4E6B-BA79-BE93BC84F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3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740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740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48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48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48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4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23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4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3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0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09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6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4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5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9" r:id="rId3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hai@tropmet.res.i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heat wave cartoon images"/>
          <p:cNvPicPr>
            <a:picLocks noChangeAspect="1" noChangeArrowheads="1"/>
          </p:cNvPicPr>
          <p:nvPr/>
        </p:nvPicPr>
        <p:blipFill rotWithShape="1">
          <a:blip r:embed="rId2" cstate="print"/>
          <a:srcRect l="37037" t="26289"/>
          <a:stretch/>
        </p:blipFill>
        <p:spPr bwMode="auto">
          <a:xfrm>
            <a:off x="6921098" y="4005064"/>
            <a:ext cx="2299102" cy="27386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0" y="55626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Symposium on the Global Climate System, Ankara, Turkey, 24 – 26 April, 2019</a:t>
            </a:r>
            <a:endParaRPr lang="en-IN" dirty="0">
              <a:solidFill>
                <a:srgbClr val="7030A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892393"/>
              </p:ext>
            </p:extLst>
          </p:nvPr>
        </p:nvGraphicFramePr>
        <p:xfrm>
          <a:off x="457200" y="2895600"/>
          <a:ext cx="5762858" cy="1998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2858">
                  <a:extLst>
                    <a:ext uri="{9D8B030D-6E8A-4147-A177-3AD203B41FA5}">
                      <a16:colId xmlns="" xmlns:a16="http://schemas.microsoft.com/office/drawing/2014/main" val="2578879119"/>
                    </a:ext>
                  </a:extLst>
                </a:gridCol>
              </a:tblGrid>
              <a:tr h="445625">
                <a:tc>
                  <a:txBody>
                    <a:bodyPr/>
                    <a:lstStyle/>
                    <a:p>
                      <a:pPr algn="ctr" eaLnBrk="1" fontAlgn="auto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lang="en-US" sz="1800" b="1" dirty="0" err="1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DejaVu Sans" charset="0"/>
                          <a:cs typeface="+mn-cs"/>
                        </a:rPr>
                        <a:t>Atul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DejaVu Sans" charset="0"/>
                          <a:cs typeface="+mn-cs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DejaVu Sans" charset="0"/>
                          <a:cs typeface="+mn-cs"/>
                        </a:rPr>
                        <a:t>Kumar Sahai</a:t>
                      </a:r>
                      <a:endParaRPr lang="en-IN" sz="1800" dirty="0">
                        <a:solidFill>
                          <a:schemeClr val="tx2"/>
                        </a:solidFill>
                      </a:endParaRPr>
                    </a:p>
                  </a:txBody>
                  <a:tcPr marT="45728" marB="45728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2135252"/>
                  </a:ext>
                </a:extLst>
              </a:tr>
              <a:tr h="953894">
                <a:tc>
                  <a:txBody>
                    <a:bodyPr/>
                    <a:lstStyle/>
                    <a:p>
                      <a:pPr algn="ctr" eaLnBrk="1" fontAlgn="auto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lang="en-IN" sz="1800" b="1" dirty="0" smtClean="0">
                          <a:solidFill>
                            <a:srgbClr val="FF0000"/>
                          </a:solidFill>
                          <a:effectLst/>
                          <a:latin typeface="DejaVu Sans" charset="0"/>
                          <a:cs typeface="+mn-cs"/>
                        </a:rPr>
                        <a:t>Project </a:t>
                      </a:r>
                      <a:r>
                        <a:rPr lang="en-IN" sz="1800" b="1" dirty="0">
                          <a:solidFill>
                            <a:srgbClr val="FF0000"/>
                          </a:solidFill>
                          <a:effectLst/>
                          <a:latin typeface="DejaVu Sans" charset="0"/>
                          <a:cs typeface="+mn-cs"/>
                        </a:rPr>
                        <a:t>Director Monsoon Mission</a:t>
                      </a:r>
                    </a:p>
                    <a:p>
                      <a:pPr algn="ctr" eaLnBrk="1" fontAlgn="auto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effectLst/>
                          <a:latin typeface="DejaVu Sans" charset="0"/>
                          <a:cs typeface="+mn-cs"/>
                        </a:rPr>
                        <a:t>Indian Institute of Tropical Meteorology</a:t>
                      </a:r>
                      <a:endParaRPr lang="hi-IN" sz="1800" b="1" dirty="0">
                        <a:solidFill>
                          <a:srgbClr val="FF0000"/>
                        </a:solidFill>
                        <a:effectLst/>
                        <a:latin typeface="DejaVu Sans" charset="0"/>
                        <a:cs typeface="+mn-cs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="" xmlns:a16="http://schemas.microsoft.com/office/drawing/2014/main" val="3541479067"/>
                  </a:ext>
                </a:extLst>
              </a:tr>
              <a:tr h="5994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6" charset="0"/>
                          <a:cs typeface="+mn-cs"/>
                          <a:hlinkClick r:id="rId3"/>
                        </a:rPr>
                        <a:t>sahai@tropmet.res.in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6" charset="0"/>
                          <a:cs typeface="+mn-cs"/>
                        </a:rPr>
                        <a:t> 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6" charset="0"/>
                        <a:cs typeface="+mn-cs"/>
                      </a:endParaRPr>
                    </a:p>
                  </a:txBody>
                  <a:tcPr marT="45728" marB="45728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901228"/>
                  </a:ext>
                </a:extLst>
              </a:tr>
            </a:tbl>
          </a:graphicData>
        </a:graphic>
      </p:graphicFrame>
      <p:pic>
        <p:nvPicPr>
          <p:cNvPr id="10" name="Picture 2" descr="D:\Anup - Consultant\Anup Worked NDMA\Heat wave\Heat Wave 2018\Media Templets\Rising sun 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4965"/>
            <a:ext cx="9067800" cy="235968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38200" y="997803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ea typeface="MS PGothic" pitchFamily="32" charset="-128"/>
              </a:rPr>
              <a:t>Extended range prediction of Heat waves over Indian Region</a:t>
            </a:r>
          </a:p>
        </p:txBody>
      </p:sp>
      <p:pic>
        <p:nvPicPr>
          <p:cNvPr id="6" name="Picture 1033" descr="thermometer_burst_md_clr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8880" y="1798459"/>
            <a:ext cx="1285520" cy="2571040"/>
          </a:xfrm>
          <a:prstGeom prst="rect">
            <a:avLst/>
          </a:prstGeom>
          <a:noFill/>
        </p:spPr>
      </p:pic>
      <p:pic>
        <p:nvPicPr>
          <p:cNvPr id="4" name="Picture 16" descr="su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209800"/>
            <a:ext cx="1630467" cy="14742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" y="4876800"/>
            <a:ext cx="6682633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N" sz="1600" b="1" dirty="0" smtClean="0">
                <a:solidFill>
                  <a:srgbClr val="002060"/>
                </a:solidFill>
              </a:rPr>
              <a:t>Collaborators :  </a:t>
            </a:r>
            <a:r>
              <a:rPr lang="en-IN" sz="1600" b="1" i="1" dirty="0" smtClean="0">
                <a:solidFill>
                  <a:srgbClr val="FF0000"/>
                </a:solidFill>
              </a:rPr>
              <a:t>D. R. </a:t>
            </a:r>
            <a:r>
              <a:rPr lang="en-IN" sz="1600" b="1" i="1" dirty="0" err="1" smtClean="0">
                <a:solidFill>
                  <a:srgbClr val="FF0000"/>
                </a:solidFill>
              </a:rPr>
              <a:t>Pattanaik</a:t>
            </a:r>
            <a:r>
              <a:rPr lang="en-IN" sz="1600" b="1" i="1" dirty="0" smtClean="0">
                <a:solidFill>
                  <a:srgbClr val="FF0000"/>
                </a:solidFill>
              </a:rPr>
              <a:t>,  </a:t>
            </a:r>
            <a:r>
              <a:rPr lang="en-IN" sz="1600" b="1" i="1" dirty="0" err="1" smtClean="0">
                <a:solidFill>
                  <a:srgbClr val="FF0000"/>
                </a:solidFill>
              </a:rPr>
              <a:t>Abhilash</a:t>
            </a:r>
            <a:r>
              <a:rPr lang="en-IN" sz="1600" b="1" i="1" dirty="0" smtClean="0">
                <a:solidFill>
                  <a:srgbClr val="FF0000"/>
                </a:solidFill>
              </a:rPr>
              <a:t>, </a:t>
            </a:r>
            <a:r>
              <a:rPr lang="en-IN" sz="1600" b="1" i="1" dirty="0" err="1" smtClean="0">
                <a:solidFill>
                  <a:srgbClr val="FF0000"/>
                </a:solidFill>
              </a:rPr>
              <a:t>Phani</a:t>
            </a:r>
            <a:r>
              <a:rPr lang="en-IN" sz="1600" b="1" i="1" dirty="0" smtClean="0">
                <a:solidFill>
                  <a:srgbClr val="FF0000"/>
                </a:solidFill>
              </a:rPr>
              <a:t>, </a:t>
            </a:r>
            <a:r>
              <a:rPr lang="en-IN" sz="1600" b="1" i="1" dirty="0" err="1" smtClean="0">
                <a:solidFill>
                  <a:srgbClr val="FF0000"/>
                </a:solidFill>
              </a:rPr>
              <a:t>Chatopadhyay</a:t>
            </a:r>
            <a:r>
              <a:rPr lang="en-IN" sz="1600" b="1" i="1" dirty="0" smtClean="0">
                <a:solidFill>
                  <a:srgbClr val="FF0000"/>
                </a:solidFill>
              </a:rPr>
              <a:t>, Joseph, </a:t>
            </a:r>
            <a:r>
              <a:rPr lang="en-IN" sz="1600" b="1" i="1" dirty="0" err="1" smtClean="0">
                <a:solidFill>
                  <a:srgbClr val="FF0000"/>
                </a:solidFill>
              </a:rPr>
              <a:t>Mandal</a:t>
            </a:r>
            <a:r>
              <a:rPr lang="en-IN" sz="1600" b="1" i="1" dirty="0" smtClean="0">
                <a:solidFill>
                  <a:srgbClr val="FF0000"/>
                </a:solidFill>
              </a:rPr>
              <a:t> and De </a:t>
            </a:r>
            <a:endParaRPr lang="en-IN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83" t="17639" r="22609" b="5926"/>
          <a:stretch/>
        </p:blipFill>
        <p:spPr>
          <a:xfrm>
            <a:off x="228600" y="914400"/>
            <a:ext cx="8610600" cy="5334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-342900" algn="ctr" fontAlgn="base">
              <a:spcAft>
                <a:spcPts val="0"/>
              </a:spcAft>
              <a:buClr>
                <a:schemeClr val="accent1"/>
              </a:buClr>
              <a:buSzPct val="100000"/>
              <a:buFont typeface="Wingdings 3" charset="2"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Heat-wave Related Deaths in India</a:t>
            </a:r>
            <a:endParaRPr lang="en-US" altLang="en-US" sz="2800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44" t="10583" r="17979" b="11806"/>
          <a:stretch/>
        </p:blipFill>
        <p:spPr>
          <a:xfrm>
            <a:off x="304800" y="152400"/>
            <a:ext cx="8391236" cy="562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914400" y="14478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762000" y="76200"/>
            <a:ext cx="8229600" cy="746291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buClrTx/>
              <a:buSzTx/>
              <a:buFontTx/>
              <a:defRPr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Heat Wave situation in Odisha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727714"/>
            <a:ext cx="3962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Georgia" panose="02040502050405020303" pitchFamily="18" charset="0"/>
                <a:cs typeface="Times New Roman" panose="02020603050405020304" pitchFamily="18" charset="0"/>
              </a:rPr>
              <a:t>Heat Wave related death (line) with number of Heat Wave days (bar) in Odisha after 1998</a:t>
            </a:r>
            <a:endParaRPr lang="en-US" altLang="en-US" sz="1000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914400"/>
            <a:ext cx="281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waves in Odisha killed 2042 in 1998 and in 1999, the state implemented its first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HAP. </a:t>
            </a:r>
          </a:p>
          <a:p>
            <a:r>
              <a:rPr lang="en-US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Despite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 having a HAP in place, the state experienced another massive Heat Wave casualty in 2005 losing 236 lives.</a:t>
            </a:r>
          </a:p>
          <a:p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-342900" algn="ctr" fontAlgn="base">
              <a:spcAft>
                <a:spcPts val="0"/>
              </a:spcAft>
              <a:buClr>
                <a:schemeClr val="accent1"/>
              </a:buClr>
              <a:buSzPct val="100000"/>
              <a:buFont typeface="Wingdings 3" charset="2"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Heat-wave Related Deaths in India</a:t>
            </a:r>
            <a:endParaRPr lang="en-US" altLang="en-US" sz="2800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3333" r="7930" b="10000"/>
          <a:stretch/>
        </p:blipFill>
        <p:spPr>
          <a:xfrm>
            <a:off x="380999" y="914400"/>
            <a:ext cx="792480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5615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14492"/>
              </p:ext>
            </p:extLst>
          </p:nvPr>
        </p:nvGraphicFramePr>
        <p:xfrm>
          <a:off x="533397" y="609600"/>
          <a:ext cx="8077202" cy="5937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78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32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533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33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33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922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69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4908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7491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479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SN.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Name of the State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Cumulative no of cases reported due to Heat Related Illness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Cumulative no of deaths reported due to Heat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IN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IN" sz="105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2018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2018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Andhra Pradesh</a:t>
                      </a:r>
                      <a:endParaRPr lang="en-IN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28500</a:t>
                      </a:r>
                      <a:r>
                        <a:rPr lang="en-US" sz="1400" b="1" baseline="30000" dirty="0">
                          <a:effectLst/>
                        </a:rPr>
                        <a:t>#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21800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12832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309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1422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723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74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8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Bihar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990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217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Chhattisgarh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379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310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393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153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Delhi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269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253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Gujarat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58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447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463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775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Haryana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Jharkhand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177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1166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316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45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Karnataka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Nil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Maharashtra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28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686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313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538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Madhya Pradesh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826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2546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2584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2201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Odisha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2071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1193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1231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359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60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Punjab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Nil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Nil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Rajasthan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412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676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246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885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Tamil Nadu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117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110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18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Nil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Nil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Telangana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807</a:t>
                      </a:r>
                      <a:r>
                        <a:rPr lang="en-US" sz="1400" b="1" baseline="30000">
                          <a:effectLst/>
                        </a:rPr>
                        <a:t>#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5107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20635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264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541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324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108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Uttar Pradesh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75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155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62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95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West Bengal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NA^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Nil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1^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471088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TOTAL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33372 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35121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39563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6081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2040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1111</a:t>
                      </a:r>
                      <a:endParaRPr lang="en-IN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222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22</a:t>
                      </a:r>
                      <a:endParaRPr lang="en-IN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3539" y="5793129"/>
            <a:ext cx="8293261" cy="936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i="1" dirty="0" smtClean="0">
              <a:solidFill>
                <a:schemeClr val="tx1"/>
              </a:solidFill>
            </a:endParaRPr>
          </a:p>
          <a:p>
            <a:endParaRPr lang="en-US" sz="1100" b="1" i="1" dirty="0">
              <a:solidFill>
                <a:schemeClr val="tx1"/>
              </a:solidFill>
            </a:endParaRPr>
          </a:p>
          <a:p>
            <a:endParaRPr lang="en-US" sz="1100" b="1" i="1" dirty="0" smtClean="0">
              <a:solidFill>
                <a:schemeClr val="tx1"/>
              </a:solidFill>
            </a:endParaRPr>
          </a:p>
          <a:p>
            <a:r>
              <a:rPr lang="en-US" sz="1100" b="1" i="1" dirty="0" smtClean="0">
                <a:solidFill>
                  <a:schemeClr val="tx1"/>
                </a:solidFill>
              </a:rPr>
              <a:t>Source</a:t>
            </a:r>
            <a:r>
              <a:rPr lang="en-US" sz="1100" b="1" i="1" dirty="0">
                <a:solidFill>
                  <a:schemeClr val="tx1"/>
                </a:solidFill>
              </a:rPr>
              <a:t>:</a:t>
            </a:r>
            <a:r>
              <a:rPr lang="en-US" sz="1100" i="1" dirty="0">
                <a:solidFill>
                  <a:schemeClr val="tx1"/>
                </a:solidFill>
              </a:rPr>
              <a:t> Casualty data confirmed by Revenue and DM Division of respective State Governments and IDSP- NCDC (Integrated Diseases Surveillance Project - National Centre for Disease Control, Ministry of Health and Family </a:t>
            </a:r>
            <a:r>
              <a:rPr lang="en-US" sz="1100" i="1" dirty="0" smtClean="0">
                <a:solidFill>
                  <a:schemeClr val="tx1"/>
                </a:solidFill>
              </a:rPr>
              <a:t>Welfare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999" y="762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chemeClr val="tx1"/>
                </a:solidFill>
              </a:rPr>
              <a:t>Heat Wave related Cases and Deaths </a:t>
            </a:r>
            <a:endParaRPr lang="en-I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81" t="11149" r="17980" b="6536"/>
          <a:stretch/>
        </p:blipFill>
        <p:spPr>
          <a:xfrm>
            <a:off x="304800" y="152400"/>
            <a:ext cx="8458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419600"/>
            <a:ext cx="1600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81000" y="4343400"/>
            <a:ext cx="15240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057400"/>
            <a:ext cx="1524000" cy="206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057400"/>
            <a:ext cx="1452867" cy="205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52400" y="1371600"/>
            <a:ext cx="8839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8288" algn="ctr">
              <a:lnSpc>
                <a:spcPct val="90000"/>
              </a:lnSpc>
              <a:spcBef>
                <a:spcPts val="600"/>
              </a:spcBef>
            </a:pPr>
            <a:r>
              <a:rPr lang="en-IN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13 states and more than 101 district/cities have a plan</a:t>
            </a:r>
            <a:endParaRPr lang="en-IN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5715000" cy="4572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IN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Heat-Wave Action Plan</a:t>
            </a: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1981200" y="4343400"/>
            <a:ext cx="1447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419600"/>
            <a:ext cx="1524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419600"/>
            <a:ext cx="1587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52400" y="152400"/>
            <a:ext cx="88392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Initiatives and best practices by States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28600" y="1905000"/>
            <a:ext cx="4953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State  having Heat Action Plan: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Andhra Pradesh, Bihar, Delhi, Gujarat, Haryana, Jharkhand, Karnataka, Maharashtra,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Odisha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Rajasthan, Tamil Nadu,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Telangana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Uttar Pradesh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38200" y="228600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Mitigation</a:t>
            </a:r>
            <a:endParaRPr lang="en-IN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2400" y="1066800"/>
            <a:ext cx="6019800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Early start and early closure of schools/ colleges institutions/department</a:t>
            </a:r>
          </a:p>
          <a:p>
            <a:pPr marL="268288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Drinking water kiosk/stall.</a:t>
            </a:r>
          </a:p>
          <a:p>
            <a:pPr marL="268288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Supply of water through tankers. </a:t>
            </a: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Setting up special shelters for “Wage Employment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268288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 timings for outdoor/construction workers are adjusted to avoid exposure to extreme hot weather periods</a:t>
            </a: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 of Animal shelters with fodder banks</a:t>
            </a:r>
          </a:p>
          <a:p>
            <a:pPr marL="268288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Pre-positioning of adequate veterinary medicines and supplies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685800"/>
            <a:ext cx="2474952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D:\Anup - Consultant\Anup Worked NDMA\Heat wave\Heat Wave 2018\Media Templets\Establish water kiosk\Water Supply through Tank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514600"/>
            <a:ext cx="2519119" cy="1524000"/>
          </a:xfrm>
          <a:prstGeom prst="rect">
            <a:avLst/>
          </a:prstGeom>
          <a:noFill/>
        </p:spPr>
      </p:pic>
      <p:pic>
        <p:nvPicPr>
          <p:cNvPr id="4099" name="Picture 3" descr="D:\Anup - Consultant\Anup Worked NDMA\Heat wave\Heat Wave 2018\Media Templets\Establish water kiosk\Repairing Hand Pump tubewell_farid05.jpg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6248400" y="4038600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17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5429250" cy="6858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Best Practices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9144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Early warning dissemination</a:t>
            </a:r>
            <a:endParaRPr lang="en-IN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66800" y="1600200"/>
            <a:ext cx="7924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Issue of daily warning using email,  fax,  mobiles </a:t>
            </a:r>
            <a:r>
              <a:rPr lang="en-IN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whatsapp</a:t>
            </a: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etc.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Warnings </a:t>
            </a: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published in local </a:t>
            </a:r>
            <a:r>
              <a:rPr lang="en-IN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media.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Display board of colour coding for heat wave alertness</a:t>
            </a:r>
            <a:endParaRPr lang="en-U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Advisories for tourists.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00" y="3429000"/>
            <a:ext cx="657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Preparedness</a:t>
            </a:r>
            <a:endParaRPr lang="en-IN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14400" y="3962400"/>
            <a:ext cx="8077200" cy="2700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Setting up of state/district control room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Implementation of Heat Wave Action Plans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Stockpiling of Oral Rehydration Solution (ORS)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Repairing Drinking Water hand pumps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Renovation and deepening of water bodies under MNREGA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Capacity Building of Health personnel</a:t>
            </a: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0" y="304800"/>
            <a:ext cx="637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Long term measures</a:t>
            </a:r>
            <a:endParaRPr lang="en-IN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990600"/>
            <a:ext cx="769620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Adopting Cool roof as a Long term measure</a:t>
            </a: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Improving Forest Coverage and green areas </a:t>
            </a: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Health impacts in Urban Planning</a:t>
            </a: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Incentivising different modes of transport</a:t>
            </a: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Green Buildings</a:t>
            </a: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…………………………………….</a:t>
            </a:r>
          </a:p>
          <a:p>
            <a:pPr marL="93663" lvl="0">
              <a:spcBef>
                <a:spcPts val="1200"/>
              </a:spcBef>
            </a:pP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8288" lvl="0" indent="-174625">
              <a:spcBef>
                <a:spcPts val="1200"/>
              </a:spcBef>
              <a:buFont typeface="Arial" pitchFamily="34" charset="0"/>
              <a:buChar char="•"/>
            </a:pP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8288" lvl="0" indent="-174625">
              <a:buFont typeface="Arial" pitchFamily="34" charset="0"/>
              <a:buChar char="•"/>
            </a:pP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8288" indent="-174625">
              <a:buFont typeface="Arial" pitchFamily="34" charset="0"/>
              <a:buChar char="•"/>
            </a:pP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8288" lvl="0" indent="-174625">
              <a:buFont typeface="Arial" pitchFamily="34" charset="0"/>
              <a:buChar char="•"/>
            </a:pP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Placeholder 2"/>
          <p:cNvSpPr>
            <a:spLocks noGrp="1"/>
          </p:cNvSpPr>
          <p:nvPr>
            <p:ph type="body" idx="4294967295"/>
          </p:nvPr>
        </p:nvSpPr>
        <p:spPr>
          <a:xfrm>
            <a:off x="111276" y="89807"/>
            <a:ext cx="8863391" cy="954107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algn="ctr">
              <a:spcBef>
                <a:spcPct val="0"/>
              </a:spcBef>
              <a:buNone/>
            </a:pPr>
            <a:r>
              <a:rPr lang="en-IN" altLang="en-US" sz="2800" b="1" dirty="0">
                <a:solidFill>
                  <a:srgbClr val="002060"/>
                </a:solidFill>
                <a:latin typeface="Calibri" panose="020F0502020204030204"/>
              </a:rPr>
              <a:t>Excerpts from Inter- Governmental Panel on Climate Change (IPCC) Report (AR5</a:t>
            </a:r>
            <a:r>
              <a:rPr lang="en-IN" altLang="en-US" sz="28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928913" y="2049084"/>
            <a:ext cx="722327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Global temperature has risen by 0.85</a:t>
            </a:r>
            <a:r>
              <a:rPr kumimoji="0" lang="en-IN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C, over a period from 1880 to 2012 with uncertainty of 0.20</a:t>
            </a:r>
            <a:r>
              <a:rPr kumimoji="0" lang="en-IN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Human influence on the climate system is clear, and recent anthropogenic emissions of greenhouse gases are the highest in history.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Recent climate changes have had widespread impacts on human and natural systems</a:t>
            </a:r>
          </a:p>
        </p:txBody>
      </p:sp>
    </p:spTree>
    <p:extLst>
      <p:ext uri="{BB962C8B-B14F-4D97-AF65-F5344CB8AC3E}">
        <p14:creationId xmlns:p14="http://schemas.microsoft.com/office/powerpoint/2010/main" val="4261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2593" r="3395" b="2346"/>
          <a:stretch/>
        </p:blipFill>
        <p:spPr>
          <a:xfrm>
            <a:off x="762000" y="-76200"/>
            <a:ext cx="723899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82" t="11759" r="19302" b="5926"/>
          <a:stretch/>
        </p:blipFill>
        <p:spPr>
          <a:xfrm>
            <a:off x="457200" y="17206"/>
            <a:ext cx="8229600" cy="65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69206" y="152400"/>
            <a:ext cx="7105650" cy="49530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w Cen MT" panose="020B0602020104020603" pitchFamily="34" charset="0"/>
                <a:ea typeface="+mn-ea"/>
                <a:cs typeface="+mn-cs"/>
              </a:rPr>
              <a:t>THERMAL HEAT INDICES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72200" y="838200"/>
            <a:ext cx="2819400" cy="4343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350" dirty="0">
                <a:latin typeface="Arial Rounded MT Bold" pitchFamily="34" charset="0"/>
              </a:rPr>
              <a:t>Globally, a combination of maximum temperature and relative humidity are used to assess the</a:t>
            </a:r>
            <a:br>
              <a:rPr lang="en-US" sz="1350" dirty="0">
                <a:latin typeface="Arial Rounded MT Bold" pitchFamily="34" charset="0"/>
              </a:rPr>
            </a:br>
            <a:r>
              <a:rPr lang="en-US" sz="1350" dirty="0">
                <a:latin typeface="Arial Rounded MT Bold" pitchFamily="34" charset="0"/>
              </a:rPr>
              <a:t>impact of </a:t>
            </a:r>
            <a:r>
              <a:rPr lang="en-US" sz="1350" b="1" dirty="0">
                <a:latin typeface="Arial Rounded MT Bold" pitchFamily="34" charset="0"/>
              </a:rPr>
              <a:t>'Heat Wave</a:t>
            </a:r>
            <a:r>
              <a:rPr lang="en-US" sz="1350" dirty="0">
                <a:latin typeface="Arial Rounded MT Bold" pitchFamily="34" charset="0"/>
              </a:rPr>
              <a:t>' conditions</a:t>
            </a:r>
            <a:r>
              <a:rPr lang="en-US" sz="1350" dirty="0" smtClean="0">
                <a:latin typeface="Arial Rounded MT Bold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1350" dirty="0">
                <a:latin typeface="Arial Rounded MT Bold" pitchFamily="34" charset="0"/>
              </a:rPr>
              <a:t/>
            </a:r>
            <a:br>
              <a:rPr lang="en-US" sz="1350" dirty="0">
                <a:latin typeface="Arial Rounded MT Bold" pitchFamily="34" charset="0"/>
              </a:rPr>
            </a:br>
            <a:r>
              <a:rPr lang="en-US" sz="1350" dirty="0">
                <a:latin typeface="Arial Rounded MT Bold" pitchFamily="34" charset="0"/>
              </a:rPr>
              <a:t>For Indian conditions, the hand book of Energy </a:t>
            </a:r>
            <a:r>
              <a:rPr lang="en-US" sz="1350" b="1" dirty="0">
                <a:latin typeface="Arial Rounded MT Bold" pitchFamily="34" charset="0"/>
              </a:rPr>
              <a:t>Conscious Buildings by Ministry of New and</a:t>
            </a:r>
            <a:br>
              <a:rPr lang="en-US" sz="1350" b="1" dirty="0">
                <a:latin typeface="Arial Rounded MT Bold" pitchFamily="34" charset="0"/>
              </a:rPr>
            </a:br>
            <a:r>
              <a:rPr lang="en-US" sz="1350" b="1" dirty="0">
                <a:latin typeface="Arial Rounded MT Bold" pitchFamily="34" charset="0"/>
              </a:rPr>
              <a:t>Renewable Energy, GOI, indicates the zones of human comfort based on ambient temperature</a:t>
            </a:r>
            <a:br>
              <a:rPr lang="en-US" sz="1350" b="1" dirty="0">
                <a:latin typeface="Arial Rounded MT Bold" pitchFamily="34" charset="0"/>
              </a:rPr>
            </a:br>
            <a:r>
              <a:rPr lang="en-US" sz="1350" dirty="0">
                <a:latin typeface="Arial Rounded MT Bold" pitchFamily="34" charset="0"/>
              </a:rPr>
              <a:t>and humidity, mean radiant temperature, wind speed, solar radiation and evaporative cooling.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762000"/>
            <a:ext cx="641582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9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44450"/>
            <a:ext cx="8780462" cy="523220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buClr>
                <a:schemeClr val="accent1"/>
              </a:buClr>
              <a:buSzPct val="100000"/>
              <a:buFont typeface="Wingdings 3" charset="2"/>
            </a:pPr>
            <a:r>
              <a:rPr lang="en-IN" sz="28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Heat wave and severe heat wave criteria by IMD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7504" y="718602"/>
                <a:ext cx="8928992" cy="6063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IN" sz="2400" b="1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Heat </a:t>
                </a:r>
                <a:r>
                  <a:rPr lang="en-IN" sz="24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wave need not be considered till </a:t>
                </a:r>
                <a:r>
                  <a:rPr lang="en-IN" sz="2400" b="1" u="sng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maximum temperature </a:t>
                </a:r>
                <a:r>
                  <a:rPr lang="en-IN" sz="24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of the </a:t>
                </a:r>
                <a:r>
                  <a:rPr lang="en-IN" sz="2400" b="1" u="sng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stations</a:t>
                </a:r>
                <a:r>
                  <a:rPr lang="en-IN" sz="24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reaches at least </a:t>
                </a:r>
                <a:r>
                  <a:rPr lang="en-IN" sz="2400" b="1" u="sng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40 °C for plains </a:t>
                </a:r>
                <a:r>
                  <a:rPr lang="en-IN" sz="24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and at least </a:t>
                </a:r>
                <a:r>
                  <a:rPr lang="en-IN" sz="2400" b="1" u="sng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30 °C for Hilly </a:t>
                </a:r>
                <a:r>
                  <a:rPr lang="en-IN" sz="2400" b="1" u="sng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regions</a:t>
                </a:r>
              </a:p>
              <a:p>
                <a:pPr algn="just"/>
                <a:endParaRPr lang="en-IN" sz="2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spcAft>
                    <a:spcPts val="1200"/>
                  </a:spcAft>
                </a:pPr>
                <a:r>
                  <a:rPr lang="en-IN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a.   Based on departure from normal:</a:t>
                </a:r>
              </a:p>
              <a:p>
                <a:pPr algn="just"/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HW : maximum temperature departure from normal is 4.5 - 6.4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°C</a:t>
                </a:r>
              </a:p>
              <a:p>
                <a:pPr lvl="0" algn="just"/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SHW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maximum temperature departure from normal is </a:t>
                </a:r>
                <a14:m>
                  <m:oMath xmlns:m="http://schemas.openxmlformats.org/officeDocument/2006/math">
                    <m:r>
                      <a:rPr lang="en-IN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≥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6.4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°C </a:t>
                </a:r>
              </a:p>
              <a:p>
                <a:pPr lvl="0" algn="just"/>
                <a:endParaRPr lang="en-I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spcAft>
                    <a:spcPts val="1200"/>
                  </a:spcAft>
                </a:pPr>
                <a:r>
                  <a:rPr lang="en-IN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b.   Based on actual maximum temperature:</a:t>
                </a:r>
                <a:endParaRPr lang="en-I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/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HW : actual maximum temperature is </a:t>
                </a:r>
                <a14:m>
                  <m:oMath xmlns:m="http://schemas.openxmlformats.org/officeDocument/2006/math">
                    <m:r>
                      <a:rPr lang="en-IN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≥</m:t>
                    </m:r>
                    <m:r>
                      <a:rPr lang="en-IN" sz="2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45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°C</a:t>
                </a:r>
              </a:p>
              <a:p>
                <a:pPr algn="just"/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SHW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actual maximum temperature is </a:t>
                </a:r>
                <a14:m>
                  <m:oMath xmlns:m="http://schemas.openxmlformats.org/officeDocument/2006/math">
                    <m:r>
                      <a:rPr lang="en-IN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≥ </m:t>
                    </m:r>
                  </m:oMath>
                </a14:m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47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°C</a:t>
                </a:r>
              </a:p>
              <a:p>
                <a:pPr lvl="0" algn="just"/>
                <a:endParaRPr lang="en-IN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spcAft>
                    <a:spcPts val="1200"/>
                  </a:spcAft>
                </a:pPr>
                <a:r>
                  <a:rPr lang="en-IN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c.   Criteria for coastal stations:</a:t>
                </a:r>
              </a:p>
              <a:p>
                <a:pPr algn="just"/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HW : when maximum temperature departure </a:t>
                </a:r>
                <a14:m>
                  <m:oMath xmlns:m="http://schemas.openxmlformats.org/officeDocument/2006/math">
                    <m:r>
                      <a:rPr lang="en-IN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4.5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°C </a:t>
                </a:r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and actual </a:t>
                </a:r>
              </a:p>
              <a:p>
                <a:pPr algn="just"/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         maximum temperature </a:t>
                </a:r>
                <a14:m>
                  <m:oMath xmlns:m="http://schemas.openxmlformats.org/officeDocument/2006/math">
                    <m:r>
                      <a:rPr lang="en-IN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≥</m:t>
                    </m:r>
                    <m:r>
                      <a:rPr lang="en-IN" sz="24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37 </a:t>
                </a:r>
                <a:r>
                  <a:rPr lang="en-IN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°</a:t>
                </a:r>
                <a:r>
                  <a:rPr lang="en-IN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en-IN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8602"/>
                <a:ext cx="8928992" cy="6063198"/>
              </a:xfrm>
              <a:prstGeom prst="rect">
                <a:avLst/>
              </a:prstGeom>
              <a:blipFill rotWithShape="1">
                <a:blip r:embed="rId2"/>
                <a:stretch>
                  <a:fillRect l="-1093" t="-804" r="-1093" b="-130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9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2400" y="76200"/>
            <a:ext cx="9296399" cy="523220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indent="-342900" algn="ctr" eaLnBrk="1" latinLnBrk="0" hangingPunct="1"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New Criteria for Heat Wave (For Gridded data)</a:t>
            </a:r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182830"/>
              </p:ext>
            </p:extLst>
          </p:nvPr>
        </p:nvGraphicFramePr>
        <p:xfrm>
          <a:off x="685800" y="914400"/>
          <a:ext cx="7772400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37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086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839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HEAT WAVE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B8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&gt; 36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&gt; 95</a:t>
                      </a:r>
                      <a:r>
                        <a:rPr lang="en-US" sz="18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percentile (MAMJ)</a:t>
                      </a:r>
                    </a:p>
                    <a:p>
                      <a:pPr algn="ctr"/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</a:p>
                    <a:p>
                      <a:pPr algn="ctr"/>
                      <a:r>
                        <a:rPr lang="en-US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at least 3.5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 higher than normal</a:t>
                      </a:r>
                    </a:p>
                    <a:p>
                      <a:pPr algn="ctr"/>
                      <a:endParaRPr lang="en-US" sz="18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OR</a:t>
                      </a:r>
                    </a:p>
                    <a:p>
                      <a:pPr algn="ctr"/>
                      <a:r>
                        <a:rPr lang="en-US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&gt; 44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>
                    <a:solidFill>
                      <a:srgbClr val="EB85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56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SEVERE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HEAT WAVE</a:t>
                      </a:r>
                      <a:endParaRPr lang="en-US" sz="18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baseline="0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&gt; 36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 95</a:t>
                      </a:r>
                      <a:r>
                        <a:rPr lang="en-US" sz="1800" b="1" baseline="300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percentile (MAMJ)</a:t>
                      </a:r>
                    </a:p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</a:p>
                    <a:p>
                      <a:pPr algn="ctr"/>
                      <a:r>
                        <a:rPr lang="en-US" sz="1800" b="1" baseline="0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at least 5.5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 higher than normal</a:t>
                      </a:r>
                    </a:p>
                    <a:p>
                      <a:pPr algn="ctr"/>
                      <a:endParaRPr lang="en-US" sz="1800" b="1" baseline="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</a:t>
                      </a:r>
                    </a:p>
                    <a:p>
                      <a:pPr algn="ctr"/>
                      <a:r>
                        <a:rPr lang="en-US" sz="1800" b="1" baseline="0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Tmax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&gt; 46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6" r="8634" b="4876"/>
          <a:stretch/>
        </p:blipFill>
        <p:spPr>
          <a:xfrm>
            <a:off x="0" y="990600"/>
            <a:ext cx="8382000" cy="4807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3570"/>
            <a:ext cx="9067800" cy="954107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GB"/>
            </a:defPPr>
            <a:lvl1pPr indent="-342900" algn="ctr" eaLnBrk="1" latinLnBrk="0" hangingPunct="1"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All India averaged </a:t>
            </a:r>
            <a:r>
              <a:rPr lang="en-US" dirty="0" err="1"/>
              <a:t>Tmax</a:t>
            </a:r>
            <a:r>
              <a:rPr lang="en-US" dirty="0"/>
              <a:t> during MAMJ </a:t>
            </a:r>
          </a:p>
          <a:p>
            <a:r>
              <a:rPr lang="en-US" dirty="0">
                <a:solidFill>
                  <a:srgbClr val="FF0000"/>
                </a:solidFill>
              </a:rPr>
              <a:t>10 years running mean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769" y="5562600"/>
            <a:ext cx="880988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recent decades, the mean maximum temperature </a:t>
            </a:r>
            <a:r>
              <a:rPr lang="en-IN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duiring</a:t>
            </a:r>
            <a:r>
              <a:rPr lang="en-I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MAMJ has been increased.  In turn, the total no. of HW days in recent years has also increased  </a:t>
            </a:r>
            <a:endParaRPr lang="en-I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7065"/>
          <a:stretch/>
        </p:blipFill>
        <p:spPr bwMode="auto">
          <a:xfrm>
            <a:off x="2209800" y="657446"/>
            <a:ext cx="2570392" cy="24667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55583" y="1202844"/>
            <a:ext cx="1444617" cy="400110"/>
          </a:xfrm>
          <a:prstGeom prst="rect">
            <a:avLst/>
          </a:prstGeom>
          <a:solidFill>
            <a:srgbClr val="FFFF8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1981-2017</a:t>
            </a:r>
            <a:endParaRPr lang="en-US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3" b="4939"/>
          <a:stretch/>
        </p:blipFill>
        <p:spPr bwMode="auto">
          <a:xfrm>
            <a:off x="6154224" y="657445"/>
            <a:ext cx="2456376" cy="2438509"/>
          </a:xfrm>
          <a:prstGeom prst="rect">
            <a:avLst/>
          </a:prstGeom>
          <a:noFill/>
        </p:spPr>
      </p:pic>
      <p:sp>
        <p:nvSpPr>
          <p:cNvPr id="15" name="Left Arrow 14"/>
          <p:cNvSpPr/>
          <p:nvPr/>
        </p:nvSpPr>
        <p:spPr>
          <a:xfrm>
            <a:off x="4800600" y="100743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HW</a:t>
            </a:r>
            <a:endParaRPr lang="en-IN" b="1" dirty="0"/>
          </a:p>
        </p:txBody>
      </p:sp>
      <p:sp>
        <p:nvSpPr>
          <p:cNvPr id="16" name="Right Arrow 15"/>
          <p:cNvSpPr/>
          <p:nvPr/>
        </p:nvSpPr>
        <p:spPr>
          <a:xfrm>
            <a:off x="5117592" y="18908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SHW</a:t>
            </a:r>
            <a:endParaRPr lang="en-IN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0" b="5747"/>
          <a:stretch/>
        </p:blipFill>
        <p:spPr bwMode="auto">
          <a:xfrm>
            <a:off x="1981200" y="3852073"/>
            <a:ext cx="2580694" cy="254872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35750" y="3979230"/>
            <a:ext cx="1388250" cy="400110"/>
          </a:xfrm>
          <a:prstGeom prst="rect">
            <a:avLst/>
          </a:prstGeom>
          <a:solidFill>
            <a:srgbClr val="FFFF8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2001-2017</a:t>
            </a:r>
            <a:endParaRPr lang="en-US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b="4655"/>
          <a:stretch/>
        </p:blipFill>
        <p:spPr bwMode="auto">
          <a:xfrm>
            <a:off x="5836007" y="3852073"/>
            <a:ext cx="2551144" cy="2548727"/>
          </a:xfrm>
          <a:prstGeom prst="rect">
            <a:avLst/>
          </a:prstGeom>
          <a:noFill/>
        </p:spPr>
      </p:pic>
      <p:sp>
        <p:nvSpPr>
          <p:cNvPr id="20" name="Left Arrow 19"/>
          <p:cNvSpPr/>
          <p:nvPr/>
        </p:nvSpPr>
        <p:spPr>
          <a:xfrm>
            <a:off x="4577151" y="409750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HW</a:t>
            </a:r>
            <a:endParaRPr lang="en-IN" b="1" dirty="0"/>
          </a:p>
        </p:txBody>
      </p:sp>
      <p:sp>
        <p:nvSpPr>
          <p:cNvPr id="21" name="Right Arrow 20"/>
          <p:cNvSpPr/>
          <p:nvPr/>
        </p:nvSpPr>
        <p:spPr>
          <a:xfrm>
            <a:off x="4894143" y="49808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SHW</a:t>
            </a:r>
            <a:endParaRPr lang="en-IN" b="1" dirty="0"/>
          </a:p>
        </p:txBody>
      </p:sp>
      <p:sp>
        <p:nvSpPr>
          <p:cNvPr id="11" name="Oval 10"/>
          <p:cNvSpPr/>
          <p:nvPr/>
        </p:nvSpPr>
        <p:spPr>
          <a:xfrm rot="1752935">
            <a:off x="3021468" y="4786349"/>
            <a:ext cx="446996" cy="9201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330320" y="3808132"/>
            <a:ext cx="1014926" cy="13111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22252" y="3367377"/>
            <a:ext cx="612218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</a:rPr>
              <a:t>In recent years the HW days are more over SE regions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52399" y="57531"/>
            <a:ext cx="9296399" cy="523220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indent="-342900" algn="ctr" eaLnBrk="1" latinLnBrk="0" hangingPunct="1"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Average </a:t>
            </a:r>
            <a:r>
              <a:rPr lang="en-US" dirty="0"/>
              <a:t>number of HW and SHW Days </a:t>
            </a:r>
            <a:r>
              <a:rPr lang="en-US" dirty="0" smtClean="0"/>
              <a:t>during MAMJ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Date Placeholder 3"/>
          <p:cNvSpPr>
            <a:spLocks noGrp="1"/>
          </p:cNvSpPr>
          <p:nvPr>
            <p:ph type="dt" sz="half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E39F48-B2FF-4249-A694-3375E2B48A46}" type="datetime1">
              <a:rPr lang="en-IN" smtClean="0"/>
              <a:pPr eaLnBrk="1" hangingPunct="1"/>
              <a:t>25-04-2019</a:t>
            </a:fld>
            <a:endParaRPr lang="en-IN" smtClean="0"/>
          </a:p>
        </p:txBody>
      </p:sp>
      <p:sp>
        <p:nvSpPr>
          <p:cNvPr id="1126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304800" y="990600"/>
            <a:ext cx="4038600" cy="129540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I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Based on the observed </a:t>
            </a:r>
            <a:r>
              <a:rPr lang="en-IN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pattern of average no. of heat-wave days exceeding 3 days: NW and SE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76200" y="76200"/>
            <a:ext cx="9025809" cy="523220"/>
          </a:xfrm>
          <a:prstGeom prst="rect">
            <a:avLst/>
          </a:prstGeom>
          <a:solidFill>
            <a:srgbClr val="F3DEDD"/>
          </a:solidFill>
          <a:extLst/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>
              <a:buClr>
                <a:schemeClr val="accent1"/>
              </a:buClr>
              <a:buFont typeface="Wingdings 3" charset="2"/>
              <a:buNone/>
            </a:pPr>
            <a:r>
              <a:rPr lang="en-IN" sz="2800" b="1" dirty="0" smtClean="0">
                <a:solidFill>
                  <a:srgbClr val="002060"/>
                </a:solidFill>
                <a:latin typeface="Calibri" panose="020F0502020204030204"/>
                <a:cs typeface="+mn-cs"/>
              </a:rPr>
              <a:t>Heat </a:t>
            </a:r>
            <a:r>
              <a:rPr lang="en-IN" sz="2800" b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Wave Prone region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66675" y="3226713"/>
            <a:ext cx="9001124" cy="43088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2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IN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Identification </a:t>
            </a:r>
            <a:r>
              <a:rPr lang="en-I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HW events based on different HW prone regions</a:t>
            </a:r>
            <a:endParaRPr lang="en-IN" sz="2200" dirty="0">
              <a:solidFill>
                <a:schemeClr val="tx1"/>
              </a:solidFill>
            </a:endParaRPr>
          </a:p>
        </p:txBody>
      </p:sp>
      <p:sp>
        <p:nvSpPr>
          <p:cNvPr id="11272" name="Subtitle 2"/>
          <p:cNvSpPr txBox="1">
            <a:spLocks/>
          </p:cNvSpPr>
          <p:nvPr/>
        </p:nvSpPr>
        <p:spPr bwMode="auto">
          <a:xfrm>
            <a:off x="76200" y="3657600"/>
            <a:ext cx="8991599" cy="312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When the </a:t>
            </a:r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area-averaged </a:t>
            </a:r>
            <a:r>
              <a:rPr lang="en-I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value exceeds </a:t>
            </a: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43°C </a:t>
            </a:r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40°C for </a:t>
            </a:r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minimum of 6 </a:t>
            </a: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consecutive </a:t>
            </a:r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days over </a:t>
            </a: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NW and SE </a:t>
            </a:r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HW prone </a:t>
            </a: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regions.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Thresholds are chosen based on the area average 95</a:t>
            </a:r>
            <a:r>
              <a:rPr lang="en-IN" sz="24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percentile values of </a:t>
            </a:r>
            <a:r>
              <a:rPr lang="en-I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over those regions respectively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en-I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spells over NWSE region are identified from the spells over NW and SE regions, that overlap (at least for one day) with each other. 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r="11220" b="70957"/>
          <a:stretch/>
        </p:blipFill>
        <p:spPr>
          <a:xfrm>
            <a:off x="4455119" y="685800"/>
            <a:ext cx="4646891" cy="213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9200" y="26670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</a:rPr>
              <a:t>1981-2017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28600" y="304800"/>
            <a:ext cx="2209800" cy="3429000"/>
          </a:xfr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Identified heat wave spells over different regions during 1981-2018 </a:t>
            </a:r>
            <a:br>
              <a:rPr lang="en-I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Durations are mentioned in brackets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55519"/>
              </p:ext>
            </p:extLst>
          </p:nvPr>
        </p:nvGraphicFramePr>
        <p:xfrm>
          <a:off x="2743200" y="152400"/>
          <a:ext cx="6096000" cy="6715216"/>
        </p:xfrm>
        <a:graphic>
          <a:graphicData uri="http://schemas.openxmlformats.org/drawingml/2006/table">
            <a:tbl>
              <a:tblPr firstRow="1" firstCol="1" bandRow="1"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1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North-West (NW)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12" marR="41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South-East (SE)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12" marR="41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Northwest-Southeast (NWSE)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12" marR="41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54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1981: 14-21 Jun (8)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1985: 15-22 May (8)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1987: 03-08 Jun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1988: 06-15 May (10)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1988: 22May-05Jun (15)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1989: 11-24 May (14)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1991: 31May-06Jun (7)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1992: 14-19 Jun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1993: 02-08 May (7)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1993: 23-28 May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1993: 05-13 Jun (9)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1994: 18May-09Jun (23)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1995: 27May-10Jun (15)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1996: 28May-04Jun (8)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1999: 26Apr-05May (10)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2002: 03-08 May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2006: 04-09 May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2009: 16-23 May (8)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2010: 14-19 Apr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2010: 11-28 May (18)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2014: 02-11 Jun (10)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2016: 03-08 Jun (6)</a:t>
                      </a:r>
                    </a:p>
                  </a:txBody>
                  <a:tcPr marL="41712" marR="41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1983: 29May-03Jun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1994: 07-13 May (7)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1997: 20-25 May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1997: 28May-02Jun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2002: 09-15 May (7)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2002: 19-24 May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2008: 15-22 May (8)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2012: 16-21 May (6)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2014: 17-24 May (8)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2016: 10Apr-04May (25)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2017: 16-30 Apr (15)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2017: 13-26 May (14)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2018: 17Apr-01May (15)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2018: 05-13 May (9</a:t>
                      </a:r>
                      <a:r>
                        <a:rPr lang="en-IN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IN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12" marR="41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1984: 17May-01Jun (16)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1998: 15May-06Jun (23)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2003: 26May-09Jun (15)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2005: 18May-09Jun (23)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2012: 24May-09Jun (17)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2013: 15-26 May (12)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2015: 18-31 May (14)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2016: 11-28 May (18)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2018: 17May-05Jun (20</a:t>
                      </a:r>
                      <a:r>
                        <a:rPr lang="en-IN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IN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12" marR="41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4495800"/>
            <a:ext cx="2209800" cy="1828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Red-coloured spells are during El-Nino Years</a:t>
            </a:r>
          </a:p>
        </p:txBody>
      </p:sp>
    </p:spTree>
    <p:extLst>
      <p:ext uri="{BB962C8B-B14F-4D97-AF65-F5344CB8AC3E}">
        <p14:creationId xmlns:p14="http://schemas.microsoft.com/office/powerpoint/2010/main" val="1079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523220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spcAft>
                <a:spcPct val="0"/>
              </a:spcAft>
              <a:buClr>
                <a:schemeClr val="accent1"/>
              </a:buClr>
              <a:buSzPct val="100000"/>
              <a:buFont typeface="Wingdings 3" charset="2"/>
            </a:pPr>
            <a:r>
              <a:rPr lang="en-IN" sz="28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Composites of maximum </a:t>
            </a:r>
            <a:r>
              <a:rPr lang="en-IN" sz="2800" b="1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temperature</a:t>
            </a:r>
            <a:endParaRPr lang="en-IN" sz="2800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6"/>
          <a:stretch/>
        </p:blipFill>
        <p:spPr>
          <a:xfrm>
            <a:off x="333708" y="926401"/>
            <a:ext cx="6067092" cy="5702999"/>
          </a:xfrm>
        </p:spPr>
      </p:pic>
      <p:sp>
        <p:nvSpPr>
          <p:cNvPr id="6" name="TextBox 5"/>
          <p:cNvSpPr txBox="1"/>
          <p:nvPr/>
        </p:nvSpPr>
        <p:spPr>
          <a:xfrm>
            <a:off x="6705600" y="1676400"/>
            <a:ext cx="1436612" cy="5847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chemeClr val="tx1"/>
                </a:solidFill>
              </a:rPr>
              <a:t>Actual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4825425"/>
            <a:ext cx="191590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chemeClr val="tx1"/>
                </a:solidFill>
              </a:rPr>
              <a:t>Anomaly</a:t>
            </a:r>
            <a:endParaRPr lang="en-IN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3343405"/>
            <a:ext cx="91979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54107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buClr>
                <a:schemeClr val="accent1"/>
              </a:buClr>
              <a:buSzPct val="100000"/>
              <a:buFont typeface="Wingdings 3" charset="2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Observed annual maximum </a:t>
            </a:r>
            <a:r>
              <a:rPr lang="en-US" altLang="en-US" sz="2800" b="1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temperature (actual and anomaly) over India during 1901-2018</a:t>
            </a:r>
            <a:endParaRPr lang="en-US" altLang="en-US" sz="2800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686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6E99"/>
                  </a:outerShdw>
                </a:effectLst>
              </a14:hiddenEffects>
            </a:ext>
          </a:ex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858000" y="5105400"/>
            <a:ext cx="21336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FFFFFF"/>
                </a:solidFill>
              </a:rPr>
              <a:t>+0.144 °C/10 Yrs</a:t>
            </a:r>
            <a:endParaRPr lang="en-IN" altLang="en-US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3492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52600"/>
            <a:ext cx="8229600" cy="1600200"/>
          </a:xfrm>
        </p:spPr>
        <p:txBody>
          <a:bodyPr/>
          <a:lstStyle/>
          <a:p>
            <a:pPr algn="r"/>
            <a:r>
              <a:rPr lang="en-IN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Prediction and verification of Heat Waves in ERP</a:t>
            </a:r>
            <a:endParaRPr lang="en-IN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2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4346" y="1124744"/>
            <a:ext cx="8862150" cy="4544911"/>
            <a:chOff x="-4537012" y="-117394"/>
            <a:chExt cx="18218024" cy="7092788"/>
          </a:xfrm>
        </p:grpSpPr>
        <p:sp>
          <p:nvSpPr>
            <p:cNvPr id="6" name="Rounded Rectangle 5"/>
            <p:cNvSpPr/>
            <p:nvPr/>
          </p:nvSpPr>
          <p:spPr>
            <a:xfrm>
              <a:off x="-508" y="5139190"/>
              <a:ext cx="3078429" cy="1800200"/>
            </a:xfrm>
            <a:prstGeom prst="roundRect">
              <a:avLst/>
            </a:prstGeom>
            <a:solidFill>
              <a:srgbClr val="C0504D">
                <a:lumMod val="20000"/>
                <a:lumOff val="80000"/>
              </a:srgbClr>
            </a:soli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CFSv2 </a:t>
              </a: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T382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members</a:t>
              </a: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Forecast</a:t>
              </a:r>
            </a:p>
          </p:txBody>
        </p:sp>
        <p:sp>
          <p:nvSpPr>
            <p:cNvPr id="7" name="Down Arrow Callout 6"/>
            <p:cNvSpPr/>
            <p:nvPr/>
          </p:nvSpPr>
          <p:spPr>
            <a:xfrm>
              <a:off x="-4537012" y="-117394"/>
              <a:ext cx="3524375" cy="3060340"/>
            </a:xfrm>
            <a:prstGeom prst="downArrowCallou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Obtain Ocean/</a:t>
              </a:r>
              <a:r>
                <a:rPr kumimoji="0" lang="en-IN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Atmos</a:t>
              </a: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IC’s From INCOIS &amp; NCMRWF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-4176971" y="3206765"/>
              <a:ext cx="2808312" cy="1680397"/>
            </a:xfrm>
            <a:prstGeom prst="roundRect">
              <a:avLst/>
            </a:prstGeom>
            <a:solidFill>
              <a:srgbClr val="92D050"/>
            </a:soli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Generate ensembles of IC’s</a:t>
              </a:r>
              <a:endPara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103948" y="1574794"/>
              <a:ext cx="2840939" cy="1656184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Correction of SST bias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103948" y="5175194"/>
              <a:ext cx="2840939" cy="18002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Correction of SST bias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920372" y="1574794"/>
              <a:ext cx="3056963" cy="1728192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GFSv2bc T126</a:t>
              </a: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members</a:t>
              </a: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Forecast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920372" y="5175194"/>
              <a:ext cx="2970981" cy="1800200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GFSv2bc </a:t>
              </a: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T382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members</a:t>
              </a: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Forecast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1664788" y="2936758"/>
              <a:ext cx="2016224" cy="30665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9BBB5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9BBB59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"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MME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4" name="Elbow Connector 13"/>
            <p:cNvCxnSpPr/>
            <p:nvPr/>
          </p:nvCxnSpPr>
          <p:spPr>
            <a:xfrm flipV="1">
              <a:off x="-1346956" y="2457500"/>
              <a:ext cx="1274440" cy="1205526"/>
            </a:xfrm>
            <a:prstGeom prst="bentConnector3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5" name="Elbow Connector 14"/>
            <p:cNvCxnSpPr/>
            <p:nvPr/>
          </p:nvCxnSpPr>
          <p:spPr>
            <a:xfrm>
              <a:off x="-1368660" y="4527122"/>
              <a:ext cx="1274440" cy="1205526"/>
            </a:xfrm>
            <a:prstGeom prst="bentConnector3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6" name="Straight Arrow Connector 15"/>
            <p:cNvCxnSpPr/>
            <p:nvPr/>
          </p:nvCxnSpPr>
          <p:spPr>
            <a:xfrm>
              <a:off x="3167844" y="2366883"/>
              <a:ext cx="87085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7" name="Straight Arrow Connector 16"/>
            <p:cNvCxnSpPr/>
            <p:nvPr/>
          </p:nvCxnSpPr>
          <p:spPr>
            <a:xfrm>
              <a:off x="3095836" y="6039290"/>
              <a:ext cx="87085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8" name="Straight Arrow Connector 17"/>
            <p:cNvCxnSpPr/>
            <p:nvPr/>
          </p:nvCxnSpPr>
          <p:spPr>
            <a:xfrm>
              <a:off x="6984268" y="2438890"/>
              <a:ext cx="87085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9" name="Straight Arrow Connector 18"/>
            <p:cNvCxnSpPr/>
            <p:nvPr/>
          </p:nvCxnSpPr>
          <p:spPr>
            <a:xfrm>
              <a:off x="6984268" y="6111298"/>
              <a:ext cx="87085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0" name="Straight Connector 19"/>
            <p:cNvCxnSpPr/>
            <p:nvPr/>
          </p:nvCxnSpPr>
          <p:spPr>
            <a:xfrm flipH="1">
              <a:off x="1727684" y="3230978"/>
              <a:ext cx="1" cy="527638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1" name="Straight Arrow Connector 20"/>
            <p:cNvCxnSpPr/>
            <p:nvPr/>
          </p:nvCxnSpPr>
          <p:spPr>
            <a:xfrm>
              <a:off x="1690770" y="3716499"/>
              <a:ext cx="993710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2" name="Straight Arrow Connector 21"/>
            <p:cNvCxnSpPr/>
            <p:nvPr/>
          </p:nvCxnSpPr>
          <p:spPr>
            <a:xfrm flipV="1">
              <a:off x="1727684" y="4575548"/>
              <a:ext cx="9865096" cy="23582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3" name="Straight Arrow Connector 22"/>
            <p:cNvCxnSpPr>
              <a:stCxn id="11" idx="3"/>
            </p:cNvCxnSpPr>
            <p:nvPr/>
          </p:nvCxnSpPr>
          <p:spPr>
            <a:xfrm>
              <a:off x="10977335" y="2438890"/>
              <a:ext cx="918620" cy="964735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4" name="Straight Arrow Connector 23"/>
            <p:cNvCxnSpPr/>
            <p:nvPr/>
          </p:nvCxnSpPr>
          <p:spPr>
            <a:xfrm flipV="1">
              <a:off x="10854980" y="5247202"/>
              <a:ext cx="881816" cy="935496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5" name="Rounded Rectangle 24"/>
            <p:cNvSpPr/>
            <p:nvPr/>
          </p:nvSpPr>
          <p:spPr>
            <a:xfrm>
              <a:off x="-508" y="1502786"/>
              <a:ext cx="3078429" cy="1728192"/>
            </a:xfrm>
            <a:prstGeom prst="roundRect">
              <a:avLst/>
            </a:prstGeom>
            <a:solidFill>
              <a:srgbClr val="C0504D">
                <a:lumMod val="20000"/>
                <a:lumOff val="80000"/>
              </a:srgbClr>
            </a:solidFill>
            <a:ln w="571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260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8521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2782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704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1304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556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59825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4086" algn="l" defTabSz="4388521" rtl="0" eaLnBrk="1" latinLnBrk="0" hangingPunct="1">
                <a:defRPr sz="8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CFSv2 T126</a:t>
              </a: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members</a:t>
              </a:r>
            </a:p>
            <a:p>
              <a:pPr marL="0" marR="0" lvl="0" indent="0" algn="ctr" defTabSz="4388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Forecast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727685" y="4587339"/>
              <a:ext cx="0" cy="542546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0" y="15007"/>
            <a:ext cx="9144000" cy="523220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indent="-342900" algn="ctr" eaLnBrk="1" latinLnBrk="0" hangingPunct="1"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CFSv2 based Grand Multi-model Ensemble (CGMME)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90002" y="764704"/>
            <a:ext cx="4478342" cy="46166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Hindcast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and Forecast Strategy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136" y="6349970"/>
            <a:ext cx="79239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Abhilash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et al. (2014a,b, 2015 ) ; 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Sahai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et al. (2013, 2015) ;   Borah et al. (2013)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43200" y="152400"/>
            <a:ext cx="2057400" cy="1143000"/>
          </a:xfrm>
          <a:ln w="28575"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sz="1800" b="1" dirty="0" smtClean="0">
                <a:latin typeface="Times New Roman" pitchFamily="18" charset="0"/>
                <a:cs typeface="Times New Roman" pitchFamily="18" charset="0"/>
              </a:rPr>
              <a:t>Anomaly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Correlation Coefficient</a:t>
            </a:r>
            <a:br>
              <a:rPr lang="en-IN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(significant at </a:t>
            </a:r>
            <a:r>
              <a:rPr lang="en-IN" sz="1800" b="1" dirty="0" smtClean="0">
                <a:latin typeface="Times New Roman" pitchFamily="18" charset="0"/>
                <a:cs typeface="Times New Roman" pitchFamily="18" charset="0"/>
              </a:rPr>
              <a:t>99.9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% significance level)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03" y="1367362"/>
            <a:ext cx="6070797" cy="53382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7716" y="1981200"/>
            <a:ext cx="2514600" cy="3733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2pPr>
            <a:lvl3pPr marL="1143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3pPr>
            <a:lvl4pPr marL="1600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4pPr>
            <a:lvl5pPr marL="20574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Skill of IITM-IMD ERP forecast system for different week lead</a:t>
            </a:r>
          </a:p>
          <a:p>
            <a:endParaRPr lang="en-IN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MAMJ </a:t>
            </a:r>
          </a:p>
          <a:p>
            <a:r>
              <a:rPr lang="en-IN" sz="2400" b="1" dirty="0" err="1" smtClean="0">
                <a:latin typeface="Times New Roman" pitchFamily="18" charset="0"/>
                <a:cs typeface="Times New Roman" pitchFamily="18" charset="0"/>
              </a:rPr>
              <a:t>Hindcast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 period 2003-2017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05400" y="58002"/>
            <a:ext cx="3809999" cy="123739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2pPr>
            <a:lvl3pPr marL="1143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3pPr>
            <a:lvl4pPr marL="1600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4pPr>
            <a:lvl5pPr marL="20574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Symmetric </a:t>
            </a:r>
            <a:r>
              <a:rPr lang="en-IN" sz="2000" b="1" dirty="0" err="1">
                <a:latin typeface="Times New Roman" pitchFamily="18" charset="0"/>
                <a:cs typeface="Times New Roman" pitchFamily="18" charset="0"/>
              </a:rPr>
              <a:t>Extremal</a:t>
            </a: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 Dependence Index (SEDI) </a:t>
            </a: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values for different HW probabilities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467" y="1600200"/>
            <a:ext cx="2766236" cy="298999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2pPr>
            <a:lvl3pPr marL="1143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3pPr>
            <a:lvl4pPr marL="1600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4pPr>
            <a:lvl5pPr marL="20574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Reliability diagrams for the HW event (satisfying the proposed HW criterion) during MAMJ (2003-17) for two heat wave prone regions namely NW </a:t>
            </a: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four different leads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58" y="304800"/>
            <a:ext cx="4518611" cy="64008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124200" y="838200"/>
            <a:ext cx="1143000" cy="685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solidFill>
                  <a:schemeClr val="tx1"/>
                </a:solidFill>
              </a:rPr>
              <a:t>NW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124200" y="3886200"/>
            <a:ext cx="1143000" cy="685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solidFill>
                  <a:schemeClr val="tx1"/>
                </a:solidFill>
              </a:rPr>
              <a:t>SE</a:t>
            </a:r>
            <a:endParaRPr lang="en-I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8991600" cy="523220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spcAft>
                <a:spcPct val="0"/>
              </a:spcAft>
              <a:buClr>
                <a:schemeClr val="accent1"/>
              </a:buClr>
              <a:buSzPct val="100000"/>
              <a:buFont typeface="Wingdings 3" charset="2"/>
            </a:pPr>
            <a:r>
              <a:rPr lang="en-IN" sz="28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NW heat wave spell: 02-11 June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2" y="990600"/>
            <a:ext cx="796326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76800" y="76200"/>
            <a:ext cx="4191000" cy="381000"/>
          </a:xfrm>
          <a:prstGeom prst="rect">
            <a:avLst/>
          </a:prstGeom>
          <a:solidFill>
            <a:srgbClr val="FFFF9B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2pPr>
            <a:lvl3pPr marL="1143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3pPr>
            <a:lvl4pPr marL="1600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4pPr>
            <a:lvl5pPr marL="20574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NWSE HW spell: 19-31 May 2015 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9600"/>
            <a:ext cx="465029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1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152400" y="35742"/>
            <a:ext cx="8572500" cy="954107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indent="-342900" algn="ctr" eaLnBrk="1" latinLnBrk="0" hangingPunct="1"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IN" dirty="0" smtClean="0"/>
              <a:t>Histogram of Forecasted Maximum Temperature for </a:t>
            </a:r>
            <a:r>
              <a:rPr lang="en-IN" dirty="0"/>
              <a:t>4-homogeneous regions </a:t>
            </a:r>
            <a:r>
              <a:rPr lang="en-IN" dirty="0" smtClean="0"/>
              <a:t>of India during 2015</a:t>
            </a:r>
            <a:endParaRPr lang="en-IN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r="3095"/>
          <a:stretch/>
        </p:blipFill>
        <p:spPr bwMode="auto">
          <a:xfrm>
            <a:off x="50042" y="1809802"/>
            <a:ext cx="4217158" cy="35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80343" y="1459468"/>
            <a:ext cx="103425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IC=0516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4743" y="1447800"/>
            <a:ext cx="103425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IC=0509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4" y="1809802"/>
            <a:ext cx="4659406" cy="3600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514600"/>
            <a:ext cx="59503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821668"/>
            <a:ext cx="59503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8165" y="2514600"/>
            <a:ext cx="67197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NWI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8165" y="3821668"/>
            <a:ext cx="54373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8456" y="2514600"/>
            <a:ext cx="59503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8456" y="3821668"/>
            <a:ext cx="59503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5621" y="2514600"/>
            <a:ext cx="67197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NWI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5621" y="3821668"/>
            <a:ext cx="54373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62600" y="76200"/>
            <a:ext cx="3581400" cy="1219200"/>
          </a:xfrm>
          <a:solidFill>
            <a:srgbClr val="FFFF9B"/>
          </a:solidFill>
        </p:spPr>
        <p:txBody>
          <a:bodyPr/>
          <a:lstStyle/>
          <a:p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NW spell: 18May-01Jun 2018 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4572" r="9350" b="18159"/>
          <a:stretch/>
        </p:blipFill>
        <p:spPr>
          <a:xfrm>
            <a:off x="76200" y="76200"/>
            <a:ext cx="4800600" cy="5625704"/>
          </a:xfrm>
          <a:prstGeom prst="rect">
            <a:avLst/>
          </a:prstGeom>
        </p:spPr>
      </p:pic>
      <p:sp>
        <p:nvSpPr>
          <p:cNvPr id="7" name="Up Arrow Callout 6"/>
          <p:cNvSpPr/>
          <p:nvPr/>
        </p:nvSpPr>
        <p:spPr bwMode="auto">
          <a:xfrm>
            <a:off x="304800" y="5638800"/>
            <a:ext cx="2133600" cy="1066800"/>
          </a:xfrm>
          <a:prstGeom prst="upArrowCallou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Probabilities of occurrence of HW</a:t>
            </a:r>
            <a:endParaRPr kumimoji="0" lang="en-I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Up Arrow Callout 7"/>
          <p:cNvSpPr/>
          <p:nvPr/>
        </p:nvSpPr>
        <p:spPr bwMode="auto">
          <a:xfrm>
            <a:off x="2743200" y="5638800"/>
            <a:ext cx="1752600" cy="1066800"/>
          </a:xfrm>
          <a:prstGeom prst="upArrowCallou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Averaged </a:t>
            </a:r>
            <a:r>
              <a:rPr lang="en-IN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I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anomalies</a:t>
            </a:r>
            <a:endParaRPr kumimoji="0" lang="en-I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7" t="22886" r="8267" b="17778"/>
          <a:stretch/>
        </p:blipFill>
        <p:spPr>
          <a:xfrm>
            <a:off x="5720029" y="1371600"/>
            <a:ext cx="2585771" cy="4330305"/>
          </a:xfrm>
          <a:prstGeom prst="rect">
            <a:avLst/>
          </a:prstGeom>
        </p:spPr>
      </p:pic>
      <p:sp>
        <p:nvSpPr>
          <p:cNvPr id="10" name="Up Arrow Callout 9"/>
          <p:cNvSpPr/>
          <p:nvPr/>
        </p:nvSpPr>
        <p:spPr bwMode="auto">
          <a:xfrm>
            <a:off x="6172199" y="5715000"/>
            <a:ext cx="2295845" cy="1066800"/>
          </a:xfrm>
          <a:prstGeom prst="upArrowCallou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Averaged RH at 2m </a:t>
            </a:r>
            <a:r>
              <a:rPr lang="en-I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anomalies</a:t>
            </a:r>
            <a:endParaRPr kumimoji="0" lang="en-IN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3000" y="76200"/>
            <a:ext cx="4191000" cy="381000"/>
          </a:xfrm>
          <a:prstGeom prst="rect">
            <a:avLst/>
          </a:prstGeom>
          <a:solidFill>
            <a:srgbClr val="FFFF9B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2pPr>
            <a:lvl3pPr marL="1143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3pPr>
            <a:lvl4pPr marL="1600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4pPr>
            <a:lvl5pPr marL="20574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NW HW spell: 18May-01Jun 2018 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9600"/>
            <a:ext cx="4650294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4"/>
          <p:cNvSpPr txBox="1">
            <a:spLocks noChangeArrowheads="1"/>
          </p:cNvSpPr>
          <p:nvPr/>
        </p:nvSpPr>
        <p:spPr bwMode="auto">
          <a:xfrm>
            <a:off x="1524000" y="45402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1ED99"/>
                </a:solidFill>
              </a:rPr>
              <a:t>HOT: Hot day</a:t>
            </a:r>
          </a:p>
        </p:txBody>
      </p:sp>
      <p:sp>
        <p:nvSpPr>
          <p:cNvPr id="18435" name="TextBox 21"/>
          <p:cNvSpPr txBox="1">
            <a:spLocks noChangeArrowheads="1"/>
          </p:cNvSpPr>
          <p:nvPr/>
        </p:nvSpPr>
        <p:spPr bwMode="auto">
          <a:xfrm>
            <a:off x="3886200" y="454025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</a:rPr>
              <a:t>HW: Heat wave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72163" y="454025"/>
            <a:ext cx="22050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SHW: Severe heat wave</a:t>
            </a:r>
          </a:p>
        </p:txBody>
      </p:sp>
      <p:sp>
        <p:nvSpPr>
          <p:cNvPr id="18438" name="TextBox 30"/>
          <p:cNvSpPr txBox="1">
            <a:spLocks noChangeArrowheads="1"/>
          </p:cNvSpPr>
          <p:nvPr/>
        </p:nvSpPr>
        <p:spPr bwMode="auto">
          <a:xfrm>
            <a:off x="0" y="-36513"/>
            <a:ext cx="9144000" cy="954107"/>
          </a:xfrm>
          <a:prstGeom prst="rect">
            <a:avLst/>
          </a:prstGeom>
          <a:solidFill>
            <a:srgbClr val="F3DEDD"/>
          </a:solidFill>
          <a:extLst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GB"/>
            </a:defPPr>
            <a:lvl1pPr indent="-342900" algn="ctr" eaLnBrk="1" latinLnBrk="0" hangingPunct="1"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/>
              <a:t>Heat wave </a:t>
            </a:r>
            <a:r>
              <a:rPr lang="en-US" altLang="en-US" dirty="0" smtClean="0"/>
              <a:t>occurrence Probability</a:t>
            </a:r>
            <a:endParaRPr lang="en-US" altLang="en-US" dirty="0"/>
          </a:p>
          <a:p>
            <a:r>
              <a:rPr lang="en-US" altLang="en-US" dirty="0"/>
              <a:t>(Latest forecast from </a:t>
            </a:r>
            <a:r>
              <a:rPr lang="en-US" altLang="en-US" dirty="0" smtClean="0"/>
              <a:t>24</a:t>
            </a:r>
            <a:r>
              <a:rPr lang="en-US" altLang="en-US" dirty="0" smtClean="0"/>
              <a:t> </a:t>
            </a:r>
            <a:r>
              <a:rPr lang="en-US" altLang="en-US" dirty="0" smtClean="0"/>
              <a:t>April </a:t>
            </a:r>
            <a:r>
              <a:rPr lang="en-US" altLang="en-US" dirty="0"/>
              <a:t>2019 IC)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796350" cy="52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" y="3733800"/>
            <a:ext cx="899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54107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buClr>
                <a:schemeClr val="accent1"/>
              </a:buClr>
              <a:buSzPct val="100000"/>
              <a:buFont typeface="Wingdings 3" charset="2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Observed annual </a:t>
            </a:r>
            <a:r>
              <a:rPr lang="en-US" altLang="en-US" sz="2800" b="1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minimum temperature (actual and anomaly) over India during 1901-2018</a:t>
            </a:r>
            <a:endParaRPr lang="en-US" altLang="en-US" sz="2800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858000" y="5726112"/>
            <a:ext cx="2133600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rgbClr val="FFFFFF"/>
                </a:solidFill>
              </a:rPr>
              <a:t>+</a:t>
            </a:r>
            <a:r>
              <a:rPr lang="en-US" altLang="en-US" b="0" dirty="0" smtClean="0">
                <a:solidFill>
                  <a:srgbClr val="FFFFFF"/>
                </a:solidFill>
              </a:rPr>
              <a:t>0.193 </a:t>
            </a:r>
            <a:r>
              <a:rPr lang="en-US" altLang="en-US" b="0" dirty="0">
                <a:solidFill>
                  <a:srgbClr val="FFFFFF"/>
                </a:solidFill>
              </a:rPr>
              <a:t>°C/10 </a:t>
            </a:r>
            <a:r>
              <a:rPr lang="en-US" altLang="en-US" b="0" dirty="0" err="1">
                <a:solidFill>
                  <a:srgbClr val="FFFFFF"/>
                </a:solidFill>
              </a:rPr>
              <a:t>Yrs</a:t>
            </a:r>
            <a:endParaRPr lang="en-IN" altLang="en-US" b="0" dirty="0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788"/>
            <a:ext cx="9067800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6E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77487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36513"/>
            <a:ext cx="8991600" cy="523220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GB"/>
            </a:defPPr>
            <a:lvl1pPr indent="-342900" algn="ctr" eaLnBrk="1" latinLnBrk="0" hangingPunct="1"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IN" dirty="0"/>
              <a:t>Discussions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703957"/>
            <a:ext cx="8915400" cy="575542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IN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New HW criteria for Indian region is developed using bias corrected </a:t>
            </a:r>
            <a:r>
              <a:rPr lang="en-IN" sz="2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IN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IN" sz="2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Tmin</a:t>
            </a:r>
            <a:r>
              <a:rPr lang="en-IN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daily gridded data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For model, the temperature datasets are bias corrected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observed HW patterns indicate that in recent decade the HW spells are occurring early in the summer season also their extension towards southern parts of the country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3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Different HW prone regions namely North-West, South-East and Northwest-Southeast are identified where the average no. of HW days per year is more than 3.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It is found that the ERP system is skilful at least two week lead (i.e. 14 days lead time), even for 70% probability of occurrence of HW.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Outlook on the impending HW spells were given in advance, although with some </a:t>
            </a:r>
            <a:r>
              <a:rPr lang="en-IN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spatio</a:t>
            </a:r>
            <a:r>
              <a:rPr lang="en-IN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-temporal errors.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HW prediction can be very useful for the other sectors </a:t>
            </a:r>
            <a:r>
              <a:rPr lang="en-IN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(e.g. Health, Power &amp; Agriculture) </a:t>
            </a:r>
            <a:r>
              <a:rPr lang="en-IN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 a guidance for preparing health warning strategies, agricultural bulletin etc.</a:t>
            </a:r>
          </a:p>
        </p:txBody>
      </p:sp>
    </p:spTree>
    <p:extLst>
      <p:ext uri="{BB962C8B-B14F-4D97-AF65-F5344CB8AC3E}">
        <p14:creationId xmlns:p14="http://schemas.microsoft.com/office/powerpoint/2010/main" val="35236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685800"/>
            <a:ext cx="8001000" cy="39142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7150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51054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You!!!</a:t>
            </a:r>
            <a:endParaRPr lang="en-US" sz="4000" b="1" i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6200"/>
            <a:ext cx="91440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http://www.tropmet.res.in/erpas/index.php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शीर्षक 3"/>
          <p:cNvSpPr txBox="1">
            <a:spLocks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0" indent="-342900" algn="ctr" eaLnBrk="1" latinLnBrk="0" hangingPunct="1"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2pPr>
            <a:lvl3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3pPr>
            <a:lvl4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4pPr>
            <a:lvl5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en-US" dirty="0"/>
              <a:t>Annual cycle of All-India daily maximum and minimum temperatures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19531" t="26562" r="17969" b="17187"/>
          <a:stretch>
            <a:fillRect/>
          </a:stretch>
        </p:blipFill>
        <p:spPr bwMode="auto">
          <a:xfrm>
            <a:off x="395288" y="1125538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6084888" y="6021388"/>
            <a:ext cx="2781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00">
                <a:solidFill>
                  <a:srgbClr val="FF0000"/>
                </a:solidFill>
              </a:rPr>
              <a:t>Kothawale et al. (2010), </a:t>
            </a:r>
            <a:r>
              <a:rPr lang="en-US" altLang="en-US" sz="1100" i="1">
                <a:solidFill>
                  <a:srgbClr val="FF0000"/>
                </a:solidFill>
              </a:rPr>
              <a:t>J. Earth Syst. Sci</a:t>
            </a:r>
            <a:endParaRPr lang="en-US" altLang="en-US" sz="1100">
              <a:solidFill>
                <a:srgbClr val="FF0000"/>
              </a:solidFill>
            </a:endParaRP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6084888" y="148431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1970-2005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2339975" y="4221163"/>
            <a:ext cx="201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Clear sky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High radiation</a:t>
            </a:r>
          </a:p>
        </p:txBody>
      </p:sp>
    </p:spTree>
    <p:extLst>
      <p:ext uri="{BB962C8B-B14F-4D97-AF65-F5344CB8AC3E}">
        <p14:creationId xmlns:p14="http://schemas.microsoft.com/office/powerpoint/2010/main" val="8976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990600"/>
            <a:ext cx="8839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I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Generally heat waves over Indian region occur during March to June month of the year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IN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Relative humidity over Indian sub-continent remains less during these summer months, since the monsoon onset occurs at the end of May. Thus the HWs over India are mainly triggered by maximum temperature.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I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there is a drought like situation before the occurrence of any HW spell, then the situation becomes more worse. </a:t>
            </a:r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शीर्षक 3"/>
          <p:cNvSpPr txBox="1">
            <a:spLocks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0" indent="-342900" algn="ctr" eaLnBrk="1" latinLnBrk="0" hangingPunct="1"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800" b="1">
                <a:solidFill>
                  <a:srgbClr val="002060"/>
                </a:solidFill>
                <a:latin typeface="Calibri" panose="020F0502020204030204"/>
                <a:cs typeface="+mn-cs"/>
              </a:defRPr>
            </a:lvl1pPr>
            <a:lvl2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2pPr>
            <a:lvl3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3pPr>
            <a:lvl4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4pPr>
            <a:lvl5pPr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/>
              <a:t>Heat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5CC6D5-212C-43F8-9E27-87AAA00EAF13}" type="datetime5">
              <a:rPr lang="en-US" altLang="en-US" smtClean="0">
                <a:solidFill>
                  <a:srgbClr val="CC3300"/>
                </a:solidFill>
                <a:latin typeface="Calibri" panose="020F0502020204030204" pitchFamily="34" charset="0"/>
              </a:rPr>
              <a:pPr eaLnBrk="1" hangingPunct="1"/>
              <a:t>25-Apr-19</a:t>
            </a:fld>
            <a:endParaRPr lang="en-US" altLang="en-US" smtClean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23220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buClr>
                <a:schemeClr val="accent1"/>
              </a:buClr>
              <a:buSzPct val="100000"/>
              <a:buFont typeface="Wingdings 3" charset="2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Meteorological aspects of Heat wave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07988" y="762000"/>
            <a:ext cx="8736012" cy="532765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Stronger than normal anticyclone- subsidence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clear sky conditions,  high solar radiation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Hot air advection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lack of moisture over the mainland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Formation of intense low pressure system over the Bay of Bengal thus weakening the High Pressure Cell affecting moisture incursion over east coast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Shift of trough/ wind discontinuity close to the east coast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Subdued thunderstorm activity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600" b="1" dirty="0" smtClean="0">
                <a:solidFill>
                  <a:srgbClr val="008000"/>
                </a:solidFill>
              </a:rPr>
              <a:t>Persistence of very high temperatures for days together</a:t>
            </a:r>
          </a:p>
          <a:p>
            <a:pPr marL="228600" indent="-228600">
              <a:buFont typeface="Wingdings" panose="05000000000000000000" pitchFamily="2" charset="2"/>
              <a:buChar char="Ø"/>
              <a:defRPr/>
            </a:pPr>
            <a:endParaRPr lang="en-US" sz="2800" b="1" dirty="0" smtClean="0">
              <a:solidFill>
                <a:srgbClr val="C00000"/>
              </a:solidFill>
            </a:endParaRPr>
          </a:p>
          <a:p>
            <a:pPr>
              <a:defRPr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329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6CB9F1-F99D-4DDD-A48E-04EB2F26CE30}" type="datetime5">
              <a:rPr lang="en-US" altLang="en-US" smtClean="0">
                <a:solidFill>
                  <a:srgbClr val="CC3300"/>
                </a:solidFill>
                <a:latin typeface="Calibri" panose="020F0502020204030204" pitchFamily="34" charset="0"/>
              </a:rPr>
              <a:pPr eaLnBrk="1" hangingPunct="1"/>
              <a:t>25-Apr-19</a:t>
            </a:fld>
            <a:endParaRPr lang="en-US" altLang="en-US" smtClean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23220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buClr>
                <a:schemeClr val="accent1"/>
              </a:buClr>
              <a:buSzPct val="100000"/>
              <a:buFont typeface="Wingdings 3" charset="2"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Cont…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07988" y="1052513"/>
            <a:ext cx="8736012" cy="467995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Domination of Northwesterly/westerly dry winds over  the Indian Land mass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Large scale subsidence due to El-Nino conditions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late setting or cutting off of sea breeze from coastal regions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late arrival of SW monsoon in the region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 Long hiatus/break in SW monsoon rainfall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Global warming</a:t>
            </a:r>
          </a:p>
          <a:p>
            <a:pPr>
              <a:defRPr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24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E35323-94D5-42F4-962D-22026A8D7BC4}" type="datetime5">
              <a:rPr lang="en-US" altLang="en-US" smtClean="0">
                <a:solidFill>
                  <a:srgbClr val="CC3300"/>
                </a:solidFill>
                <a:latin typeface="Calibri" panose="020F0502020204030204" pitchFamily="34" charset="0"/>
              </a:rPr>
              <a:pPr eaLnBrk="1" hangingPunct="1"/>
              <a:t>25-Apr-19</a:t>
            </a:fld>
            <a:endParaRPr lang="en-US" altLang="en-US" smtClean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954107"/>
          </a:xfrm>
          <a:solidFill>
            <a:srgbClr val="F3DEDD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indent="-342900" algn="ctr" fontAlgn="base">
              <a:buClr>
                <a:schemeClr val="accent1"/>
              </a:buClr>
              <a:buSzPct val="100000"/>
              <a:buFont typeface="Wingdings 3" charset="2"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Possible non-meteorological causes compounding the impacts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676400"/>
            <a:ext cx="8486775" cy="32004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Deforestation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Change in crop pattern/land uses/water bodies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Increase in Industrial-Vehicular pollutions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Urbanization Effect-Heat Islands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Changes in Housing Pattern </a:t>
            </a:r>
            <a:r>
              <a:rPr lang="en-US" sz="2400" b="1" dirty="0" err="1" smtClean="0"/>
              <a:t>etc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9043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30530</TotalTime>
  <Words>2137</Words>
  <Application>Microsoft Office PowerPoint</Application>
  <PresentationFormat>On-screen Show (4:3)</PresentationFormat>
  <Paragraphs>474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1_Wisp</vt:lpstr>
      <vt:lpstr>PowerPoint Presentation</vt:lpstr>
      <vt:lpstr>PowerPoint Presentation</vt:lpstr>
      <vt:lpstr>Observed annual maximum temperature (actual and anomaly) over India during 1901-2018</vt:lpstr>
      <vt:lpstr>Observed annual minimum temperature (actual and anomaly) over India during 1901-2018</vt:lpstr>
      <vt:lpstr>PowerPoint Presentation</vt:lpstr>
      <vt:lpstr>PowerPoint Presentation</vt:lpstr>
      <vt:lpstr>Meteorological aspects of Heat wave</vt:lpstr>
      <vt:lpstr>Cont…</vt:lpstr>
      <vt:lpstr>Possible non-meteorological causes compounding the impacts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Heat-Wave Action Plan</vt:lpstr>
      <vt:lpstr>PowerPoint Presentation</vt:lpstr>
      <vt:lpstr>Best Practices</vt:lpstr>
      <vt:lpstr>PowerPoint Presentation</vt:lpstr>
      <vt:lpstr>PowerPoint Presentation</vt:lpstr>
      <vt:lpstr>PowerPoint Presentation</vt:lpstr>
      <vt:lpstr>THERMAL HEAT INDICES</vt:lpstr>
      <vt:lpstr>Heat wave and severe heat wave criteria by IMD</vt:lpstr>
      <vt:lpstr>PowerPoint Presentation</vt:lpstr>
      <vt:lpstr>PowerPoint Presentation</vt:lpstr>
      <vt:lpstr>PowerPoint Presentation</vt:lpstr>
      <vt:lpstr>PowerPoint Presentation</vt:lpstr>
      <vt:lpstr>Identified heat wave spells over different regions during 1981-2018   Durations are mentioned in brackets </vt:lpstr>
      <vt:lpstr>Composites of maximum temperature</vt:lpstr>
      <vt:lpstr>Prediction and verification of Heat Waves in ERP</vt:lpstr>
      <vt:lpstr>PowerPoint Presentation</vt:lpstr>
      <vt:lpstr>Anomaly Correlation Coefficient (significant at 99.9% significance level)</vt:lpstr>
      <vt:lpstr>PowerPoint Presentation</vt:lpstr>
      <vt:lpstr>NW heat wave spell: 02-11 June 2014</vt:lpstr>
      <vt:lpstr>PowerPoint Presentation</vt:lpstr>
      <vt:lpstr>PowerPoint Presentation</vt:lpstr>
      <vt:lpstr>NW spell: 18May-01Jun 2018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Susmitha</dc:creator>
  <cp:lastModifiedBy>Windows User</cp:lastModifiedBy>
  <cp:revision>1901</cp:revision>
  <cp:lastPrinted>1601-01-01T00:00:00Z</cp:lastPrinted>
  <dcterms:created xsi:type="dcterms:W3CDTF">2013-04-04T06:48:37Z</dcterms:created>
  <dcterms:modified xsi:type="dcterms:W3CDTF">2019-04-25T08:30:38Z</dcterms:modified>
</cp:coreProperties>
</file>