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03" r:id="rId3"/>
    <p:sldId id="415" r:id="rId4"/>
    <p:sldId id="429" r:id="rId5"/>
    <p:sldId id="441" r:id="rId6"/>
    <p:sldId id="436" r:id="rId7"/>
    <p:sldId id="439" r:id="rId8"/>
    <p:sldId id="304" r:id="rId9"/>
    <p:sldId id="266" r:id="rId10"/>
    <p:sldId id="260" r:id="rId11"/>
    <p:sldId id="261" r:id="rId12"/>
    <p:sldId id="268" r:id="rId13"/>
    <p:sldId id="416" r:id="rId14"/>
    <p:sldId id="454" r:id="rId15"/>
    <p:sldId id="462" r:id="rId16"/>
    <p:sldId id="443" r:id="rId17"/>
    <p:sldId id="455" r:id="rId18"/>
    <p:sldId id="456" r:id="rId19"/>
    <p:sldId id="457" r:id="rId20"/>
    <p:sldId id="463" r:id="rId21"/>
    <p:sldId id="459" r:id="rId22"/>
    <p:sldId id="460" r:id="rId23"/>
    <p:sldId id="461" r:id="rId24"/>
    <p:sldId id="464" r:id="rId25"/>
    <p:sldId id="450" r:id="rId26"/>
    <p:sldId id="451" r:id="rId27"/>
    <p:sldId id="452" r:id="rId28"/>
    <p:sldId id="453" r:id="rId29"/>
    <p:sldId id="305" r:id="rId30"/>
    <p:sldId id="465" r:id="rId31"/>
    <p:sldId id="41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B4571"/>
    <a:srgbClr val="863A62"/>
    <a:srgbClr val="895BA3"/>
    <a:srgbClr val="976780"/>
    <a:srgbClr val="AE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520" autoAdjust="0"/>
  </p:normalViewPr>
  <p:slideViewPr>
    <p:cSldViewPr>
      <p:cViewPr varScale="1">
        <p:scale>
          <a:sx n="90" d="100"/>
          <a:sy n="90" d="100"/>
        </p:scale>
        <p:origin x="22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1B6F-624F-4176-973C-3A3AFDEA981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48F4C-A8CD-428B-85E8-CD18A25D6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0DFAB5-3942-4885-B9F5-A1E156B0F07F}" type="slidenum">
              <a:rPr lang="en-US" altLang="es-ES"/>
              <a:pPr eaLnBrk="1" hangingPunct="1"/>
              <a:t>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54671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48F4C-A8CD-428B-85E8-CD18A25D65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4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48F4C-A8CD-428B-85E8-CD18A25D6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9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A187B7-1577-4876-9D16-2FA2E6D3C7F5}" type="slidenum">
              <a:rPr lang="en-U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3132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A187B7-1577-4876-9D16-2FA2E6D3C7F5}" type="slidenum">
              <a:rPr lang="en-U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1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A187B7-1577-4876-9D16-2FA2E6D3C7F5}" type="slidenum">
              <a:rPr lang="en-US" altLang="es-E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A187B7-1577-4876-9D16-2FA2E6D3C7F5}" type="slidenum">
              <a:rPr lang="en-US" altLang="es-E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0DFAB5-3942-4885-B9F5-A1E156B0F07F}" type="slidenum">
              <a:rPr lang="en-US" altLang="es-ES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27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A187B7-1577-4876-9D16-2FA2E6D3C7F5}" type="slidenum">
              <a:rPr lang="en-US" altLang="es-E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phrase</a:t>
            </a:r>
            <a:r>
              <a:rPr lang="en-US" baseline="0" dirty="0"/>
              <a:t> tout </a:t>
            </a:r>
            <a:r>
              <a:rPr lang="en-US" baseline="0" dirty="0" err="1"/>
              <a:t>entiere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a revoir, que </a:t>
            </a:r>
            <a:r>
              <a:rPr lang="en-US" baseline="0" dirty="0" err="1"/>
              <a:t>voudrais-tu</a:t>
            </a:r>
            <a:r>
              <a:rPr lang="en-US" baseline="0" dirty="0"/>
              <a:t> sur la conclusion de </a:t>
            </a:r>
            <a:r>
              <a:rPr lang="en-US" baseline="0" dirty="0" err="1"/>
              <a:t>cette</a:t>
            </a:r>
            <a:r>
              <a:rPr lang="en-US" baseline="0" dirty="0"/>
              <a:t> phrase? Il y a le </a:t>
            </a:r>
            <a:r>
              <a:rPr lang="en-US" baseline="0" dirty="0" err="1"/>
              <a:t>contenu</a:t>
            </a:r>
            <a:r>
              <a:rPr lang="en-US" baseline="0" dirty="0"/>
              <a:t> qui </a:t>
            </a:r>
            <a:r>
              <a:rPr lang="en-US" baseline="0" dirty="0" err="1"/>
              <a:t>manque</a:t>
            </a:r>
            <a:endParaRPr lang="en-US" baseline="0" dirty="0"/>
          </a:p>
          <a:p>
            <a:endParaRPr lang="en-US" dirty="0"/>
          </a:p>
          <a:p>
            <a:r>
              <a:rPr lang="en-US" dirty="0" err="1"/>
              <a:t>Essaye</a:t>
            </a:r>
            <a:r>
              <a:rPr lang="en-US" baseline="0" dirty="0"/>
              <a:t> </a:t>
            </a:r>
            <a:r>
              <a:rPr lang="en-US" baseline="0" dirty="0" err="1"/>
              <a:t>d’eviter</a:t>
            </a:r>
            <a:r>
              <a:rPr lang="en-US" baseline="0" dirty="0"/>
              <a:t> des mots </a:t>
            </a:r>
            <a:r>
              <a:rPr lang="en-US" baseline="0" dirty="0" err="1"/>
              <a:t>assez</a:t>
            </a:r>
            <a:r>
              <a:rPr lang="en-US" baseline="0" dirty="0"/>
              <a:t> </a:t>
            </a:r>
            <a:r>
              <a:rPr lang="en-US" baseline="0" dirty="0" err="1"/>
              <a:t>drastique</a:t>
            </a:r>
            <a:r>
              <a:rPr lang="en-US" baseline="0" dirty="0"/>
              <a:t> </a:t>
            </a:r>
            <a:r>
              <a:rPr lang="en-US" baseline="0" dirty="0" err="1"/>
              <a:t>comme</a:t>
            </a:r>
            <a:r>
              <a:rPr lang="en-US" baseline="0" dirty="0"/>
              <a:t> “evident”,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c’est</a:t>
            </a:r>
            <a:r>
              <a:rPr lang="en-US" baseline="0" dirty="0"/>
              <a:t> le </a:t>
            </a:r>
            <a:r>
              <a:rPr lang="en-US" baseline="0" dirty="0" err="1"/>
              <a:t>cas</a:t>
            </a:r>
            <a:r>
              <a:rPr lang="en-US" baseline="0" dirty="0"/>
              <a:t> </a:t>
            </a:r>
            <a:r>
              <a:rPr lang="en-US" baseline="0" dirty="0" err="1"/>
              <a:t>alors</a:t>
            </a:r>
            <a:r>
              <a:rPr lang="en-US" baseline="0" dirty="0"/>
              <a:t> </a:t>
            </a:r>
            <a:r>
              <a:rPr lang="en-US" baseline="0" dirty="0" err="1"/>
              <a:t>ajoute</a:t>
            </a:r>
            <a:r>
              <a:rPr lang="en-US" baseline="0" dirty="0"/>
              <a:t> </a:t>
            </a:r>
            <a:r>
              <a:rPr lang="en-US" baseline="0" dirty="0" err="1"/>
              <a:t>une</a:t>
            </a:r>
            <a:r>
              <a:rPr lang="en-US" baseline="0" dirty="0"/>
              <a:t> reference. </a:t>
            </a:r>
            <a:r>
              <a:rPr lang="en-US" baseline="0" dirty="0" err="1"/>
              <a:t>Tu</a:t>
            </a:r>
            <a:r>
              <a:rPr lang="en-US" baseline="0" dirty="0"/>
              <a:t> </a:t>
            </a:r>
            <a:r>
              <a:rPr lang="en-US" baseline="0" dirty="0" err="1"/>
              <a:t>peux</a:t>
            </a:r>
            <a:r>
              <a:rPr lang="en-US" baseline="0" dirty="0"/>
              <a:t> </a:t>
            </a:r>
            <a:r>
              <a:rPr lang="en-US" baseline="0" dirty="0" err="1"/>
              <a:t>utiliser</a:t>
            </a:r>
            <a:r>
              <a:rPr lang="en-US" baseline="0" dirty="0"/>
              <a:t> des mots </a:t>
            </a:r>
            <a:r>
              <a:rPr lang="en-US" baseline="0" dirty="0" err="1"/>
              <a:t>comme</a:t>
            </a:r>
            <a:r>
              <a:rPr lang="en-US" baseline="0" dirty="0"/>
              <a:t> “visible”, “</a:t>
            </a:r>
            <a:r>
              <a:rPr lang="en-US" baseline="0" dirty="0" err="1"/>
              <a:t>highlighed</a:t>
            </a:r>
            <a:r>
              <a:rPr lang="en-US" baseline="0" dirty="0"/>
              <a:t>”, “has </a:t>
            </a:r>
            <a:r>
              <a:rPr lang="en-US" baseline="0" dirty="0" err="1"/>
              <a:t>showned</a:t>
            </a:r>
            <a:r>
              <a:rPr lang="en-US" baseline="0" dirty="0"/>
              <a:t> ”, “are observed”</a:t>
            </a:r>
          </a:p>
          <a:p>
            <a:endParaRPr lang="en-US" baseline="0" dirty="0"/>
          </a:p>
          <a:p>
            <a:r>
              <a:rPr lang="en-US" baseline="0" dirty="0"/>
              <a:t>“Plan to work” </a:t>
            </a:r>
            <a:r>
              <a:rPr lang="en-US" baseline="0" dirty="0" err="1"/>
              <a:t>tu</a:t>
            </a:r>
            <a:r>
              <a:rPr lang="en-US" baseline="0" dirty="0"/>
              <a:t> </a:t>
            </a:r>
            <a:r>
              <a:rPr lang="en-US" baseline="0" dirty="0" err="1"/>
              <a:t>peux</a:t>
            </a:r>
            <a:r>
              <a:rPr lang="en-US" baseline="0" dirty="0"/>
              <a:t> dire “Next step” </a:t>
            </a:r>
            <a:r>
              <a:rPr lang="en-US" baseline="0" dirty="0" err="1"/>
              <a:t>ou</a:t>
            </a:r>
            <a:r>
              <a:rPr lang="en-US" baseline="0" dirty="0"/>
              <a:t> “Working 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48F4C-A8CD-428B-85E8-CD18A25D65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4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3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7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16574"/>
            </a:avLst>
          </a:prstGeom>
          <a:solidFill>
            <a:srgbClr val="3366FF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24000"/>
            <a:ext cx="6324600" cy="20764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en-US" altLang="es-ES" noProof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s-E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C7561F-C270-48F6-8B7B-5BE4F7396930}" type="datetime1">
              <a:rPr lang="en-US" altLang="es-ES">
                <a:solidFill>
                  <a:srgbClr val="000000"/>
                </a:solidFill>
              </a:rPr>
              <a:pPr>
                <a:defRPr/>
              </a:pPr>
              <a:t>4/26/19</a:t>
            </a:fld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23424D-F815-476A-BE60-6374152D6657}" type="slidenum">
              <a:rPr lang="en-US" alt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3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98609-3E93-43B2-B398-222737EBED6A}" type="datetime1">
              <a:rPr lang="en-US" altLang="es-ES" smtClean="0">
                <a:solidFill>
                  <a:srgbClr val="FFFFFF"/>
                </a:solidFill>
              </a:rPr>
              <a:pPr>
                <a:defRPr/>
              </a:pPr>
              <a:t>4/26/19</a:t>
            </a:fld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062DA-BF38-487B-BF6C-FCCCAE811644}" type="slidenum">
              <a:rPr lang="en-US" altLang="es-E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3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F7DC-93B5-40ED-B82F-5D50D89A33A3}" type="datetime1">
              <a:rPr lang="en-US" altLang="es-ES" smtClean="0">
                <a:solidFill>
                  <a:srgbClr val="FFFFFF"/>
                </a:solidFill>
              </a:rPr>
              <a:pPr>
                <a:defRPr/>
              </a:pPr>
              <a:t>4/26/19</a:t>
            </a:fld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63EC-4F5B-4D97-85C4-4C9E15BA4108}" type="slidenum">
              <a:rPr lang="en-US" altLang="es-E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21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2A65-C349-4284-B10A-B625F705BA7E}" type="datetime1">
              <a:rPr lang="en-US" altLang="es-ES" smtClean="0">
                <a:solidFill>
                  <a:srgbClr val="FFFFFF"/>
                </a:solidFill>
              </a:rPr>
              <a:pPr>
                <a:defRPr/>
              </a:pPr>
              <a:t>4/26/19</a:t>
            </a:fld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F41F2-6A5F-480E-8938-644BC63757E4}" type="slidenum">
              <a:rPr lang="en-US" altLang="es-E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6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E2C1-EF2D-41E3-8071-6615BC9BFE89}" type="datetime1">
              <a:rPr lang="en-US" altLang="es-ES" smtClean="0">
                <a:solidFill>
                  <a:srgbClr val="FFFFFF"/>
                </a:solidFill>
              </a:rPr>
              <a:pPr>
                <a:defRPr/>
              </a:pPr>
              <a:t>4/26/19</a:t>
            </a:fld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C0E8-1B66-4A9D-AA32-CA57F762D9D4}" type="slidenum">
              <a:rPr lang="en-US" altLang="es-E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7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84E5-BCEE-4D70-8E5A-F85E084B0B86}" type="datetime1">
              <a:rPr lang="en-US" altLang="es-ES" smtClean="0">
                <a:solidFill>
                  <a:srgbClr val="FFFFFF"/>
                </a:solidFill>
              </a:rPr>
              <a:pPr>
                <a:defRPr/>
              </a:pPr>
              <a:t>4/26/19</a:t>
            </a:fld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7BC2-0189-4C44-BDC1-EA1954F72783}" type="slidenum">
              <a:rPr lang="en-US" altLang="es-E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39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09914-1789-45B4-BFC1-BC21BA62D3C2}" type="datetime1">
              <a:rPr lang="en-US" altLang="es-ES" smtClean="0">
                <a:solidFill>
                  <a:srgbClr val="FFFFFF"/>
                </a:solidFill>
              </a:rPr>
              <a:pPr>
                <a:defRPr/>
              </a:pPr>
              <a:t>4/26/19</a:t>
            </a:fld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3354-51D4-478B-BA8A-B4B54CC3C7CF}" type="slidenum">
              <a:rPr lang="en-US" altLang="es-E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85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B8E73-A5B1-474A-A9F5-D45A0809F237}" type="datetime1">
              <a:rPr lang="en-US" altLang="es-ES" smtClean="0">
                <a:solidFill>
                  <a:srgbClr val="FFFFFF"/>
                </a:solidFill>
              </a:rPr>
              <a:pPr>
                <a:defRPr/>
              </a:pPr>
              <a:t>4/26/19</a:t>
            </a:fld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7D7B4-9169-43C3-A48D-1A74F35A0C11}" type="slidenum">
              <a:rPr lang="en-US" altLang="es-E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8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119B-C033-4054-94B4-95CC47FEEF46}" type="datetime1">
              <a:rPr lang="en-US" altLang="es-ES" smtClean="0">
                <a:solidFill>
                  <a:srgbClr val="FFFFFF"/>
                </a:solidFill>
              </a:rPr>
              <a:pPr>
                <a:defRPr/>
              </a:pPr>
              <a:t>4/26/19</a:t>
            </a:fld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D3FB-5A32-4D91-B9ED-3099CF2DBE73}" type="slidenum">
              <a:rPr lang="en-US" altLang="es-E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84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B3D6-83AB-4C7A-AF51-6DE7E8A4A109}" type="datetime1">
              <a:rPr lang="en-US" altLang="es-ES" smtClean="0">
                <a:solidFill>
                  <a:srgbClr val="FFFFFF"/>
                </a:solidFill>
              </a:rPr>
              <a:pPr>
                <a:defRPr/>
              </a:pPr>
              <a:t>4/26/19</a:t>
            </a:fld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9490B-4951-44B3-A3D8-E139D3892593}" type="slidenum">
              <a:rPr lang="en-US" altLang="es-E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81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5F79-6BB4-4F01-9B66-A7A745120D9C}" type="datetime1">
              <a:rPr lang="en-US" altLang="es-ES" smtClean="0">
                <a:solidFill>
                  <a:srgbClr val="FFFFFF"/>
                </a:solidFill>
              </a:rPr>
              <a:pPr>
                <a:defRPr/>
              </a:pPr>
              <a:t>4/26/19</a:t>
            </a:fld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A98A9-E18E-49F6-BB1F-A60B984B1215}" type="slidenum">
              <a:rPr lang="en-US" altLang="es-E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4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8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4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4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4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6100-C8BF-4CD3-8B7C-618246413FC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E01D7-0BC8-4BA1-BC8B-14786FE0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4306"/>
            </a:avLst>
          </a:prstGeom>
          <a:solidFill>
            <a:srgbClr val="3366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22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592D77-934B-4AC0-8066-E08F9DD8ED3D}" type="datetime1">
              <a:rPr lang="en-US" altLang="es-E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4/26/19</a:t>
            </a:fld>
            <a:endParaRPr lang="en-US" altLang="es-E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629400"/>
            <a:ext cx="3810000" cy="22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s-E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53200"/>
            <a:ext cx="21336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14EA2-8F5F-41DA-ABC2-31FB0F9F0CFA}" type="slidenum">
              <a:rPr lang="en-US" altLang="es-E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s-E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1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p.ox.ac.uk/explorer/#/explor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4" name="33 CuadroTexto"/>
          <p:cNvSpPr txBox="1"/>
          <p:nvPr/>
        </p:nvSpPr>
        <p:spPr>
          <a:xfrm>
            <a:off x="-107633" y="1752600"/>
            <a:ext cx="94534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0000FF"/>
                </a:solidFill>
                <a:latin typeface="Bell MT" panose="02020503060305020303" pitchFamily="18" charset="0"/>
              </a:rPr>
              <a:t>Experimental predictions of Malaria in West Africa</a:t>
            </a:r>
            <a:endParaRPr lang="es-ES" sz="4600" dirty="0">
              <a:solidFill>
                <a:srgbClr val="0000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508" y="0"/>
            <a:ext cx="9073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NOAA-USAID  11ITWCVP</a:t>
            </a:r>
          </a:p>
          <a:p>
            <a:pPr algn="ctr"/>
            <a:r>
              <a:rPr lang="en-US" sz="2400" b="1" dirty="0"/>
              <a:t> 2</a:t>
            </a:r>
            <a:r>
              <a:rPr lang="en-US" sz="2400" b="1" baseline="30000" dirty="0"/>
              <a:t>nd</a:t>
            </a:r>
            <a:r>
              <a:rPr lang="en-US" sz="2400" b="1" dirty="0"/>
              <a:t> Symposium on the Variability and Predictability </a:t>
            </a:r>
          </a:p>
          <a:p>
            <a:pPr algn="ctr"/>
            <a:r>
              <a:rPr lang="en-US" sz="2400" b="1" dirty="0"/>
              <a:t>of the Global Climate System, </a:t>
            </a:r>
          </a:p>
          <a:p>
            <a:pPr algn="ctr"/>
            <a:r>
              <a:rPr lang="en-US" b="1" dirty="0">
                <a:latin typeface="Bell MT" panose="02020503060305020303" pitchFamily="18" charset="0"/>
              </a:rPr>
              <a:t>Ankara, Turkey, 15 – 26 April, 2019</a:t>
            </a:r>
            <a:endParaRPr lang="en-US" sz="2600" dirty="0">
              <a:latin typeface="Bell MT" panose="02020503060305020303" pitchFamily="18" charset="0"/>
            </a:endParaRPr>
          </a:p>
        </p:txBody>
      </p:sp>
      <p:sp>
        <p:nvSpPr>
          <p:cNvPr id="22" name="23 CuadroTexto"/>
          <p:cNvSpPr txBox="1">
            <a:spLocks noChangeArrowheads="1"/>
          </p:cNvSpPr>
          <p:nvPr/>
        </p:nvSpPr>
        <p:spPr bwMode="auto">
          <a:xfrm>
            <a:off x="645315" y="3528789"/>
            <a:ext cx="7781362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s-ES" sz="2400" b="1" dirty="0">
                <a:latin typeface="Bodoni MT" pitchFamily="18" charset="0"/>
              </a:rPr>
              <a:t>Ibrahima DIOUF and </a:t>
            </a:r>
            <a:r>
              <a:rPr lang="fr-FR" altLang="es-ES" sz="2400" b="1" dirty="0" err="1">
                <a:latin typeface="Bodoni MT" pitchFamily="18" charset="0"/>
              </a:rPr>
              <a:t>Wassila</a:t>
            </a:r>
            <a:r>
              <a:rPr lang="fr-FR" altLang="es-ES" sz="2400" b="1" dirty="0">
                <a:latin typeface="Bodoni MT" pitchFamily="18" charset="0"/>
              </a:rPr>
              <a:t> THIAW</a:t>
            </a:r>
          </a:p>
          <a:p>
            <a:pPr algn="ctr" eaLnBrk="1" hangingPunct="1"/>
            <a:endParaRPr lang="fr-FR" altLang="es-ES" sz="1050" b="1" dirty="0">
              <a:latin typeface="Bodoni MT" pitchFamily="18" charset="0"/>
            </a:endParaRPr>
          </a:p>
          <a:p>
            <a:pPr algn="ctr" eaLnBrk="1" hangingPunct="1"/>
            <a:endParaRPr lang="fr-FR" altLang="es-ES" sz="1050" b="1" dirty="0">
              <a:latin typeface="Bodoni MT" pitchFamily="18" charset="0"/>
            </a:endParaRPr>
          </a:p>
          <a:p>
            <a:pPr algn="ctr" eaLnBrk="1" hangingPunct="1"/>
            <a:endParaRPr lang="fr-FR" altLang="es-ES" sz="1050" b="1" dirty="0">
              <a:latin typeface="Bodoni MT" pitchFamily="18" charset="0"/>
            </a:endParaRPr>
          </a:p>
          <a:p>
            <a:pPr algn="ctr" eaLnBrk="1" hangingPunct="1"/>
            <a:r>
              <a:rPr lang="en-GB" altLang="es-ES" b="1" dirty="0">
                <a:latin typeface="Bodoni MT" pitchFamily="18" charset="0"/>
              </a:rPr>
              <a:t>NOAA </a:t>
            </a:r>
            <a:r>
              <a:rPr lang="en-GB" altLang="es-ES" b="1" dirty="0" err="1">
                <a:latin typeface="Bodoni MT" pitchFamily="18" charset="0"/>
              </a:rPr>
              <a:t>Center</a:t>
            </a:r>
            <a:r>
              <a:rPr lang="en-GB" altLang="es-ES" b="1" dirty="0">
                <a:latin typeface="Bodoni MT" pitchFamily="18" charset="0"/>
              </a:rPr>
              <a:t> for Weather and Climate Prediction / Climate Prediction </a:t>
            </a:r>
            <a:r>
              <a:rPr lang="en-GB" altLang="es-ES" b="1" dirty="0" err="1">
                <a:latin typeface="Bodoni MT" pitchFamily="18" charset="0"/>
              </a:rPr>
              <a:t>Center</a:t>
            </a:r>
            <a:r>
              <a:rPr lang="en-GB" altLang="es-ES" b="1" dirty="0">
                <a:latin typeface="Bodoni MT" pitchFamily="18" charset="0"/>
              </a:rPr>
              <a:t>, College Park, MD, United States</a:t>
            </a:r>
            <a:endParaRPr lang="es-ES" altLang="es-ES" b="1" dirty="0">
              <a:latin typeface="Bodoni MT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1024" y="5704582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s-ES" sz="2400" b="1" dirty="0">
                <a:solidFill>
                  <a:srgbClr val="0000FF"/>
                </a:solidFill>
                <a:latin typeface="Bell MT" panose="02020503060305020303" pitchFamily="18" charset="77"/>
                <a:cs typeface="Times New Roman" panose="02020603050405020304" pitchFamily="18" charset="0"/>
              </a:rPr>
              <a:t>This study is a contribution to the Climate and Health Project in development at the CPC/NOAA</a:t>
            </a:r>
          </a:p>
          <a:p>
            <a:endParaRPr lang="es-E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8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r="5728"/>
          <a:stretch/>
        </p:blipFill>
        <p:spPr>
          <a:xfrm>
            <a:off x="990600" y="914400"/>
            <a:ext cx="7200901" cy="2808030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5688366" y="1143000"/>
            <a:ext cx="177923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r="7430"/>
          <a:stretch/>
        </p:blipFill>
        <p:spPr bwMode="auto">
          <a:xfrm>
            <a:off x="1457325" y="3916681"/>
            <a:ext cx="6467475" cy="294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Elipse"/>
          <p:cNvSpPr/>
          <p:nvPr/>
        </p:nvSpPr>
        <p:spPr>
          <a:xfrm>
            <a:off x="5691250" y="4114800"/>
            <a:ext cx="16764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2 CuadroTexto"/>
          <p:cNvSpPr txBox="1"/>
          <p:nvPr/>
        </p:nvSpPr>
        <p:spPr>
          <a:xfrm>
            <a:off x="2583625" y="714345"/>
            <a:ext cx="45673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Observed</a:t>
            </a:r>
            <a:r>
              <a:rPr lang="es-ES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 malaria cases malaria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1600200" y="3722430"/>
            <a:ext cx="64008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                        </a:t>
            </a:r>
            <a:r>
              <a:rPr lang="es-ES" sz="20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Simulated</a:t>
            </a:r>
            <a:r>
              <a:rPr lang="es-ES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 malaria </a:t>
            </a:r>
            <a:r>
              <a:rPr lang="es-ES" sz="20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incidence</a:t>
            </a:r>
            <a:endParaRPr lang="es-ES" sz="20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6 Título"/>
          <p:cNvSpPr txBox="1">
            <a:spLocks/>
          </p:cNvSpPr>
          <p:nvPr/>
        </p:nvSpPr>
        <p:spPr bwMode="auto">
          <a:xfrm>
            <a:off x="0" y="0"/>
            <a:ext cx="9144000" cy="48577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/>
            <a:r>
              <a:rPr lang="es-ES" altLang="es-ES" sz="2800" u="sng" kern="0" dirty="0">
                <a:latin typeface="Calibri" panose="020F0502020204030204" pitchFamily="34" charset="0"/>
              </a:rPr>
              <a:t>LMM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Results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vs.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Observed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Malaria in Senegal</a:t>
            </a:r>
          </a:p>
        </p:txBody>
      </p:sp>
    </p:spTree>
    <p:extLst>
      <p:ext uri="{BB962C8B-B14F-4D97-AF65-F5344CB8AC3E}">
        <p14:creationId xmlns:p14="http://schemas.microsoft.com/office/powerpoint/2010/main" val="162063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2416" r="4346"/>
          <a:stretch/>
        </p:blipFill>
        <p:spPr bwMode="auto">
          <a:xfrm>
            <a:off x="4483776" y="747184"/>
            <a:ext cx="3541004" cy="23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t="15313" r="7123"/>
          <a:stretch/>
        </p:blipFill>
        <p:spPr bwMode="auto">
          <a:xfrm>
            <a:off x="1121466" y="3389762"/>
            <a:ext cx="3113184" cy="217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12091" r="5832"/>
          <a:stretch/>
        </p:blipFill>
        <p:spPr bwMode="auto">
          <a:xfrm>
            <a:off x="838200" y="685800"/>
            <a:ext cx="3505200" cy="24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3333" y="457200"/>
            <a:ext cx="1822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ell MT" panose="02020503060305020303" pitchFamily="18" charset="0"/>
              </a:rPr>
              <a:t>1-31 July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4895" y="457200"/>
            <a:ext cx="197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ell MT" panose="02020503060305020303" pitchFamily="18" charset="0"/>
              </a:rPr>
              <a:t>1-31 August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3048000"/>
            <a:ext cx="24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ell MT" panose="02020503060305020303" pitchFamily="18" charset="0"/>
              </a:rPr>
              <a:t>1e-30 September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0382" y="3048000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ell MT" panose="02020503060305020303" pitchFamily="18" charset="0"/>
              </a:rPr>
              <a:t>1e-31 October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715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Bell MT" panose="02020503060305020303" pitchFamily="18" charset="0"/>
              </a:rPr>
              <a:t>In yellow to dark red color, we note an increase in the incidence for the month of October especially in the south-eastern area of Senegal; a drop in blue in the south in September. The situation is almost normal in July and August.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12494" r="5582"/>
          <a:stretch/>
        </p:blipFill>
        <p:spPr bwMode="auto">
          <a:xfrm>
            <a:off x="4740676" y="3394941"/>
            <a:ext cx="3189016" cy="224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6 Título"/>
          <p:cNvSpPr txBox="1">
            <a:spLocks/>
          </p:cNvSpPr>
          <p:nvPr/>
        </p:nvSpPr>
        <p:spPr bwMode="auto">
          <a:xfrm>
            <a:off x="0" y="0"/>
            <a:ext cx="9144000" cy="48577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/>
            <a:r>
              <a:rPr lang="es-ES" altLang="es-ES" sz="2800" u="sng" kern="0" dirty="0">
                <a:latin typeface="Calibri" panose="020F0502020204030204" pitchFamily="34" charset="0"/>
              </a:rPr>
              <a:t>LMM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Results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vs.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Observed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Malaria in Senegal</a:t>
            </a:r>
          </a:p>
        </p:txBody>
      </p:sp>
    </p:spTree>
    <p:extLst>
      <p:ext uri="{BB962C8B-B14F-4D97-AF65-F5344CB8AC3E}">
        <p14:creationId xmlns:p14="http://schemas.microsoft.com/office/powerpoint/2010/main" val="230493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7 Marcador de contenido"/>
          <p:cNvSpPr>
            <a:spLocks noGrp="1"/>
          </p:cNvSpPr>
          <p:nvPr>
            <p:ph idx="1"/>
          </p:nvPr>
        </p:nvSpPr>
        <p:spPr>
          <a:xfrm>
            <a:off x="107505" y="0"/>
            <a:ext cx="8928992" cy="6453336"/>
          </a:xfrm>
          <a:noFill/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fr-FR" altLang="es-ES" sz="1500" b="1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fr-FR" altLang="es-ES" sz="1600" b="1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4800" y="1676400"/>
            <a:ext cx="836428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Diagnostically Study : </a:t>
            </a:r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Malaria over Sahel and Senegal </a:t>
            </a:r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in particular, Prediction Performance (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sensitivity test to the different parts of the tropical oceans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endParaRPr lang="es-ES" sz="4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0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7 Marcador de contenido"/>
          <p:cNvSpPr>
            <a:spLocks noGrp="1"/>
          </p:cNvSpPr>
          <p:nvPr>
            <p:ph idx="1"/>
          </p:nvPr>
        </p:nvSpPr>
        <p:spPr>
          <a:xfrm>
            <a:off x="81752" y="377280"/>
            <a:ext cx="8928992" cy="6453336"/>
          </a:xfrm>
          <a:noFill/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fr-FR" altLang="es-ES" sz="1500" b="1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fr-FR" altLang="es-ES" sz="1600" b="1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454144" y="0"/>
            <a:ext cx="838505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Bell MT" panose="02020503060305020303" pitchFamily="18" charset="0"/>
              </a:rPr>
              <a:t>Target Season</a:t>
            </a:r>
            <a:r>
              <a:rPr lang="en-US" sz="2000" dirty="0">
                <a:solidFill>
                  <a:srgbClr val="0000CC"/>
                </a:solidFill>
                <a:latin typeface="Bell MT" panose="02020503060305020303" pitchFamily="18" charset="0"/>
              </a:rPr>
              <a:t>:</a:t>
            </a:r>
            <a:r>
              <a:rPr lang="en-US" sz="2000" dirty="0">
                <a:latin typeface="Bell MT" panose="02020503060305020303" pitchFamily="18" charset="0"/>
              </a:rPr>
              <a:t>	           For rainfall:   July-August-September </a:t>
            </a:r>
            <a:r>
              <a:rPr lang="en-US" sz="2000" b="1" dirty="0">
                <a:latin typeface="Bell MT" panose="02020503060305020303" pitchFamily="18" charset="0"/>
              </a:rPr>
              <a:t>(JAS)</a:t>
            </a:r>
          </a:p>
          <a:p>
            <a:pPr>
              <a:defRPr/>
            </a:pPr>
            <a:r>
              <a:rPr lang="en-US" sz="2000" dirty="0">
                <a:latin typeface="Bell MT" panose="02020503060305020303" pitchFamily="18" charset="0"/>
              </a:rPr>
              <a:t>                                        For malaria:  September-October-November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(SON</a:t>
            </a:r>
            <a:r>
              <a:rPr lang="en-US" sz="2000" dirty="0">
                <a:latin typeface="Bell MT" panose="02020503060305020303" pitchFamily="18" charset="0"/>
              </a:rPr>
              <a:t>)</a:t>
            </a:r>
          </a:p>
          <a:p>
            <a:pPr>
              <a:defRPr/>
            </a:pPr>
            <a:endParaRPr lang="en-US" sz="2000" b="1" dirty="0">
              <a:solidFill>
                <a:srgbClr val="0000CC"/>
              </a:solidFill>
              <a:latin typeface="Bell MT" panose="02020503060305020303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Bell MT" panose="02020503060305020303" pitchFamily="18" charset="0"/>
              </a:rPr>
              <a:t>Used  lead Time</a:t>
            </a:r>
            <a:r>
              <a:rPr lang="en-US" sz="2000" dirty="0">
                <a:solidFill>
                  <a:srgbClr val="0000CC"/>
                </a:solidFill>
                <a:latin typeface="Bell MT" panose="02020503060305020303" pitchFamily="18" charset="0"/>
              </a:rPr>
              <a:t>:</a:t>
            </a:r>
            <a:r>
              <a:rPr lang="en-US" sz="2000" dirty="0">
                <a:latin typeface="Bell MT" panose="02020503060305020303" pitchFamily="18" charset="0"/>
              </a:rPr>
              <a:t>	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March (mainly) </a:t>
            </a:r>
            <a:r>
              <a:rPr lang="en-US" sz="2000" dirty="0">
                <a:latin typeface="Bell MT" panose="02020503060305020303" pitchFamily="18" charset="0"/>
              </a:rPr>
              <a:t>initial conditions </a:t>
            </a:r>
          </a:p>
        </p:txBody>
      </p:sp>
      <p:sp>
        <p:nvSpPr>
          <p:cNvPr id="6" name="Sous-titre 2"/>
          <p:cNvSpPr>
            <a:spLocks noGrp="1"/>
          </p:cNvSpPr>
          <p:nvPr/>
        </p:nvSpPr>
        <p:spPr>
          <a:xfrm>
            <a:off x="73850" y="1323764"/>
            <a:ext cx="8854634" cy="5381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fr-FR" sz="2000" b="1" dirty="0" err="1">
                <a:solidFill>
                  <a:srgbClr val="040AEC"/>
                </a:solidFill>
                <a:latin typeface="Times" pitchFamily="2" charset="0"/>
              </a:rPr>
              <a:t>Predictor</a:t>
            </a:r>
            <a:r>
              <a:rPr lang="fr-FR" sz="2000" b="1" dirty="0">
                <a:solidFill>
                  <a:srgbClr val="040AEC"/>
                </a:solidFill>
                <a:latin typeface="Times" pitchFamily="2" charset="0"/>
              </a:rPr>
              <a:t> as SST 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" pitchFamily="2" charset="0"/>
                <a:ea typeface="Calibri"/>
              </a:rPr>
              <a:t>SST (ERSSTv4) in March over the following ocean basins 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" pitchFamily="2" charset="0"/>
              <a:ea typeface="Calibri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/>
                </a:solidFill>
                <a:latin typeface="Times" pitchFamily="2" charset="0"/>
              </a:rPr>
              <a:t>Tropical Pacific (TROP-PAC):15N-15S &amp; 70W-120E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/>
                </a:solidFill>
                <a:latin typeface="Times" pitchFamily="2" charset="0"/>
              </a:rPr>
              <a:t>Golf of </a:t>
            </a:r>
            <a:r>
              <a:rPr lang="fr-FR" sz="2000" b="1" dirty="0" err="1">
                <a:solidFill>
                  <a:schemeClr val="tx1"/>
                </a:solidFill>
                <a:latin typeface="Times" pitchFamily="2" charset="0"/>
              </a:rPr>
              <a:t>Guinea</a:t>
            </a:r>
            <a:r>
              <a:rPr lang="fr-FR" sz="2000" b="1" dirty="0">
                <a:solidFill>
                  <a:schemeClr val="tx1"/>
                </a:solidFill>
                <a:latin typeface="Times" pitchFamily="2" charset="0"/>
              </a:rPr>
              <a:t> (GG): 5N-5S &amp; 10E-10W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/>
                </a:solidFill>
                <a:latin typeface="Times" pitchFamily="2" charset="0"/>
              </a:rPr>
              <a:t>Tropical </a:t>
            </a:r>
            <a:r>
              <a:rPr lang="fr-FR" sz="2000" b="1" dirty="0" err="1">
                <a:solidFill>
                  <a:schemeClr val="tx1"/>
                </a:solidFill>
                <a:latin typeface="Times" pitchFamily="2" charset="0"/>
              </a:rPr>
              <a:t>North</a:t>
            </a:r>
            <a:r>
              <a:rPr lang="fr-FR" sz="2000" b="1" dirty="0">
                <a:solidFill>
                  <a:schemeClr val="tx1"/>
                </a:solidFill>
                <a:latin typeface="Times" pitchFamily="2" charset="0"/>
              </a:rPr>
              <a:t> Atlantic (TROP-NTH-ATL): 30N-10S &amp; 15E-45W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fr-FR" sz="2000" b="1" dirty="0">
              <a:solidFill>
                <a:schemeClr val="tx1"/>
              </a:solidFill>
              <a:latin typeface="Times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b="1" dirty="0" err="1">
                <a:solidFill>
                  <a:srgbClr val="FF0000"/>
                </a:solidFill>
                <a:latin typeface="Times" pitchFamily="2" charset="0"/>
              </a:rPr>
              <a:t>NMME´s</a:t>
            </a:r>
            <a:r>
              <a:rPr lang="fr-FR" sz="2000" b="1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" pitchFamily="2" charset="0"/>
              </a:rPr>
              <a:t>Models</a:t>
            </a:r>
            <a:r>
              <a:rPr lang="fr-FR" sz="2000" b="1" dirty="0">
                <a:solidFill>
                  <a:srgbClr val="FF0000"/>
                </a:solidFill>
                <a:latin typeface="Times" pitchFamily="2" charset="0"/>
              </a:rPr>
              <a:t> for </a:t>
            </a:r>
            <a:r>
              <a:rPr lang="en-US" sz="2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" pitchFamily="2" charset="0"/>
              </a:rPr>
              <a:t>MAR</a:t>
            </a:r>
            <a:r>
              <a:rPr lang="en-US" sz="2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" pitchFamily="2" charset="0"/>
                <a:ea typeface="Calibri"/>
              </a:rPr>
              <a:t>ic</a:t>
            </a:r>
            <a:r>
              <a:rPr lang="fr-FR" sz="2000" b="1" dirty="0">
                <a:solidFill>
                  <a:srgbClr val="FF0000"/>
                </a:solidFill>
                <a:latin typeface="Times" pitchFamily="2" charset="0"/>
              </a:rPr>
              <a:t>: CFSv2, CMC1, CMC2, GFDL-FLOR, GFLD, NASA, NCAR-CCSM4 and NMME in March over the </a:t>
            </a:r>
            <a:r>
              <a:rPr lang="fr-FR" sz="2000" b="1" dirty="0" err="1">
                <a:solidFill>
                  <a:srgbClr val="FF0000"/>
                </a:solidFill>
                <a:latin typeface="Times" pitchFamily="2" charset="0"/>
              </a:rPr>
              <a:t>same</a:t>
            </a:r>
            <a:r>
              <a:rPr lang="fr-FR" sz="2000" b="1" dirty="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" pitchFamily="2" charset="0"/>
              </a:rPr>
              <a:t>ocean</a:t>
            </a:r>
            <a:r>
              <a:rPr lang="fr-FR" sz="2000" b="1" dirty="0">
                <a:solidFill>
                  <a:srgbClr val="FF0000"/>
                </a:solidFill>
                <a:latin typeface="Times" pitchFamily="2" charset="0"/>
              </a:rPr>
              <a:t> basins</a:t>
            </a:r>
          </a:p>
          <a:p>
            <a:pPr algn="l"/>
            <a:endParaRPr lang="fr-FR" sz="2000" b="1" dirty="0">
              <a:solidFill>
                <a:srgbClr val="FF0000"/>
              </a:solidFill>
              <a:latin typeface="Times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fr-FR" sz="2000" b="1" dirty="0" err="1">
                <a:solidFill>
                  <a:srgbClr val="040AEC"/>
                </a:solidFill>
                <a:latin typeface="Times" pitchFamily="2" charset="0"/>
              </a:rPr>
              <a:t>Predictands</a:t>
            </a:r>
            <a:r>
              <a:rPr lang="fr-FR" sz="2000" b="1" dirty="0">
                <a:solidFill>
                  <a:srgbClr val="040AEC"/>
                </a:solidFill>
                <a:latin typeface="Times" pitchFamily="2" charset="0"/>
              </a:rPr>
              <a:t>: </a:t>
            </a:r>
            <a:r>
              <a:rPr lang="fr-FR" sz="2000" b="1" dirty="0" err="1">
                <a:solidFill>
                  <a:srgbClr val="040AEC"/>
                </a:solidFill>
                <a:latin typeface="Times" pitchFamily="2" charset="0"/>
              </a:rPr>
              <a:t>Rainfall</a:t>
            </a:r>
            <a:r>
              <a:rPr lang="fr-FR" sz="2000" b="1" dirty="0">
                <a:solidFill>
                  <a:srgbClr val="040AEC"/>
                </a:solidFill>
                <a:latin typeface="Times" pitchFamily="2" charset="0"/>
              </a:rPr>
              <a:t> and Malaria </a:t>
            </a:r>
            <a:r>
              <a:rPr lang="fr-FR" sz="2000" b="1" dirty="0" err="1">
                <a:solidFill>
                  <a:srgbClr val="040AEC"/>
                </a:solidFill>
                <a:latin typeface="Times" pitchFamily="2" charset="0"/>
              </a:rPr>
              <a:t>parameters</a:t>
            </a:r>
            <a:r>
              <a:rPr lang="fr-FR" sz="2000" b="1" dirty="0">
                <a:solidFill>
                  <a:srgbClr val="040AEC"/>
                </a:solidFill>
                <a:latin typeface="Times" pitchFamily="2" charset="0"/>
              </a:rPr>
              <a:t> over Senegal 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Times" pitchFamily="2" charset="0"/>
              </a:rPr>
              <a:t>ARC2 daily rainfall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1"/>
                </a:solidFill>
                <a:latin typeface="Times" pitchFamily="2" charset="0"/>
              </a:rPr>
              <a:t>Simulated Malaria by the LMM model from CPC global daily temperature, and daily ARC2 rainfall</a:t>
            </a:r>
            <a:endParaRPr lang="fr-FR" sz="20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66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D7A46-251B-0E4F-841F-29238FD82E75}"/>
              </a:ext>
            </a:extLst>
          </p:cNvPr>
          <p:cNvSpPr/>
          <p:nvPr/>
        </p:nvSpPr>
        <p:spPr>
          <a:xfrm>
            <a:off x="196788" y="2456893"/>
            <a:ext cx="8718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rgbClr val="040AEC"/>
                </a:solidFill>
                <a:latin typeface="+mj-lt"/>
                <a:cs typeface="Arial" panose="020B0604020202020204" pitchFamily="34" charset="0"/>
              </a:rPr>
              <a:t>Skill scores and correlation Skill maps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0" dirty="0">
                <a:solidFill>
                  <a:srgbClr val="040AEC"/>
                </a:solidFill>
                <a:latin typeface="+mj-lt"/>
                <a:cs typeface="Arial" panose="020B0604020202020204" pitchFamily="34" charset="0"/>
              </a:rPr>
              <a:t>Target </a:t>
            </a:r>
            <a:r>
              <a:rPr lang="fr-FR" sz="3200" b="1" kern="0" dirty="0" err="1">
                <a:solidFill>
                  <a:srgbClr val="040AEC"/>
                </a:solidFill>
                <a:latin typeface="+mj-lt"/>
                <a:cs typeface="Arial" panose="020B0604020202020204" pitchFamily="34" charset="0"/>
              </a:rPr>
              <a:t>Season</a:t>
            </a:r>
            <a:r>
              <a:rPr lang="fr-FR" sz="3200" b="1" kern="0" dirty="0">
                <a:solidFill>
                  <a:srgbClr val="040AEC"/>
                </a:solidFill>
                <a:latin typeface="+mj-lt"/>
                <a:cs typeface="Arial" panose="020B0604020202020204" pitchFamily="34" charset="0"/>
              </a:rPr>
              <a:t>: JAS</a:t>
            </a:r>
            <a:r>
              <a:rPr lang="en-GB" sz="3200" b="1" kern="0" dirty="0">
                <a:solidFill>
                  <a:srgbClr val="040AEC"/>
                </a:solidFill>
                <a:latin typeface="+mj-lt"/>
                <a:cs typeface="Arial" panose="020B0604020202020204" pitchFamily="34" charset="0"/>
              </a:rPr>
              <a:t> rainfall in Sahel</a:t>
            </a:r>
          </a:p>
        </p:txBody>
      </p:sp>
    </p:spTree>
    <p:extLst>
      <p:ext uri="{BB962C8B-B14F-4D97-AF65-F5344CB8AC3E}">
        <p14:creationId xmlns:p14="http://schemas.microsoft.com/office/powerpoint/2010/main" val="15999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/>
          <a:stretch/>
        </p:blipFill>
        <p:spPr>
          <a:xfrm>
            <a:off x="4716016" y="767842"/>
            <a:ext cx="4391980" cy="2889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9"/>
          <a:stretch/>
        </p:blipFill>
        <p:spPr>
          <a:xfrm>
            <a:off x="86568" y="3733800"/>
            <a:ext cx="4629447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/>
          <a:stretch/>
        </p:blipFill>
        <p:spPr>
          <a:xfrm>
            <a:off x="4896036" y="3810001"/>
            <a:ext cx="4211960" cy="304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"/>
          <a:stretch/>
        </p:blipFill>
        <p:spPr>
          <a:xfrm>
            <a:off x="71500" y="751304"/>
            <a:ext cx="4644516" cy="2982496"/>
          </a:xfrm>
          <a:prstGeom prst="rect">
            <a:avLst/>
          </a:prstGeom>
        </p:spPr>
      </p:pic>
      <p:sp>
        <p:nvSpPr>
          <p:cNvPr id="14" name="2 CuadroTexto"/>
          <p:cNvSpPr txBox="1"/>
          <p:nvPr/>
        </p:nvSpPr>
        <p:spPr>
          <a:xfrm>
            <a:off x="1066800" y="609600"/>
            <a:ext cx="2667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40AEC"/>
                </a:solidFill>
                <a:latin typeface="Bell MT" panose="02020503060305020303" pitchFamily="18" charset="0"/>
              </a:rPr>
              <a:t>March</a:t>
            </a:r>
            <a:endParaRPr lang="es-ES" sz="1600" b="1" dirty="0">
              <a:solidFill>
                <a:srgbClr val="040AEC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4" y="0"/>
            <a:ext cx="9107996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Skill scores distribution based on </a:t>
            </a:r>
          </a:p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SST from observation and NMMME models for different initial conditions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2 CuadroTexto"/>
          <p:cNvSpPr txBox="1"/>
          <p:nvPr/>
        </p:nvSpPr>
        <p:spPr>
          <a:xfrm>
            <a:off x="5486400" y="609600"/>
            <a:ext cx="2667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40AEC"/>
                </a:solidFill>
                <a:latin typeface="Bell MT" panose="02020503060305020303" pitchFamily="18" charset="0"/>
              </a:rPr>
              <a:t>April</a:t>
            </a:r>
            <a:endParaRPr lang="es-ES" sz="1600" b="1" dirty="0">
              <a:solidFill>
                <a:srgbClr val="040AEC"/>
              </a:solidFill>
              <a:latin typeface="Bell MT" panose="02020503060305020303" pitchFamily="18" charset="0"/>
            </a:endParaRPr>
          </a:p>
        </p:txBody>
      </p:sp>
      <p:sp>
        <p:nvSpPr>
          <p:cNvPr id="17" name="2 CuadroTexto"/>
          <p:cNvSpPr txBox="1"/>
          <p:nvPr/>
        </p:nvSpPr>
        <p:spPr>
          <a:xfrm>
            <a:off x="914400" y="3655457"/>
            <a:ext cx="2667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040AEC"/>
                </a:solidFill>
                <a:latin typeface="Bell MT" panose="02020503060305020303" pitchFamily="18" charset="0"/>
              </a:rPr>
              <a:t>May</a:t>
            </a:r>
            <a:endParaRPr lang="es-ES" sz="1600" b="1" dirty="0">
              <a:solidFill>
                <a:srgbClr val="040AEC"/>
              </a:solidFill>
              <a:latin typeface="Bell MT" panose="02020503060305020303" pitchFamily="18" charset="0"/>
            </a:endParaRPr>
          </a:p>
        </p:txBody>
      </p:sp>
      <p:sp>
        <p:nvSpPr>
          <p:cNvPr id="18" name="2 CuadroTexto"/>
          <p:cNvSpPr txBox="1"/>
          <p:nvPr/>
        </p:nvSpPr>
        <p:spPr>
          <a:xfrm>
            <a:off x="5578506" y="3657600"/>
            <a:ext cx="2667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40AEC"/>
                </a:solidFill>
                <a:latin typeface="Bell MT" panose="02020503060305020303" pitchFamily="18" charset="0"/>
              </a:rPr>
              <a:t>June</a:t>
            </a:r>
            <a:endParaRPr lang="es-ES" sz="1600" b="1" dirty="0">
              <a:solidFill>
                <a:srgbClr val="040AEC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6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8"/>
          <a:stretch/>
        </p:blipFill>
        <p:spPr>
          <a:xfrm>
            <a:off x="3321499" y="1314450"/>
            <a:ext cx="2894900" cy="1250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0"/>
          <a:stretch/>
        </p:blipFill>
        <p:spPr>
          <a:xfrm>
            <a:off x="54142" y="3295649"/>
            <a:ext cx="2107387" cy="1214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1"/>
          <a:stretch/>
        </p:blipFill>
        <p:spPr>
          <a:xfrm>
            <a:off x="2239185" y="3295648"/>
            <a:ext cx="2180395" cy="1211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3"/>
          <a:stretch/>
        </p:blipFill>
        <p:spPr>
          <a:xfrm>
            <a:off x="4507049" y="3295648"/>
            <a:ext cx="2218133" cy="1213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/>
          <a:stretch/>
        </p:blipFill>
        <p:spPr>
          <a:xfrm>
            <a:off x="6847929" y="3295649"/>
            <a:ext cx="2253405" cy="1212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0"/>
          <a:stretch/>
        </p:blipFill>
        <p:spPr>
          <a:xfrm>
            <a:off x="42153" y="5457824"/>
            <a:ext cx="2092331" cy="1094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3"/>
          <a:stretch/>
        </p:blipFill>
        <p:spPr>
          <a:xfrm>
            <a:off x="2207776" y="5457823"/>
            <a:ext cx="2148200" cy="1100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6"/>
          <a:stretch/>
        </p:blipFill>
        <p:spPr>
          <a:xfrm>
            <a:off x="4447308" y="5381624"/>
            <a:ext cx="2289968" cy="11797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3"/>
          <a:stretch/>
        </p:blipFill>
        <p:spPr>
          <a:xfrm>
            <a:off x="6847929" y="5381624"/>
            <a:ext cx="2253405" cy="1178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672"/>
            <a:ext cx="9144000" cy="46166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Correlation Skill Maps 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ic_March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TROP-PAC</a:t>
            </a: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), Target </a:t>
            </a:r>
            <a:r>
              <a:rPr lang="fr-FR" sz="2400" b="1" kern="0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Season</a:t>
            </a: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JAS</a:t>
            </a:r>
            <a:endParaRPr lang="en-GB" sz="2400" b="1" kern="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86928"/>
              </p:ext>
            </p:extLst>
          </p:nvPr>
        </p:nvGraphicFramePr>
        <p:xfrm>
          <a:off x="71500" y="2951229"/>
          <a:ext cx="9018493" cy="405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CFSV2</a:t>
                      </a:r>
                      <a:endParaRPr lang="en-GB" sz="12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CMC1</a:t>
                      </a: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CMC2</a:t>
                      </a:r>
                      <a:endParaRPr lang="en-US" sz="12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GFDL</a:t>
                      </a:r>
                      <a:endParaRPr lang="en-GB" sz="1200" b="1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49988"/>
              </p:ext>
            </p:extLst>
          </p:nvPr>
        </p:nvGraphicFramePr>
        <p:xfrm>
          <a:off x="73850" y="5054699"/>
          <a:ext cx="8926400" cy="3905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0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GFDL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-floor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  </a:t>
                      </a:r>
                      <a:endParaRPr lang="en-GB" sz="11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NASA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NCAR</a:t>
                      </a:r>
                      <a:endParaRPr lang="en-US" sz="11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NMME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</a:p>
                    <a:p>
                      <a:pPr algn="ctr" fontAlgn="b"/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2 CuadroTexto"/>
          <p:cNvSpPr txBox="1"/>
          <p:nvPr/>
        </p:nvSpPr>
        <p:spPr>
          <a:xfrm>
            <a:off x="4519650" y="971490"/>
            <a:ext cx="81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00FF"/>
                </a:solidFill>
                <a:latin typeface="Bell MT" panose="02020503060305020303" pitchFamily="18" charset="0"/>
              </a:rPr>
              <a:t>Obs</a:t>
            </a:r>
            <a:endParaRPr lang="es-ES" b="1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7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/>
          <a:stretch/>
        </p:blipFill>
        <p:spPr>
          <a:xfrm>
            <a:off x="3276600" y="1092806"/>
            <a:ext cx="3124200" cy="1650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/>
        </p:blipFill>
        <p:spPr>
          <a:xfrm>
            <a:off x="125506" y="3333749"/>
            <a:ext cx="2159635" cy="1232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2386160" y="3409950"/>
            <a:ext cx="2098201" cy="11704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/>
          <a:stretch/>
        </p:blipFill>
        <p:spPr>
          <a:xfrm>
            <a:off x="4663749" y="3409950"/>
            <a:ext cx="2103869" cy="1171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/>
          <a:stretch/>
        </p:blipFill>
        <p:spPr>
          <a:xfrm>
            <a:off x="6991758" y="3409950"/>
            <a:ext cx="2036739" cy="1149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/>
          <a:stretch/>
        </p:blipFill>
        <p:spPr>
          <a:xfrm>
            <a:off x="42777" y="5438775"/>
            <a:ext cx="2128518" cy="11647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0"/>
          <a:stretch/>
        </p:blipFill>
        <p:spPr>
          <a:xfrm>
            <a:off x="2274038" y="5438774"/>
            <a:ext cx="2147115" cy="11562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7"/>
          <a:stretch/>
        </p:blipFill>
        <p:spPr>
          <a:xfrm>
            <a:off x="4579003" y="5438774"/>
            <a:ext cx="2201353" cy="1194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0"/>
          <a:stretch/>
        </p:blipFill>
        <p:spPr>
          <a:xfrm>
            <a:off x="6954725" y="5438774"/>
            <a:ext cx="2110804" cy="1152231"/>
          </a:xfrm>
          <a:prstGeom prst="rect">
            <a:avLst/>
          </a:prstGeom>
        </p:spPr>
      </p:pic>
      <p:sp>
        <p:nvSpPr>
          <p:cNvPr id="18" name="2 CuadroTexto"/>
          <p:cNvSpPr txBox="1"/>
          <p:nvPr/>
        </p:nvSpPr>
        <p:spPr>
          <a:xfrm>
            <a:off x="4495800" y="819090"/>
            <a:ext cx="81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Bell MT" panose="02020503060305020303" pitchFamily="18" charset="0"/>
              </a:rPr>
              <a:t>Obs</a:t>
            </a:r>
            <a:endParaRPr lang="es-ES" b="1" dirty="0">
              <a:latin typeface="Bell MT" panose="02020503060305020303" pitchFamily="18" charset="0"/>
            </a:endParaRPr>
          </a:p>
        </p:txBody>
      </p:sp>
      <p:graphicFrame>
        <p:nvGraphicFramePr>
          <p:cNvPr id="19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81837"/>
              </p:ext>
            </p:extLst>
          </p:nvPr>
        </p:nvGraphicFramePr>
        <p:xfrm>
          <a:off x="71500" y="2951229"/>
          <a:ext cx="9018493" cy="405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CFSV2</a:t>
                      </a:r>
                      <a:endParaRPr lang="en-GB" sz="12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CMC1</a:t>
                      </a: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CMC2</a:t>
                      </a:r>
                      <a:endParaRPr lang="en-US" sz="12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GFDL</a:t>
                      </a:r>
                      <a:endParaRPr lang="en-GB" sz="1200" b="1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30411"/>
              </p:ext>
            </p:extLst>
          </p:nvPr>
        </p:nvGraphicFramePr>
        <p:xfrm>
          <a:off x="73850" y="5054699"/>
          <a:ext cx="8926400" cy="3905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0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GFDL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-floor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  </a:t>
                      </a:r>
                      <a:endParaRPr lang="en-GB" sz="11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NASA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NCAR</a:t>
                      </a:r>
                      <a:endParaRPr lang="en-US" sz="11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NMME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</a:p>
                    <a:p>
                      <a:pPr algn="ctr" fontAlgn="b"/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-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0000FF"/>
                </a:solidFill>
                <a:cs typeface="Arial" panose="020B0604020202020204" pitchFamily="34" charset="0"/>
              </a:rPr>
              <a:t>Correlation Skill Maps </a:t>
            </a:r>
            <a:r>
              <a:rPr lang="en-US" sz="2400" b="1" kern="0" dirty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en-US" sz="2400" b="1" kern="0" dirty="0" err="1">
                <a:solidFill>
                  <a:srgbClr val="0000FF"/>
                </a:solidFill>
                <a:cs typeface="Arial" panose="020B0604020202020204" pitchFamily="34" charset="0"/>
              </a:rPr>
              <a:t>ic_March</a:t>
            </a:r>
            <a:r>
              <a:rPr lang="en-US" sz="2400" b="1" kern="0" dirty="0">
                <a:solidFill>
                  <a:srgbClr val="0000FF"/>
                </a:solidFill>
                <a:cs typeface="Arial" panose="020B0604020202020204" pitchFamily="34" charset="0"/>
              </a:rPr>
              <a:t>, GG</a:t>
            </a:r>
            <a:r>
              <a:rPr lang="fr-FR" sz="2400" b="1" kern="0" dirty="0">
                <a:solidFill>
                  <a:srgbClr val="0000FF"/>
                </a:solidFill>
                <a:cs typeface="Arial" panose="020B0604020202020204" pitchFamily="34" charset="0"/>
              </a:rPr>
              <a:t>), Target </a:t>
            </a:r>
            <a:r>
              <a:rPr lang="fr-FR" sz="2400" b="1" kern="0" dirty="0" err="1">
                <a:solidFill>
                  <a:srgbClr val="0000FF"/>
                </a:solidFill>
                <a:cs typeface="Arial" panose="020B0604020202020204" pitchFamily="34" charset="0"/>
              </a:rPr>
              <a:t>Season</a:t>
            </a:r>
            <a:r>
              <a:rPr lang="fr-FR" sz="2400" b="1" kern="0" dirty="0">
                <a:solidFill>
                  <a:srgbClr val="0000FF"/>
                </a:solidFill>
                <a:cs typeface="Arial" panose="020B0604020202020204" pitchFamily="34" charset="0"/>
              </a:rPr>
              <a:t> JAS</a:t>
            </a:r>
            <a:endParaRPr lang="en-GB" sz="2400" b="1" kern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/>
          <a:stretch/>
        </p:blipFill>
        <p:spPr>
          <a:xfrm>
            <a:off x="3300476" y="1323975"/>
            <a:ext cx="2620555" cy="1647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/>
          <a:stretch/>
        </p:blipFill>
        <p:spPr>
          <a:xfrm>
            <a:off x="42544" y="3314700"/>
            <a:ext cx="2215018" cy="1112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2"/>
          <a:stretch/>
        </p:blipFill>
        <p:spPr>
          <a:xfrm>
            <a:off x="2386182" y="3381374"/>
            <a:ext cx="2105183" cy="1055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0"/>
          <a:stretch/>
        </p:blipFill>
        <p:spPr>
          <a:xfrm>
            <a:off x="4650723" y="3381374"/>
            <a:ext cx="2110805" cy="1055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3"/>
          <a:stretch/>
        </p:blipFill>
        <p:spPr>
          <a:xfrm>
            <a:off x="6937752" y="3381374"/>
            <a:ext cx="2036739" cy="10344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5"/>
          <a:stretch/>
        </p:blipFill>
        <p:spPr>
          <a:xfrm>
            <a:off x="71500" y="5438775"/>
            <a:ext cx="2150059" cy="11100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1"/>
          <a:stretch/>
        </p:blipFill>
        <p:spPr>
          <a:xfrm>
            <a:off x="2317634" y="5438775"/>
            <a:ext cx="2182358" cy="11250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/>
          <a:stretch/>
        </p:blipFill>
        <p:spPr>
          <a:xfrm>
            <a:off x="4590559" y="5438774"/>
            <a:ext cx="2170778" cy="11100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/>
          <a:stretch/>
        </p:blipFill>
        <p:spPr>
          <a:xfrm>
            <a:off x="6847308" y="5438775"/>
            <a:ext cx="2217880" cy="1170816"/>
          </a:xfrm>
          <a:prstGeom prst="rect">
            <a:avLst/>
          </a:prstGeom>
        </p:spPr>
      </p:pic>
      <p:sp>
        <p:nvSpPr>
          <p:cNvPr id="18" name="2 CuadroTexto"/>
          <p:cNvSpPr txBox="1"/>
          <p:nvPr/>
        </p:nvSpPr>
        <p:spPr>
          <a:xfrm>
            <a:off x="4291050" y="1047690"/>
            <a:ext cx="81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Bell MT" panose="02020503060305020303" pitchFamily="18" charset="0"/>
              </a:rPr>
              <a:t>Obs</a:t>
            </a:r>
            <a:endParaRPr lang="es-ES" b="1" dirty="0">
              <a:latin typeface="Bell MT" panose="02020503060305020303" pitchFamily="18" charset="0"/>
            </a:endParaRPr>
          </a:p>
        </p:txBody>
      </p:sp>
      <p:graphicFrame>
        <p:nvGraphicFramePr>
          <p:cNvPr id="19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86228"/>
              </p:ext>
            </p:extLst>
          </p:nvPr>
        </p:nvGraphicFramePr>
        <p:xfrm>
          <a:off x="126015" y="2987233"/>
          <a:ext cx="9018493" cy="405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CFSV2</a:t>
                      </a:r>
                      <a:endParaRPr lang="en-GB" sz="12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CMC1</a:t>
                      </a: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CMC2</a:t>
                      </a:r>
                      <a:endParaRPr lang="en-US" sz="12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GFDL</a:t>
                      </a:r>
                      <a:endParaRPr lang="en-GB" sz="1200" b="1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30103"/>
              </p:ext>
            </p:extLst>
          </p:nvPr>
        </p:nvGraphicFramePr>
        <p:xfrm>
          <a:off x="128365" y="5090703"/>
          <a:ext cx="8926400" cy="3905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0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GFDL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-floor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  </a:t>
                      </a:r>
                      <a:endParaRPr lang="en-GB" sz="11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NASA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NCAR</a:t>
                      </a:r>
                      <a:endParaRPr lang="en-US" sz="11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NMME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</a:p>
                    <a:p>
                      <a:pPr algn="ctr" fontAlgn="b"/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-4465"/>
            <a:ext cx="9144000" cy="46166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Correlation Skill Maps 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ic_March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TROP-NTH-ATL</a:t>
            </a: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), Target </a:t>
            </a:r>
            <a:r>
              <a:rPr lang="fr-FR" sz="2400" b="1" kern="0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Season</a:t>
            </a: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JAS</a:t>
            </a:r>
            <a:endParaRPr lang="en-GB" sz="2400" b="1" kern="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2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ED7A46-251B-0E4F-841F-29238FD82E75}"/>
              </a:ext>
            </a:extLst>
          </p:cNvPr>
          <p:cNvSpPr/>
          <p:nvPr/>
        </p:nvSpPr>
        <p:spPr>
          <a:xfrm>
            <a:off x="196788" y="2456893"/>
            <a:ext cx="8718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rgbClr val="040AEC"/>
                </a:solidFill>
                <a:cs typeface="Arial" panose="020B0604020202020204" pitchFamily="34" charset="0"/>
              </a:rPr>
              <a:t>Correlation Skill maps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0" dirty="0">
                <a:solidFill>
                  <a:srgbClr val="040AEC"/>
                </a:solidFill>
                <a:cs typeface="Arial" panose="020B0604020202020204" pitchFamily="34" charset="0"/>
              </a:rPr>
              <a:t>Target </a:t>
            </a:r>
            <a:r>
              <a:rPr lang="fr-FR" sz="3200" b="1" kern="0" dirty="0" err="1">
                <a:solidFill>
                  <a:srgbClr val="040AEC"/>
                </a:solidFill>
                <a:cs typeface="Arial" panose="020B0604020202020204" pitchFamily="34" charset="0"/>
              </a:rPr>
              <a:t>Season</a:t>
            </a:r>
            <a:r>
              <a:rPr lang="fr-FR" sz="3200" b="1" kern="0" dirty="0">
                <a:solidFill>
                  <a:srgbClr val="040AEC"/>
                </a:solidFill>
                <a:cs typeface="Arial" panose="020B0604020202020204" pitchFamily="34" charset="0"/>
              </a:rPr>
              <a:t>: </a:t>
            </a:r>
            <a:r>
              <a:rPr lang="en-US" sz="3200" b="1" kern="0" dirty="0">
                <a:solidFill>
                  <a:srgbClr val="040AEC"/>
                </a:solidFill>
                <a:cs typeface="Arial" panose="020B0604020202020204" pitchFamily="34" charset="0"/>
              </a:rPr>
              <a:t>Malaria SON</a:t>
            </a:r>
            <a:r>
              <a:rPr lang="en-GB" sz="3200" b="1" kern="0" dirty="0">
                <a:solidFill>
                  <a:srgbClr val="040AEC"/>
                </a:solidFill>
                <a:cs typeface="Arial" panose="020B0604020202020204" pitchFamily="34" charset="0"/>
              </a:rPr>
              <a:t> in Sahel</a:t>
            </a:r>
          </a:p>
        </p:txBody>
      </p:sp>
    </p:spTree>
    <p:extLst>
      <p:ext uri="{BB962C8B-B14F-4D97-AF65-F5344CB8AC3E}">
        <p14:creationId xmlns:p14="http://schemas.microsoft.com/office/powerpoint/2010/main" val="18814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6"/>
          </a:xfrm>
          <a:solidFill>
            <a:srgbClr val="0000FF"/>
          </a:solidFill>
          <a:ln>
            <a:noFill/>
          </a:ln>
        </p:spPr>
        <p:txBody>
          <a:bodyPr/>
          <a:lstStyle/>
          <a:p>
            <a:pPr eaLnBrk="1" hangingPunct="1"/>
            <a:r>
              <a:rPr lang="es-ES" altLang="es-ES" sz="2800" u="sng" dirty="0" err="1">
                <a:latin typeface="Calibri" panose="020F0502020204030204" pitchFamily="34" charset="0"/>
              </a:rPr>
              <a:t>Climate</a:t>
            </a:r>
            <a:r>
              <a:rPr lang="es-ES" altLang="es-ES" sz="2800" u="sng" dirty="0">
                <a:latin typeface="Calibri" panose="020F0502020204030204" pitchFamily="34" charset="0"/>
              </a:rPr>
              <a:t> and Malaria Relationship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9300" y="97942400"/>
            <a:ext cx="10007600" cy="5688013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196" name="1 Marcador de contenido"/>
          <p:cNvSpPr>
            <a:spLocks noGrp="1"/>
          </p:cNvSpPr>
          <p:nvPr>
            <p:ph idx="1"/>
          </p:nvPr>
        </p:nvSpPr>
        <p:spPr>
          <a:xfrm>
            <a:off x="251520" y="764704"/>
            <a:ext cx="8740080" cy="5788496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ES" altLang="es-ES" dirty="0"/>
          </a:p>
        </p:txBody>
      </p:sp>
      <p:sp>
        <p:nvSpPr>
          <p:cNvPr id="4" name="3 Rectángulo"/>
          <p:cNvSpPr/>
          <p:nvPr/>
        </p:nvSpPr>
        <p:spPr>
          <a:xfrm>
            <a:off x="431800" y="908050"/>
            <a:ext cx="8243888" cy="5545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Accolades 6"/>
          <p:cNvSpPr/>
          <p:nvPr/>
        </p:nvSpPr>
        <p:spPr>
          <a:xfrm>
            <a:off x="431800" y="881063"/>
            <a:ext cx="8483601" cy="1600200"/>
          </a:xfrm>
          <a:prstGeom prst="bracePair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8199" name="6 Grupo"/>
          <p:cNvGrpSpPr>
            <a:grpSpLocks/>
          </p:cNvGrpSpPr>
          <p:nvPr/>
        </p:nvGrpSpPr>
        <p:grpSpPr bwMode="auto">
          <a:xfrm>
            <a:off x="251520" y="795189"/>
            <a:ext cx="8640763" cy="5834211"/>
            <a:chOff x="251200" y="795165"/>
            <a:chExt cx="8640451" cy="5834212"/>
          </a:xfrm>
        </p:grpSpPr>
        <p:sp>
          <p:nvSpPr>
            <p:cNvPr id="8202" name="ZoneTexte 27"/>
            <p:cNvSpPr txBox="1">
              <a:spLocks noChangeArrowheads="1"/>
            </p:cNvSpPr>
            <p:nvPr/>
          </p:nvSpPr>
          <p:spPr bwMode="auto">
            <a:xfrm>
              <a:off x="971254" y="1297770"/>
              <a:ext cx="3462337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ndy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ndy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ndy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ndy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en-US" sz="1800" b="1" dirty="0" err="1">
                  <a:solidFill>
                    <a:srgbClr val="FF0000"/>
                  </a:solidFill>
                  <a:latin typeface="Bodoni MT" pitchFamily="18" charset="0"/>
                  <a:ea typeface="ＭＳ Ｐゴシック" pitchFamily="34" charset="-128"/>
                </a:rPr>
                <a:t>Pathogen</a:t>
              </a:r>
              <a:r>
                <a:rPr lang="fr-FR" altLang="en-US" sz="1800" b="1" dirty="0">
                  <a:solidFill>
                    <a:srgbClr val="FF0000"/>
                  </a:solidFill>
                  <a:latin typeface="Bodoni MT" pitchFamily="18" charset="0"/>
                  <a:ea typeface="ＭＳ Ｐゴシック" pitchFamily="34" charset="-128"/>
                </a:rPr>
                <a:t> agent: plasmodium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en-US" sz="800" dirty="0">
                <a:solidFill>
                  <a:srgbClr val="FF0000"/>
                </a:solidFill>
                <a:latin typeface="Bodoni MT" pitchFamily="18" charset="0"/>
                <a:ea typeface="ＭＳ Ｐゴシック" pitchFamily="34" charset="-128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en-US" sz="1800" b="1" dirty="0" err="1">
                  <a:solidFill>
                    <a:srgbClr val="FF0000"/>
                  </a:solidFill>
                  <a:latin typeface="Bodoni MT" pitchFamily="18" charset="0"/>
                  <a:ea typeface="ＭＳ Ｐゴシック" pitchFamily="34" charset="-128"/>
                </a:rPr>
                <a:t>Vector</a:t>
              </a:r>
              <a:r>
                <a:rPr lang="fr-FR" altLang="en-US" sz="1800" b="1" dirty="0">
                  <a:solidFill>
                    <a:srgbClr val="FF0000"/>
                  </a:solidFill>
                  <a:latin typeface="Bodoni MT" pitchFamily="18" charset="0"/>
                  <a:ea typeface="ＭＳ Ｐゴシック" pitchFamily="34" charset="-128"/>
                </a:rPr>
                <a:t> of transmission : anopheles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en-US" sz="1000" dirty="0">
                <a:solidFill>
                  <a:srgbClr val="FF0000"/>
                </a:solidFill>
                <a:latin typeface="Bodoni MT" pitchFamily="18" charset="0"/>
                <a:ea typeface="ＭＳ Ｐゴシック" pitchFamily="34" charset="-128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en-US" sz="1800" b="1" dirty="0">
                  <a:solidFill>
                    <a:srgbClr val="FF0000"/>
                  </a:solidFill>
                  <a:latin typeface="Bodoni MT" pitchFamily="18" charset="0"/>
                  <a:ea typeface="ＭＳ Ｐゴシック" pitchFamily="34" charset="-128"/>
                </a:rPr>
                <a:t>Host: </a:t>
              </a:r>
              <a:r>
                <a:rPr lang="fr-FR" altLang="en-US" sz="1800" b="1" dirty="0" err="1">
                  <a:solidFill>
                    <a:srgbClr val="FF0000"/>
                  </a:solidFill>
                  <a:latin typeface="Bodoni MT" pitchFamily="18" charset="0"/>
                  <a:ea typeface="ＭＳ Ｐゴシック" pitchFamily="34" charset="-128"/>
                </a:rPr>
                <a:t>human</a:t>
              </a:r>
              <a:r>
                <a:rPr lang="fr-FR" altLang="en-US" sz="1800" b="1" dirty="0">
                  <a:solidFill>
                    <a:srgbClr val="FF0000"/>
                  </a:solidFill>
                  <a:latin typeface="Bodoni MT" pitchFamily="18" charset="0"/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11" name="Plus 16"/>
            <p:cNvSpPr/>
            <p:nvPr/>
          </p:nvSpPr>
          <p:spPr>
            <a:xfrm>
              <a:off x="3959478" y="1109856"/>
              <a:ext cx="1254080" cy="1055688"/>
            </a:xfrm>
            <a:prstGeom prst="mathPlus">
              <a:avLst/>
            </a:prstGeom>
            <a:solidFill>
              <a:srgbClr val="7030A0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sz="1600">
                <a:solidFill>
                  <a:srgbClr val="FFFFFF"/>
                </a:solidFill>
              </a:endParaRPr>
            </a:p>
          </p:txBody>
        </p:sp>
        <p:sp>
          <p:nvSpPr>
            <p:cNvPr id="8204" name="ZoneTexte 29"/>
            <p:cNvSpPr txBox="1">
              <a:spLocks noChangeArrowheads="1"/>
            </p:cNvSpPr>
            <p:nvPr/>
          </p:nvSpPr>
          <p:spPr bwMode="auto">
            <a:xfrm>
              <a:off x="5097284" y="795165"/>
              <a:ext cx="3665089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ndy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ndy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ndy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ndy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en-US" sz="2000" b="1" dirty="0" err="1">
                  <a:solidFill>
                    <a:srgbClr val="000000"/>
                  </a:solidFill>
                  <a:latin typeface="Bell MT" panose="02020503060305020303" pitchFamily="18" charset="0"/>
                  <a:ea typeface="ＭＳ Ｐゴシック" pitchFamily="34" charset="-128"/>
                  <a:cs typeface="Times New Roman" pitchFamily="18" charset="0"/>
                </a:rPr>
                <a:t>Climate</a:t>
              </a:r>
              <a:r>
                <a:rPr lang="fr-FR" altLang="en-US" sz="2000" b="1" dirty="0">
                  <a:solidFill>
                    <a:srgbClr val="000000"/>
                  </a:solidFill>
                  <a:latin typeface="Bell MT" panose="02020503060305020303" pitchFamily="18" charset="0"/>
                  <a:ea typeface="ＭＳ Ｐゴシック" pitchFamily="34" charset="-128"/>
                  <a:cs typeface="Times New Roman" pitchFamily="18" charset="0"/>
                </a:rPr>
                <a:t> drivers of malaria</a:t>
              </a: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en-US" sz="700" b="1" dirty="0">
                <a:solidFill>
                  <a:srgbClr val="040AE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Rainfall</a:t>
              </a: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 : </a:t>
              </a: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provides</a:t>
              </a: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breeding</a:t>
              </a: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 sites for</a:t>
              </a: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mosqutoes</a:t>
              </a: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.</a:t>
              </a: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fr-FR" altLang="en-US" sz="1200" b="1" dirty="0">
                <a:solidFill>
                  <a:srgbClr val="040AE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Temperature: </a:t>
              </a: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larvae</a:t>
              </a: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growth</a:t>
              </a: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, </a:t>
              </a: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vector</a:t>
              </a:r>
              <a:endParaRPr lang="fr-FR" altLang="en-US" sz="1400" b="1" dirty="0">
                <a:solidFill>
                  <a:srgbClr val="040AE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survival</a:t>
              </a: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, </a:t>
              </a: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egg</a:t>
              </a: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development</a:t>
              </a: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 and parasite </a:t>
              </a: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development</a:t>
              </a: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 in </a:t>
              </a:r>
              <a:r>
                <a:rPr lang="fr-FR" altLang="en-US" sz="1400" b="1" dirty="0" err="1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vector</a:t>
              </a:r>
              <a:r>
                <a:rPr lang="fr-FR" altLang="en-US" sz="1400" b="1" dirty="0">
                  <a:solidFill>
                    <a:srgbClr val="040AEC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.</a:t>
              </a:r>
            </a:p>
          </p:txBody>
        </p:sp>
        <p:sp>
          <p:nvSpPr>
            <p:cNvPr id="8209" name="5 CuadroTexto"/>
            <p:cNvSpPr txBox="1">
              <a:spLocks noChangeArrowheads="1"/>
            </p:cNvSpPr>
            <p:nvPr/>
          </p:nvSpPr>
          <p:spPr bwMode="auto">
            <a:xfrm>
              <a:off x="251200" y="6290823"/>
              <a:ext cx="86404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ndy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ndy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ndy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ndy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es-ES" sz="16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Socio-economic</a:t>
              </a:r>
              <a:r>
                <a:rPr lang="fr-FR" altLang="es-ES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 </a:t>
              </a:r>
              <a:r>
                <a:rPr lang="fr-FR" altLang="es-ES" sz="16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environmental</a:t>
              </a:r>
              <a:r>
                <a:rPr lang="fr-FR" altLang="es-ES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fr-FR" altLang="es-ES" sz="16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climate</a:t>
              </a:r>
              <a:r>
                <a:rPr lang="fr-FR" altLang="es-ES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altLang="es-ES" sz="16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factors</a:t>
              </a:r>
              <a:r>
                <a:rPr lang="fr-FR" altLang="es-ES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of malaria transmission</a:t>
              </a:r>
              <a:endParaRPr lang="es-ES" altLang="es-E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1367644" y="5013176"/>
            <a:ext cx="1188132" cy="684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19972" y="3284984"/>
            <a:ext cx="690686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760132" y="5589240"/>
            <a:ext cx="2052228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86839" y="3211815"/>
            <a:ext cx="8088849" cy="313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699792" y="3410998"/>
            <a:ext cx="3939048" cy="2862318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73116"/>
            <a:ext cx="936105" cy="43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82540"/>
            <a:ext cx="878711" cy="44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61520"/>
            <a:ext cx="864096" cy="5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83" y="5248005"/>
            <a:ext cx="921675" cy="4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83" y="4020227"/>
            <a:ext cx="885488" cy="41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Triángulo isósceles"/>
          <p:cNvSpPr/>
          <p:nvPr/>
        </p:nvSpPr>
        <p:spPr>
          <a:xfrm>
            <a:off x="3938540" y="3986995"/>
            <a:ext cx="1619870" cy="1494233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24" y="5319210"/>
            <a:ext cx="561975" cy="3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72" y="5355214"/>
            <a:ext cx="56197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92" y="3573016"/>
            <a:ext cx="676275" cy="3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75" y="5693923"/>
            <a:ext cx="76085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 rot="16200000">
            <a:off x="-516975" y="3896252"/>
            <a:ext cx="255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s-E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5207117"/>
            <a:ext cx="81369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50 CuadroTexto"/>
          <p:cNvSpPr txBox="1"/>
          <p:nvPr/>
        </p:nvSpPr>
        <p:spPr>
          <a:xfrm rot="16200000">
            <a:off x="-34825" y="5597426"/>
            <a:ext cx="165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s-E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 rot="16200000">
            <a:off x="7235515" y="4492314"/>
            <a:ext cx="289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endParaRPr lang="es-E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6696236" y="4869160"/>
            <a:ext cx="400358" cy="29639"/>
          </a:xfrm>
          <a:prstGeom prst="straightConnector1">
            <a:avLst/>
          </a:prstGeom>
          <a:ln w="76200">
            <a:solidFill>
              <a:srgbClr val="040A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errar llave"/>
          <p:cNvSpPr/>
          <p:nvPr/>
        </p:nvSpPr>
        <p:spPr>
          <a:xfrm rot="10800000">
            <a:off x="6884889" y="4068986"/>
            <a:ext cx="594066" cy="1624936"/>
          </a:xfrm>
          <a:prstGeom prst="rightBrace">
            <a:avLst/>
          </a:prstGeom>
          <a:ln w="57150">
            <a:solidFill>
              <a:srgbClr val="040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cxnSp>
        <p:nvCxnSpPr>
          <p:cNvPr id="68" name="67 Conector recto de flecha"/>
          <p:cNvCxnSpPr/>
          <p:nvPr/>
        </p:nvCxnSpPr>
        <p:spPr>
          <a:xfrm flipV="1">
            <a:off x="2219003" y="4407105"/>
            <a:ext cx="480789" cy="1169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errar llave"/>
          <p:cNvSpPr/>
          <p:nvPr/>
        </p:nvSpPr>
        <p:spPr>
          <a:xfrm>
            <a:off x="1968528" y="5181337"/>
            <a:ext cx="500950" cy="971492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 rot="15909511">
            <a:off x="3693434" y="5151360"/>
            <a:ext cx="1011657" cy="28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</a:p>
        </p:txBody>
      </p:sp>
      <p:sp>
        <p:nvSpPr>
          <p:cNvPr id="72" name="71 Rectángulo"/>
          <p:cNvSpPr/>
          <p:nvPr/>
        </p:nvSpPr>
        <p:spPr>
          <a:xfrm rot="16747150">
            <a:off x="4815966" y="5193053"/>
            <a:ext cx="1011657" cy="28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</a:t>
            </a:r>
          </a:p>
        </p:txBody>
      </p:sp>
      <p:sp>
        <p:nvSpPr>
          <p:cNvPr id="73" name="72 Rectángulo"/>
          <p:cNvSpPr/>
          <p:nvPr/>
        </p:nvSpPr>
        <p:spPr>
          <a:xfrm>
            <a:off x="4242646" y="4154836"/>
            <a:ext cx="1011657" cy="28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</a:p>
        </p:txBody>
      </p:sp>
      <p:sp>
        <p:nvSpPr>
          <p:cNvPr id="75" name="74 Cerrar llave"/>
          <p:cNvSpPr/>
          <p:nvPr/>
        </p:nvSpPr>
        <p:spPr>
          <a:xfrm>
            <a:off x="1943708" y="3933056"/>
            <a:ext cx="500950" cy="971492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cxnSp>
        <p:nvCxnSpPr>
          <p:cNvPr id="78" name="77 Conector recto de flecha"/>
          <p:cNvCxnSpPr/>
          <p:nvPr/>
        </p:nvCxnSpPr>
        <p:spPr>
          <a:xfrm flipV="1">
            <a:off x="2339752" y="5649550"/>
            <a:ext cx="480789" cy="1169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1381384" y="764704"/>
            <a:ext cx="32839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2000" b="1" dirty="0">
                <a:solidFill>
                  <a:srgbClr val="000000"/>
                </a:solidFill>
                <a:latin typeface="Bell MT" panose="02020503060305020303" pitchFamily="18" charset="0"/>
                <a:ea typeface="ＭＳ Ｐゴシック" pitchFamily="34" charset="-128"/>
              </a:rPr>
              <a:t>Essential </a:t>
            </a:r>
            <a:r>
              <a:rPr lang="fr-FR" altLang="en-US" sz="2000" b="1" dirty="0" err="1">
                <a:solidFill>
                  <a:srgbClr val="000000"/>
                </a:solidFill>
                <a:latin typeface="Bell MT" panose="02020503060305020303" pitchFamily="18" charset="0"/>
                <a:ea typeface="ＭＳ Ｐゴシック" pitchFamily="34" charset="-128"/>
              </a:rPr>
              <a:t>parameters</a:t>
            </a:r>
            <a:endParaRPr lang="fr-FR" altLang="en-US" sz="2000" b="1" dirty="0">
              <a:solidFill>
                <a:srgbClr val="000000"/>
              </a:solidFill>
              <a:latin typeface="Bell MT" panose="02020503060305020303" pitchFamily="18" charset="0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35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/>
          <a:stretch/>
        </p:blipFill>
        <p:spPr>
          <a:xfrm>
            <a:off x="3296032" y="1092806"/>
            <a:ext cx="3133399" cy="1579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6"/>
          <a:stretch/>
        </p:blipFill>
        <p:spPr>
          <a:xfrm>
            <a:off x="54142" y="3390900"/>
            <a:ext cx="2107387" cy="1164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9"/>
          <a:stretch/>
        </p:blipFill>
        <p:spPr>
          <a:xfrm>
            <a:off x="2239185" y="3390900"/>
            <a:ext cx="2180395" cy="1215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/>
          <a:stretch/>
        </p:blipFill>
        <p:spPr>
          <a:xfrm>
            <a:off x="4507049" y="3390900"/>
            <a:ext cx="2218133" cy="1225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1"/>
          <a:stretch/>
        </p:blipFill>
        <p:spPr>
          <a:xfrm>
            <a:off x="6847929" y="3390900"/>
            <a:ext cx="2253405" cy="1247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42153" y="5495925"/>
            <a:ext cx="2092331" cy="1173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/>
          <a:stretch/>
        </p:blipFill>
        <p:spPr>
          <a:xfrm>
            <a:off x="2207776" y="5419725"/>
            <a:ext cx="2148200" cy="1247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3"/>
          <a:stretch/>
        </p:blipFill>
        <p:spPr>
          <a:xfrm>
            <a:off x="4447308" y="5419725"/>
            <a:ext cx="2289968" cy="13020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6"/>
          <a:stretch/>
        </p:blipFill>
        <p:spPr>
          <a:xfrm>
            <a:off x="6847929" y="5419725"/>
            <a:ext cx="2253405" cy="1292346"/>
          </a:xfrm>
          <a:prstGeom prst="rect">
            <a:avLst/>
          </a:prstGeom>
        </p:spPr>
      </p:pic>
      <p:graphicFrame>
        <p:nvGraphicFramePr>
          <p:cNvPr id="1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26297"/>
              </p:ext>
            </p:extLst>
          </p:nvPr>
        </p:nvGraphicFramePr>
        <p:xfrm>
          <a:off x="71500" y="2996952"/>
          <a:ext cx="9018493" cy="405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CFSV2</a:t>
                      </a:r>
                      <a:endParaRPr lang="en-GB" sz="12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CMC1</a:t>
                      </a: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CMC2</a:t>
                      </a:r>
                      <a:endParaRPr lang="en-US" sz="12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GFDL</a:t>
                      </a:r>
                      <a:endParaRPr lang="en-GB" sz="1200" b="1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794106"/>
              </p:ext>
            </p:extLst>
          </p:nvPr>
        </p:nvGraphicFramePr>
        <p:xfrm>
          <a:off x="73850" y="5100422"/>
          <a:ext cx="8926400" cy="3905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0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GFDL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-floor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  </a:t>
                      </a:r>
                      <a:endParaRPr lang="en-GB" sz="11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NASA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NCAR</a:t>
                      </a:r>
                      <a:endParaRPr lang="en-US" sz="11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NMME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</a:p>
                    <a:p>
                      <a:pPr algn="ctr" fontAlgn="b"/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2 CuadroTexto"/>
          <p:cNvSpPr txBox="1"/>
          <p:nvPr/>
        </p:nvSpPr>
        <p:spPr>
          <a:xfrm>
            <a:off x="4595850" y="762000"/>
            <a:ext cx="81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Bell MT" panose="02020503060305020303" pitchFamily="18" charset="0"/>
              </a:rPr>
              <a:t>Obs</a:t>
            </a:r>
            <a:endParaRPr lang="es-ES" b="1" dirty="0">
              <a:latin typeface="Bell MT" panose="020205030603050203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Correlation Skill Maps 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ic_March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TROP-PAC</a:t>
            </a: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), Target </a:t>
            </a:r>
            <a:r>
              <a:rPr lang="fr-FR" sz="2400" b="1" kern="0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Season</a:t>
            </a: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SON</a:t>
            </a:r>
            <a:endParaRPr lang="en-GB" sz="2400" b="1" kern="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3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6"/>
          <a:stretch/>
        </p:blipFill>
        <p:spPr>
          <a:xfrm>
            <a:off x="3347595" y="1219200"/>
            <a:ext cx="281331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/>
          <a:stretch/>
        </p:blipFill>
        <p:spPr>
          <a:xfrm>
            <a:off x="125506" y="3276600"/>
            <a:ext cx="2159635" cy="1202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8"/>
          <a:stretch/>
        </p:blipFill>
        <p:spPr>
          <a:xfrm>
            <a:off x="2386160" y="3276600"/>
            <a:ext cx="2098201" cy="1206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2"/>
          <a:stretch/>
        </p:blipFill>
        <p:spPr>
          <a:xfrm>
            <a:off x="4663749" y="3276600"/>
            <a:ext cx="2103869" cy="1208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58" y="3156225"/>
            <a:ext cx="2036739" cy="1296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/>
          <a:stretch/>
        </p:blipFill>
        <p:spPr>
          <a:xfrm>
            <a:off x="42777" y="5353049"/>
            <a:ext cx="2128518" cy="11859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/>
          <a:stretch/>
        </p:blipFill>
        <p:spPr>
          <a:xfrm>
            <a:off x="2274038" y="5353049"/>
            <a:ext cx="2147115" cy="11807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/>
          <a:stretch/>
        </p:blipFill>
        <p:spPr>
          <a:xfrm>
            <a:off x="4579003" y="5353048"/>
            <a:ext cx="2201353" cy="12288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5"/>
          <a:stretch/>
        </p:blipFill>
        <p:spPr>
          <a:xfrm>
            <a:off x="6954725" y="5353048"/>
            <a:ext cx="2110804" cy="1170245"/>
          </a:xfrm>
          <a:prstGeom prst="rect">
            <a:avLst/>
          </a:prstGeom>
        </p:spPr>
      </p:pic>
      <p:sp>
        <p:nvSpPr>
          <p:cNvPr id="18" name="2 CuadroTexto"/>
          <p:cNvSpPr txBox="1"/>
          <p:nvPr/>
        </p:nvSpPr>
        <p:spPr>
          <a:xfrm>
            <a:off x="4484361" y="890182"/>
            <a:ext cx="81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Bell MT" panose="02020503060305020303" pitchFamily="18" charset="0"/>
              </a:rPr>
              <a:t>Obs</a:t>
            </a:r>
            <a:endParaRPr lang="es-ES" b="1" dirty="0">
              <a:latin typeface="Bell MT" panose="02020503060305020303" pitchFamily="18" charset="0"/>
            </a:endParaRPr>
          </a:p>
        </p:txBody>
      </p:sp>
      <p:graphicFrame>
        <p:nvGraphicFramePr>
          <p:cNvPr id="19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86639"/>
              </p:ext>
            </p:extLst>
          </p:nvPr>
        </p:nvGraphicFramePr>
        <p:xfrm>
          <a:off x="71500" y="2960948"/>
          <a:ext cx="9018493" cy="405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CFSV2</a:t>
                      </a:r>
                      <a:endParaRPr lang="en-GB" sz="12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CMC1</a:t>
                      </a: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CMC2</a:t>
                      </a:r>
                      <a:endParaRPr lang="en-US" sz="12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GFDL</a:t>
                      </a:r>
                      <a:endParaRPr lang="en-GB" sz="1200" b="1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28189"/>
              </p:ext>
            </p:extLst>
          </p:nvPr>
        </p:nvGraphicFramePr>
        <p:xfrm>
          <a:off x="73850" y="4977172"/>
          <a:ext cx="8926400" cy="3905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0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GFDL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-floor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  </a:t>
                      </a:r>
                      <a:endParaRPr lang="en-GB" sz="11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NASA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NCAR</a:t>
                      </a:r>
                      <a:endParaRPr lang="en-US" sz="11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NMME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</a:p>
                    <a:p>
                      <a:pPr algn="ctr" fontAlgn="b"/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-446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0000FF"/>
                </a:solidFill>
                <a:cs typeface="Arial" panose="020B0604020202020204" pitchFamily="34" charset="0"/>
              </a:rPr>
              <a:t>Correlation Skill Maps </a:t>
            </a:r>
            <a:r>
              <a:rPr lang="en-US" sz="2400" b="1" kern="0" dirty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en-US" sz="2400" b="1" kern="0" dirty="0" err="1">
                <a:solidFill>
                  <a:srgbClr val="0000FF"/>
                </a:solidFill>
                <a:cs typeface="Arial" panose="020B0604020202020204" pitchFamily="34" charset="0"/>
              </a:rPr>
              <a:t>ic_March</a:t>
            </a:r>
            <a:r>
              <a:rPr lang="en-US" sz="2400" b="1" kern="0" dirty="0">
                <a:solidFill>
                  <a:srgbClr val="0000FF"/>
                </a:solidFill>
                <a:cs typeface="Arial" panose="020B0604020202020204" pitchFamily="34" charset="0"/>
              </a:rPr>
              <a:t>, TROP-GG</a:t>
            </a:r>
            <a:r>
              <a:rPr lang="fr-FR" sz="2400" b="1" kern="0" dirty="0">
                <a:solidFill>
                  <a:srgbClr val="0000FF"/>
                </a:solidFill>
                <a:cs typeface="Arial" panose="020B0604020202020204" pitchFamily="34" charset="0"/>
              </a:rPr>
              <a:t>), Target </a:t>
            </a:r>
            <a:r>
              <a:rPr lang="fr-FR" sz="2400" b="1" kern="0" dirty="0" err="1">
                <a:solidFill>
                  <a:srgbClr val="0000FF"/>
                </a:solidFill>
                <a:cs typeface="Arial" panose="020B0604020202020204" pitchFamily="34" charset="0"/>
              </a:rPr>
              <a:t>Season</a:t>
            </a:r>
            <a:r>
              <a:rPr lang="fr-FR" sz="2400" b="1" kern="0" dirty="0">
                <a:solidFill>
                  <a:srgbClr val="0000FF"/>
                </a:solidFill>
                <a:cs typeface="Arial" panose="020B0604020202020204" pitchFamily="34" charset="0"/>
              </a:rPr>
              <a:t> SON</a:t>
            </a:r>
            <a:endParaRPr lang="en-GB" sz="2400" b="1" kern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/>
          <a:stretch/>
        </p:blipFill>
        <p:spPr>
          <a:xfrm>
            <a:off x="3276600" y="914400"/>
            <a:ext cx="2743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42544" y="2924175"/>
            <a:ext cx="2215018" cy="1420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1"/>
          <a:stretch/>
        </p:blipFill>
        <p:spPr>
          <a:xfrm>
            <a:off x="2386182" y="3019425"/>
            <a:ext cx="2105183" cy="1301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>
          <a:xfrm>
            <a:off x="4650723" y="3019425"/>
            <a:ext cx="2110805" cy="1303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3"/>
          <a:stretch/>
        </p:blipFill>
        <p:spPr>
          <a:xfrm>
            <a:off x="6937752" y="3019425"/>
            <a:ext cx="2036739" cy="1260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/>
          <a:stretch/>
        </p:blipFill>
        <p:spPr>
          <a:xfrm>
            <a:off x="71500" y="5086350"/>
            <a:ext cx="2150059" cy="1352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0"/>
          <a:stretch/>
        </p:blipFill>
        <p:spPr>
          <a:xfrm>
            <a:off x="2317634" y="5086350"/>
            <a:ext cx="2182358" cy="1363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2"/>
          <a:stretch/>
        </p:blipFill>
        <p:spPr>
          <a:xfrm>
            <a:off x="4590559" y="5086349"/>
            <a:ext cx="2170778" cy="1345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8"/>
          <a:stretch/>
        </p:blipFill>
        <p:spPr>
          <a:xfrm>
            <a:off x="6847308" y="5086350"/>
            <a:ext cx="2217880" cy="1419801"/>
          </a:xfrm>
          <a:prstGeom prst="rect">
            <a:avLst/>
          </a:prstGeom>
        </p:spPr>
      </p:pic>
      <p:sp>
        <p:nvSpPr>
          <p:cNvPr id="18" name="2 CuadroTexto"/>
          <p:cNvSpPr txBox="1"/>
          <p:nvPr/>
        </p:nvSpPr>
        <p:spPr>
          <a:xfrm>
            <a:off x="4250575" y="690067"/>
            <a:ext cx="81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Bell MT" panose="02020503060305020303" pitchFamily="18" charset="0"/>
              </a:rPr>
              <a:t>Obs</a:t>
            </a:r>
            <a:endParaRPr lang="es-ES" b="1" dirty="0">
              <a:latin typeface="Bell MT" panose="02020503060305020303" pitchFamily="18" charset="0"/>
            </a:endParaRPr>
          </a:p>
        </p:txBody>
      </p:sp>
      <p:graphicFrame>
        <p:nvGraphicFramePr>
          <p:cNvPr id="19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84109"/>
              </p:ext>
            </p:extLst>
          </p:nvPr>
        </p:nvGraphicFramePr>
        <p:xfrm>
          <a:off x="126015" y="2528900"/>
          <a:ext cx="9018493" cy="405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CFSV2</a:t>
                      </a:r>
                      <a:endParaRPr lang="en-GB" sz="12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CMC1</a:t>
                      </a: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CMC2</a:t>
                      </a:r>
                      <a:endParaRPr lang="en-US" sz="12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GFDL</a:t>
                      </a:r>
                      <a:endParaRPr lang="en-GB" sz="1200" b="1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21284"/>
              </p:ext>
            </p:extLst>
          </p:nvPr>
        </p:nvGraphicFramePr>
        <p:xfrm>
          <a:off x="128365" y="4632370"/>
          <a:ext cx="8926400" cy="3905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0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GFDL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-floor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  </a:t>
                      </a:r>
                      <a:endParaRPr lang="en-GB" sz="11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NASA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NCAR</a:t>
                      </a:r>
                      <a:endParaRPr lang="en-US" sz="11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NMME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</a:p>
                    <a:p>
                      <a:pPr algn="ctr" fontAlgn="b"/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-4465"/>
            <a:ext cx="9144000" cy="46166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Correlation Skill Maps 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sz="2400" b="1" kern="0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ic_March</a:t>
            </a:r>
            <a:r>
              <a:rPr lang="en-US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TROP-NTH-ATL</a:t>
            </a: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), Target </a:t>
            </a:r>
            <a:r>
              <a:rPr lang="fr-FR" sz="2400" b="1" kern="0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Season</a:t>
            </a: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SON</a:t>
            </a:r>
            <a:endParaRPr lang="en-GB" sz="2400" b="1" kern="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64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altLang="es-ES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180528" y="1990579"/>
            <a:ext cx="95050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40AEC"/>
                </a:solidFill>
              </a:rPr>
              <a:t>Diagnostically Study : </a:t>
            </a:r>
            <a:r>
              <a:rPr lang="en-US" altLang="en-US" sz="3600" b="1" dirty="0">
                <a:solidFill>
                  <a:srgbClr val="FF0000"/>
                </a:solidFill>
              </a:rPr>
              <a:t>Malaria  over Senegal</a:t>
            </a:r>
            <a:r>
              <a:rPr lang="en-US" altLang="en-US" sz="3600" b="1" dirty="0">
                <a:solidFill>
                  <a:srgbClr val="040AEC"/>
                </a:solidFill>
              </a:rPr>
              <a:t> Prediction Performance </a:t>
            </a:r>
          </a:p>
          <a:p>
            <a:pPr algn="ctr"/>
            <a:r>
              <a:rPr lang="en-US" altLang="en-US" sz="3600" b="1" dirty="0">
                <a:solidFill>
                  <a:srgbClr val="040AEC"/>
                </a:solidFill>
              </a:rPr>
              <a:t>(</a:t>
            </a:r>
            <a:r>
              <a:rPr lang="en-US" altLang="en-US" sz="2400" b="1" dirty="0">
                <a:solidFill>
                  <a:srgbClr val="040AEC"/>
                </a:solidFill>
              </a:rPr>
              <a:t>Sensitivity Test to Ocean Basins</a:t>
            </a:r>
            <a:r>
              <a:rPr lang="en-US" altLang="en-US" sz="3600" b="1" dirty="0">
                <a:solidFill>
                  <a:srgbClr val="040AEC"/>
                </a:solidFill>
              </a:rPr>
              <a:t>)</a:t>
            </a:r>
          </a:p>
          <a:p>
            <a:pPr algn="ctr"/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646642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/>
          <a:stretch/>
        </p:blipFill>
        <p:spPr>
          <a:xfrm>
            <a:off x="3292857" y="762000"/>
            <a:ext cx="1961217" cy="176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/>
          <a:stretch/>
        </p:blipFill>
        <p:spPr>
          <a:xfrm>
            <a:off x="125506" y="2690431"/>
            <a:ext cx="1957349" cy="1802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/>
          <a:stretch/>
        </p:blipFill>
        <p:spPr>
          <a:xfrm>
            <a:off x="2379484" y="2809875"/>
            <a:ext cx="1852711" cy="1683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/>
          <a:stretch/>
        </p:blipFill>
        <p:spPr>
          <a:xfrm>
            <a:off x="4644008" y="2809874"/>
            <a:ext cx="1944216" cy="1751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/>
          <a:stretch/>
        </p:blipFill>
        <p:spPr>
          <a:xfrm>
            <a:off x="7020018" y="2809874"/>
            <a:ext cx="1980220" cy="18072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82519"/>
            <a:ext cx="1944215" cy="1891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2" y="4689140"/>
            <a:ext cx="2040188" cy="1985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89140"/>
            <a:ext cx="2040188" cy="1985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10" y="4694744"/>
            <a:ext cx="2124235" cy="20668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503" y="-672"/>
            <a:ext cx="8964741" cy="46166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Correlation Skill Maps </a:t>
            </a:r>
            <a:r>
              <a:rPr lang="en-US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2400" b="1" kern="0" dirty="0" err="1">
                <a:solidFill>
                  <a:schemeClr val="bg1"/>
                </a:solidFill>
                <a:cs typeface="Arial" panose="020B0604020202020204" pitchFamily="34" charset="0"/>
              </a:rPr>
              <a:t>ic_March</a:t>
            </a:r>
            <a:r>
              <a:rPr lang="en-US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, TROP-PAC</a:t>
            </a:r>
            <a:r>
              <a:rPr lang="fr-FR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), Target </a:t>
            </a:r>
            <a:r>
              <a:rPr lang="fr-FR" sz="2400" b="1" kern="0" dirty="0" err="1">
                <a:solidFill>
                  <a:schemeClr val="bg1"/>
                </a:solidFill>
                <a:cs typeface="Arial" panose="020B0604020202020204" pitchFamily="34" charset="0"/>
              </a:rPr>
              <a:t>Season</a:t>
            </a:r>
            <a:r>
              <a:rPr lang="fr-FR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 SON</a:t>
            </a:r>
            <a:r>
              <a:rPr lang="en-GB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10667"/>
              </p:ext>
            </p:extLst>
          </p:nvPr>
        </p:nvGraphicFramePr>
        <p:xfrm>
          <a:off x="71500" y="2807213"/>
          <a:ext cx="9018493" cy="405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CFSV2</a:t>
                      </a:r>
                      <a:endParaRPr lang="en-GB" sz="12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CMC1</a:t>
                      </a: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CMC2</a:t>
                      </a:r>
                      <a:endParaRPr lang="en-US" sz="12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GFDL</a:t>
                      </a:r>
                      <a:endParaRPr lang="en-GB" sz="1200" b="1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41927"/>
              </p:ext>
            </p:extLst>
          </p:nvPr>
        </p:nvGraphicFramePr>
        <p:xfrm>
          <a:off x="73850" y="4910683"/>
          <a:ext cx="8926400" cy="3905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0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GFDL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-floor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  </a:t>
                      </a:r>
                      <a:endParaRPr lang="en-GB" sz="11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NASA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NCAR</a:t>
                      </a:r>
                      <a:endParaRPr lang="en-US" sz="11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NMME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</a:p>
                    <a:p>
                      <a:pPr algn="ctr" fontAlgn="b"/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2 CuadroTexto"/>
          <p:cNvSpPr txBox="1"/>
          <p:nvPr/>
        </p:nvSpPr>
        <p:spPr>
          <a:xfrm>
            <a:off x="4657750" y="692696"/>
            <a:ext cx="81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Bell MT" panose="02020503060305020303" pitchFamily="18" charset="0"/>
              </a:rPr>
              <a:t>Obs</a:t>
            </a:r>
            <a:endParaRPr lang="es-ES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9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/>
          <a:stretch/>
        </p:blipFill>
        <p:spPr>
          <a:xfrm>
            <a:off x="3292857" y="771525"/>
            <a:ext cx="1961217" cy="1757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/>
          <a:stretch/>
        </p:blipFill>
        <p:spPr>
          <a:xfrm>
            <a:off x="125506" y="2690431"/>
            <a:ext cx="1957349" cy="1802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/>
          <a:stretch/>
        </p:blipFill>
        <p:spPr>
          <a:xfrm>
            <a:off x="2379484" y="2800350"/>
            <a:ext cx="1852711" cy="1692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/>
          <a:stretch/>
        </p:blipFill>
        <p:spPr>
          <a:xfrm>
            <a:off x="4644008" y="2800350"/>
            <a:ext cx="1944216" cy="1760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/>
          <a:stretch/>
        </p:blipFill>
        <p:spPr>
          <a:xfrm>
            <a:off x="7020018" y="2800349"/>
            <a:ext cx="1980220" cy="1816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/>
          <a:stretch/>
        </p:blipFill>
        <p:spPr>
          <a:xfrm>
            <a:off x="107504" y="4905375"/>
            <a:ext cx="1944214" cy="17688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/>
          <a:stretch/>
        </p:blipFill>
        <p:spPr>
          <a:xfrm>
            <a:off x="2249742" y="4829175"/>
            <a:ext cx="2040188" cy="1845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/>
          <a:stretch/>
        </p:blipFill>
        <p:spPr>
          <a:xfrm>
            <a:off x="4572000" y="4829175"/>
            <a:ext cx="2040188" cy="1845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/>
          <a:stretch/>
        </p:blipFill>
        <p:spPr>
          <a:xfrm>
            <a:off x="6948010" y="4829175"/>
            <a:ext cx="2124235" cy="19323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71735"/>
            <a:ext cx="9144000" cy="46166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Correlation Skill Maps </a:t>
            </a:r>
            <a:r>
              <a:rPr lang="en-US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2400" b="1" kern="0" dirty="0" err="1">
                <a:solidFill>
                  <a:schemeClr val="bg1"/>
                </a:solidFill>
                <a:cs typeface="Arial" panose="020B0604020202020204" pitchFamily="34" charset="0"/>
              </a:rPr>
              <a:t>ic_March</a:t>
            </a:r>
            <a:r>
              <a:rPr lang="en-US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, GG</a:t>
            </a:r>
            <a:r>
              <a:rPr lang="fr-FR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), Target </a:t>
            </a:r>
            <a:r>
              <a:rPr lang="fr-FR" sz="2400" b="1" kern="0" dirty="0" err="1">
                <a:solidFill>
                  <a:schemeClr val="bg1"/>
                </a:solidFill>
                <a:cs typeface="Arial" panose="020B0604020202020204" pitchFamily="34" charset="0"/>
              </a:rPr>
              <a:t>Season</a:t>
            </a:r>
            <a:r>
              <a:rPr lang="fr-FR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 SON</a:t>
            </a:r>
            <a:r>
              <a:rPr lang="en-GB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2 CuadroTexto"/>
          <p:cNvSpPr txBox="1"/>
          <p:nvPr/>
        </p:nvSpPr>
        <p:spPr>
          <a:xfrm>
            <a:off x="4657750" y="692696"/>
            <a:ext cx="81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Bell MT" panose="02020503060305020303" pitchFamily="18" charset="0"/>
              </a:rPr>
              <a:t>Obs</a:t>
            </a:r>
            <a:endParaRPr lang="es-ES" b="1" dirty="0">
              <a:latin typeface="Bell MT" panose="02020503060305020303" pitchFamily="18" charset="0"/>
            </a:endParaRPr>
          </a:p>
        </p:txBody>
      </p:sp>
      <p:graphicFrame>
        <p:nvGraphicFramePr>
          <p:cNvPr id="19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27522"/>
              </p:ext>
            </p:extLst>
          </p:nvPr>
        </p:nvGraphicFramePr>
        <p:xfrm>
          <a:off x="71500" y="2807213"/>
          <a:ext cx="9018493" cy="405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CFSV2</a:t>
                      </a:r>
                      <a:endParaRPr lang="en-GB" sz="12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CMC1</a:t>
                      </a: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CMC2</a:t>
                      </a:r>
                      <a:endParaRPr lang="en-US" sz="12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GFDL</a:t>
                      </a:r>
                      <a:endParaRPr lang="en-GB" sz="1200" b="1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213277"/>
              </p:ext>
            </p:extLst>
          </p:nvPr>
        </p:nvGraphicFramePr>
        <p:xfrm>
          <a:off x="73850" y="4910683"/>
          <a:ext cx="8926400" cy="3905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0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GFDL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-floor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  </a:t>
                      </a:r>
                      <a:endParaRPr lang="en-GB" sz="11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NASA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NCAR</a:t>
                      </a:r>
                      <a:endParaRPr lang="en-US" sz="11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NMME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</a:p>
                    <a:p>
                      <a:pPr algn="ctr" fontAlgn="b"/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27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/>
          <a:stretch/>
        </p:blipFill>
        <p:spPr>
          <a:xfrm>
            <a:off x="3292857" y="762000"/>
            <a:ext cx="1961217" cy="1766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/>
          <a:stretch/>
        </p:blipFill>
        <p:spPr>
          <a:xfrm>
            <a:off x="125506" y="2690431"/>
            <a:ext cx="1957348" cy="1802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/>
          <a:stretch/>
        </p:blipFill>
        <p:spPr>
          <a:xfrm>
            <a:off x="2379484" y="2800350"/>
            <a:ext cx="1852710" cy="1692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/>
          <a:stretch/>
        </p:blipFill>
        <p:spPr>
          <a:xfrm>
            <a:off x="4644008" y="2800350"/>
            <a:ext cx="1944215" cy="1760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/>
          <a:stretch/>
        </p:blipFill>
        <p:spPr>
          <a:xfrm>
            <a:off x="7020018" y="2800349"/>
            <a:ext cx="1980219" cy="1816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"/>
          <a:stretch/>
        </p:blipFill>
        <p:spPr>
          <a:xfrm>
            <a:off x="107504" y="4914900"/>
            <a:ext cx="1944214" cy="1759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/>
          <a:stretch/>
        </p:blipFill>
        <p:spPr>
          <a:xfrm>
            <a:off x="2249742" y="4829175"/>
            <a:ext cx="2040187" cy="1845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/>
          <a:stretch/>
        </p:blipFill>
        <p:spPr>
          <a:xfrm>
            <a:off x="4572000" y="4829175"/>
            <a:ext cx="2040187" cy="1845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/>
          <a:stretch/>
        </p:blipFill>
        <p:spPr>
          <a:xfrm>
            <a:off x="6948010" y="4829175"/>
            <a:ext cx="2124234" cy="19323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504" y="35332"/>
            <a:ext cx="9036496" cy="46166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Correlation Skill Maps </a:t>
            </a:r>
            <a:r>
              <a:rPr lang="en-US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2400" b="1" kern="0" dirty="0" err="1">
                <a:solidFill>
                  <a:schemeClr val="bg1"/>
                </a:solidFill>
                <a:cs typeface="Arial" panose="020B0604020202020204" pitchFamily="34" charset="0"/>
              </a:rPr>
              <a:t>ic_March</a:t>
            </a:r>
            <a:r>
              <a:rPr lang="en-US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, TROP-NTH-ATL</a:t>
            </a:r>
            <a:r>
              <a:rPr lang="fr-FR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), Target </a:t>
            </a:r>
            <a:r>
              <a:rPr lang="fr-FR" sz="2400" b="1" kern="0" dirty="0" err="1">
                <a:solidFill>
                  <a:schemeClr val="bg1"/>
                </a:solidFill>
                <a:cs typeface="Arial" panose="020B0604020202020204" pitchFamily="34" charset="0"/>
              </a:rPr>
              <a:t>Season</a:t>
            </a:r>
            <a:r>
              <a:rPr lang="fr-FR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 SON</a:t>
            </a:r>
            <a:r>
              <a:rPr lang="en-GB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2 CuadroTexto"/>
          <p:cNvSpPr txBox="1"/>
          <p:nvPr/>
        </p:nvSpPr>
        <p:spPr>
          <a:xfrm>
            <a:off x="4657750" y="692696"/>
            <a:ext cx="81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Bell MT" panose="02020503060305020303" pitchFamily="18" charset="0"/>
              </a:rPr>
              <a:t>Obs</a:t>
            </a:r>
            <a:endParaRPr lang="es-ES" b="1" dirty="0">
              <a:latin typeface="Bell MT" panose="02020503060305020303" pitchFamily="18" charset="0"/>
            </a:endParaRPr>
          </a:p>
        </p:txBody>
      </p:sp>
      <p:graphicFrame>
        <p:nvGraphicFramePr>
          <p:cNvPr id="19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33175"/>
              </p:ext>
            </p:extLst>
          </p:nvPr>
        </p:nvGraphicFramePr>
        <p:xfrm>
          <a:off x="71500" y="2807213"/>
          <a:ext cx="9018493" cy="405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3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CFSV2</a:t>
                      </a:r>
                      <a:endParaRPr lang="en-GB" sz="12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CMC1</a:t>
                      </a: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CMC2</a:t>
                      </a:r>
                      <a:endParaRPr lang="en-US" sz="12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GFDL</a:t>
                      </a:r>
                      <a:endParaRPr lang="en-GB" sz="1200" b="1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28768"/>
              </p:ext>
            </p:extLst>
          </p:nvPr>
        </p:nvGraphicFramePr>
        <p:xfrm>
          <a:off x="73850" y="4910683"/>
          <a:ext cx="8926400" cy="3905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0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               GFDL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-floor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  </a:t>
                      </a:r>
                      <a:endParaRPr lang="en-GB" sz="1100" b="1" i="0" u="none" strike="noStrike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NASA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</a:t>
                      </a:r>
                      <a:r>
                        <a:rPr lang="en-US" sz="1400" b="1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NCAR</a:t>
                      </a:r>
                      <a:endParaRPr lang="en-US" sz="1100" b="1" dirty="0">
                        <a:solidFill>
                          <a:srgbClr val="040AEC"/>
                        </a:solidFill>
                        <a:effectLst/>
                        <a:latin typeface="Bell MT" panose="02020503060305020303" pitchFamily="18" charset="0"/>
                      </a:endParaRP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                                        </a:t>
                      </a:r>
                      <a:r>
                        <a:rPr lang="en-GB" sz="14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NMME</a:t>
                      </a:r>
                      <a:r>
                        <a:rPr lang="en-GB" sz="1100" b="1" u="none" strike="noStrike" dirty="0">
                          <a:solidFill>
                            <a:srgbClr val="040AEC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</a:p>
                    <a:p>
                      <a:pPr algn="ctr" fontAlgn="b"/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712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7 Marcador de contenido"/>
          <p:cNvSpPr>
            <a:spLocks noGrp="1"/>
          </p:cNvSpPr>
          <p:nvPr>
            <p:ph idx="1"/>
          </p:nvPr>
        </p:nvSpPr>
        <p:spPr>
          <a:xfrm>
            <a:off x="77151" y="-279412"/>
            <a:ext cx="8928992" cy="6453336"/>
          </a:xfrm>
          <a:noFill/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fr-FR" altLang="es-ES" sz="1500" b="1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fr-FR" altLang="es-ES" sz="1600" b="1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25998" cy="40011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kern="0" dirty="0">
                <a:solidFill>
                  <a:schemeClr val="bg1"/>
                </a:solidFill>
              </a:rPr>
              <a:t>X_CCA _ersstv4 and Y_CCA_ARC2-CPCglobal and CCA_TS (TROP_PAC, </a:t>
            </a:r>
            <a:r>
              <a:rPr lang="es-ES" sz="2000" b="1" kern="0" dirty="0" err="1">
                <a:solidFill>
                  <a:schemeClr val="bg1"/>
                </a:solidFill>
              </a:rPr>
              <a:t>ic_Mar</a:t>
            </a:r>
            <a:r>
              <a:rPr lang="es-ES" sz="2000" b="1" kern="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3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2081779" cy="1923056"/>
          </a:xfrm>
          <a:prstGeom prst="rect">
            <a:avLst/>
          </a:prstGeom>
        </p:spPr>
      </p:pic>
      <p:pic>
        <p:nvPicPr>
          <p:cNvPr id="24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41" y="942232"/>
            <a:ext cx="2156810" cy="1558263"/>
          </a:xfrm>
          <a:prstGeom prst="rect">
            <a:avLst/>
          </a:prstGeom>
        </p:spPr>
      </p:pic>
      <p:pic>
        <p:nvPicPr>
          <p:cNvPr id="25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51" y="942232"/>
            <a:ext cx="2772308" cy="1558263"/>
          </a:xfrm>
          <a:prstGeom prst="rect">
            <a:avLst/>
          </a:prstGeom>
        </p:spPr>
      </p:pic>
      <p:pic>
        <p:nvPicPr>
          <p:cNvPr id="26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136"/>
            <a:ext cx="2045703" cy="1507000"/>
          </a:xfrm>
          <a:prstGeom prst="rect">
            <a:avLst/>
          </a:prstGeom>
        </p:spPr>
      </p:pic>
      <p:pic>
        <p:nvPicPr>
          <p:cNvPr id="27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40" y="3176456"/>
            <a:ext cx="2056228" cy="1434992"/>
          </a:xfrm>
          <a:prstGeom prst="rect">
            <a:avLst/>
          </a:prstGeom>
        </p:spPr>
      </p:pic>
      <p:pic>
        <p:nvPicPr>
          <p:cNvPr id="28" name="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47" y="3176456"/>
            <a:ext cx="2844316" cy="1476680"/>
          </a:xfrm>
          <a:prstGeom prst="rect">
            <a:avLst/>
          </a:prstGeom>
        </p:spPr>
      </p:pic>
      <p:pic>
        <p:nvPicPr>
          <p:cNvPr id="29" name="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3076"/>
            <a:ext cx="2120165" cy="1664296"/>
          </a:xfrm>
          <a:prstGeom prst="rect">
            <a:avLst/>
          </a:prstGeom>
        </p:spPr>
      </p:pic>
      <p:pic>
        <p:nvPicPr>
          <p:cNvPr id="30" name="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41" y="5130480"/>
            <a:ext cx="2056228" cy="1584176"/>
          </a:xfrm>
          <a:prstGeom prst="rect">
            <a:avLst/>
          </a:prstGeom>
        </p:spPr>
      </p:pic>
      <p:pic>
        <p:nvPicPr>
          <p:cNvPr id="31" name="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46" y="5181600"/>
            <a:ext cx="2808313" cy="15476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575" y="2709446"/>
            <a:ext cx="6948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kern="0" dirty="0">
                <a:latin typeface="Bell MT" panose="02020503060305020303" pitchFamily="18" charset="0"/>
              </a:rPr>
              <a:t>X_CCA _ersstv4 and Y_CCA_ARC2-CPCglobal and CCA_TS (GG, </a:t>
            </a:r>
            <a:r>
              <a:rPr lang="es-ES" sz="1600" b="1" kern="0" dirty="0" err="1">
                <a:latin typeface="Bell MT" panose="02020503060305020303" pitchFamily="18" charset="0"/>
              </a:rPr>
              <a:t>ic_Mar</a:t>
            </a:r>
            <a:r>
              <a:rPr lang="es-ES" sz="1600" b="1" kern="0" dirty="0">
                <a:latin typeface="Bell MT" panose="02020503060305020303" pitchFamily="18" charset="0"/>
              </a:rPr>
              <a:t>)</a:t>
            </a:r>
          </a:p>
        </p:txBody>
      </p:sp>
      <p:sp>
        <p:nvSpPr>
          <p:cNvPr id="5120" name="TextBox 5119"/>
          <p:cNvSpPr txBox="1"/>
          <p:nvPr/>
        </p:nvSpPr>
        <p:spPr>
          <a:xfrm>
            <a:off x="107575" y="4761148"/>
            <a:ext cx="709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kern="0" dirty="0">
                <a:solidFill>
                  <a:prstClr val="white"/>
                </a:solidFill>
                <a:latin typeface="Bell MT" panose="02020503060305020303" pitchFamily="18" charset="0"/>
              </a:rPr>
              <a:t>X_CCA _ersstv4 and Y_CCA_ARC2-CPCglobal and CCA_TS, </a:t>
            </a:r>
            <a:endParaRPr lang="en-US" dirty="0"/>
          </a:p>
        </p:txBody>
      </p:sp>
      <p:sp>
        <p:nvSpPr>
          <p:cNvPr id="5121" name="TextBox 5120"/>
          <p:cNvSpPr txBox="1"/>
          <p:nvPr/>
        </p:nvSpPr>
        <p:spPr>
          <a:xfrm>
            <a:off x="107575" y="4761148"/>
            <a:ext cx="7272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b="1" kern="0" dirty="0">
                <a:latin typeface="Bell MT" panose="02020503060305020303" pitchFamily="18" charset="0"/>
              </a:rPr>
              <a:t>X_CCA _ersstv4 and Y_CCA_ARC2-CPCglobal and CCA_TS (TROP_NTH_ATL, </a:t>
            </a:r>
            <a:r>
              <a:rPr lang="es-ES" sz="1400" b="1" kern="0" dirty="0" err="1">
                <a:latin typeface="Bell MT" panose="02020503060305020303" pitchFamily="18" charset="0"/>
              </a:rPr>
              <a:t>ic_Mar</a:t>
            </a:r>
            <a:r>
              <a:rPr lang="es-ES" sz="1400" b="1" kern="0" dirty="0">
                <a:latin typeface="Bell MT" panose="02020503060305020303" pitchFamily="18" charset="0"/>
              </a:rPr>
              <a:t>)</a:t>
            </a:r>
          </a:p>
        </p:txBody>
      </p:sp>
      <p:sp>
        <p:nvSpPr>
          <p:cNvPr id="5122" name="TextBox 5121"/>
          <p:cNvSpPr txBox="1"/>
          <p:nvPr/>
        </p:nvSpPr>
        <p:spPr>
          <a:xfrm>
            <a:off x="7200292" y="944724"/>
            <a:ext cx="18722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Bell MT" panose="02020503060305020303" pitchFamily="18" charset="77"/>
              </a:rPr>
              <a:t>In the Tropical Pacific ocean, for mode 1, a positive anomalous SST signal (warming) is associated with a negative anomalous malaria signal (less malaria transmission). Very high relationship is found (r=0.70 for mode)</a:t>
            </a:r>
          </a:p>
        </p:txBody>
      </p:sp>
      <p:sp>
        <p:nvSpPr>
          <p:cNvPr id="5124" name="TextBox 5123"/>
          <p:cNvSpPr txBox="1"/>
          <p:nvPr/>
        </p:nvSpPr>
        <p:spPr>
          <a:xfrm>
            <a:off x="7272300" y="3176972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Bell MT" panose="02020503060305020303" pitchFamily="18" charset="77"/>
              </a:rPr>
              <a:t>High correlation coefficients between GG SSTs and malaria (0.68) for mode 1. Cold SSTs imply less rainfall, so less malaria incidence.</a:t>
            </a:r>
          </a:p>
        </p:txBody>
      </p:sp>
      <p:sp>
        <p:nvSpPr>
          <p:cNvPr id="5125" name="TextBox 5124"/>
          <p:cNvSpPr txBox="1"/>
          <p:nvPr/>
        </p:nvSpPr>
        <p:spPr>
          <a:xfrm>
            <a:off x="7272300" y="4822991"/>
            <a:ext cx="185369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Bell MT" panose="02020503060305020303" pitchFamily="18" charset="77"/>
              </a:rPr>
              <a:t>Mode 1 exhibits acceptable correlation coefficients between TROP_NTH_ATL SSTs and malaria (0.49). Negative anomalous SSTs is related with less malaria transmission over the northern regions of Senegal and slight positive signal in the south.</a:t>
            </a:r>
          </a:p>
        </p:txBody>
      </p:sp>
    </p:spTree>
    <p:extLst>
      <p:ext uri="{BB962C8B-B14F-4D97-AF65-F5344CB8AC3E}">
        <p14:creationId xmlns:p14="http://schemas.microsoft.com/office/powerpoint/2010/main" val="2405770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F5E44F-786C-DE43-B408-6B3A33EF09E2}"/>
              </a:ext>
            </a:extLst>
          </p:cNvPr>
          <p:cNvSpPr txBox="1"/>
          <p:nvPr/>
        </p:nvSpPr>
        <p:spPr>
          <a:xfrm>
            <a:off x="76200" y="966311"/>
            <a:ext cx="8991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200" b="1" dirty="0">
                <a:latin typeface="+mj-lt"/>
              </a:rPr>
              <a:t>High malaria transmission in September-October-November corresponding to two months after the peak of rainfall in August;</a:t>
            </a:r>
          </a:p>
          <a:p>
            <a:pPr algn="just"/>
            <a:endParaRPr lang="en-GB" sz="2000" b="1" dirty="0">
              <a:latin typeface="+mj-lt"/>
            </a:endParaRPr>
          </a:p>
          <a:p>
            <a:pPr algn="just"/>
            <a:endParaRPr lang="en-GB" sz="1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000000"/>
                </a:solidFill>
                <a:latin typeface="+mj-lt"/>
              </a:rPr>
              <a:t>Seasonal malaria transmission contrast is closely linked with the latitudinal variation of climatic covariates such as rainfall in West Africa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9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9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200" b="1" dirty="0">
                <a:latin typeface="+mj-lt"/>
              </a:rPr>
              <a:t>The relationship between observed and simulated malaria parameters is highlighted;</a:t>
            </a:r>
          </a:p>
          <a:p>
            <a:pPr algn="just"/>
            <a:endParaRPr lang="en-US" sz="800" dirty="0">
              <a:latin typeface="+mj-lt"/>
            </a:endParaRPr>
          </a:p>
          <a:p>
            <a:pPr algn="just"/>
            <a:endParaRPr lang="en-US" sz="8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b="1" dirty="0">
                <a:latin typeface="+mj-lt"/>
              </a:rPr>
              <a:t>Good skills with Gulf of Guinea, the Tropical Pacific and the Global Tropics encouraging malaria prediction investigation in Sahel and Golf of Guinea.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105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105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1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b="1" dirty="0">
                <a:latin typeface="+mj-lt"/>
              </a:rPr>
              <a:t>Extending our diagnostic study using NMME predicted SST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1050" b="1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1050" b="1" dirty="0">
              <a:latin typeface="+mj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00"/>
                </a:solidFill>
                <a:latin typeface="+mj-lt"/>
              </a:rPr>
              <a:t>Monitoring: Running the LMM and VECTRI for past 7days, 10 days and 30days based on monitored GDAS products and CPC station gridded data.</a:t>
            </a:r>
            <a:endParaRPr lang="en-GB" sz="2200" b="1" dirty="0">
              <a:latin typeface="+mj-lt"/>
            </a:endParaRPr>
          </a:p>
        </p:txBody>
      </p:sp>
      <p:sp>
        <p:nvSpPr>
          <p:cNvPr id="5" name="6 Título"/>
          <p:cNvSpPr txBox="1">
            <a:spLocks/>
          </p:cNvSpPr>
          <p:nvPr/>
        </p:nvSpPr>
        <p:spPr bwMode="auto">
          <a:xfrm>
            <a:off x="0" y="47624"/>
            <a:ext cx="9144000" cy="48577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/>
            <a:r>
              <a:rPr lang="es-ES" altLang="es-ES" sz="2800" u="sng" kern="0" dirty="0" err="1">
                <a:latin typeface="Calibri" panose="020F0502020204030204" pitchFamily="34" charset="0"/>
              </a:rPr>
              <a:t>Conclusions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and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Perspectives</a:t>
            </a:r>
            <a:endParaRPr lang="es-ES" altLang="es-ES" sz="2800" u="sng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32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49379"/>
            <a:ext cx="8763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000000"/>
                </a:solidFill>
                <a:latin typeface="+mj-lt"/>
              </a:rPr>
              <a:t>Seasonal and sub-seasonal forecast applications: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500" b="1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sz="2400" b="1" dirty="0">
                <a:solidFill>
                  <a:srgbClr val="000000"/>
                </a:solidFill>
                <a:latin typeface="+mj-lt"/>
              </a:rPr>
              <a:t>Plan to run Week 3/4 forecast on malaria with LMM and VECTRI based on NCEP CFSv2 Model products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500" b="1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endParaRPr lang="en-US" sz="500" b="1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Other S2S methods if applicable to be included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500" b="1" dirty="0">
              <a:solidFill>
                <a:srgbClr val="000000"/>
              </a:solidFill>
              <a:latin typeface="+mj-lt"/>
            </a:endParaRPr>
          </a:p>
          <a:p>
            <a:pPr algn="ctr">
              <a:buFont typeface="Wingdings" panose="05000000000000000000" pitchFamily="2" charset="2"/>
              <a:buChar char="v"/>
              <a:defRPr/>
            </a:pPr>
            <a:r>
              <a:rPr lang="en-GB" altLang="es-ES" sz="2400" b="1" dirty="0">
                <a:solidFill>
                  <a:srgbClr val="040AEC"/>
                </a:solidFill>
                <a:latin typeface="+mj-lt"/>
                <a:cs typeface="Times New Roman" panose="02020603050405020304" pitchFamily="18" charset="0"/>
              </a:rPr>
              <a:t>Operational Real-Time Climate Information for Malaria</a:t>
            </a:r>
          </a:p>
          <a:p>
            <a:pPr algn="ctr">
              <a:buFont typeface="Wingdings" panose="05000000000000000000" pitchFamily="2" charset="2"/>
              <a:buChar char="v"/>
              <a:defRPr/>
            </a:pPr>
            <a:endParaRPr lang="en-GB" altLang="es-ES" sz="2400" b="1" dirty="0">
              <a:solidFill>
                <a:srgbClr val="040AEC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GB" altLang="es-ES" sz="5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n-GB" altLang="es-ES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Provide access to real time climate information of potential benefit to the health sector over the region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en-GB" altLang="es-ES" sz="2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GB" altLang="es-ES" sz="5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n-GB" altLang="es-ES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Work with health and meteorological communities in Africa to generate periodic experimental risk maps for malaria in Senegal and West Africa.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6 Título"/>
          <p:cNvSpPr txBox="1">
            <a:spLocks/>
          </p:cNvSpPr>
          <p:nvPr/>
        </p:nvSpPr>
        <p:spPr bwMode="auto">
          <a:xfrm>
            <a:off x="0" y="0"/>
            <a:ext cx="9144000" cy="48577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/>
            <a:r>
              <a:rPr lang="es-ES" altLang="es-ES" sz="2800" u="sng" kern="0" dirty="0" err="1">
                <a:latin typeface="Calibri" panose="020F0502020204030204" pitchFamily="34" charset="0"/>
              </a:rPr>
              <a:t>Conclusions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and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Perspectives</a:t>
            </a:r>
            <a:endParaRPr lang="es-ES" altLang="es-ES" sz="2800" u="sng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8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8775" y="800100"/>
            <a:ext cx="8461375" cy="561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251" name="20 CuadroTexto"/>
          <p:cNvSpPr txBox="1">
            <a:spLocks noChangeArrowheads="1"/>
          </p:cNvSpPr>
          <p:nvPr/>
        </p:nvSpPr>
        <p:spPr bwMode="auto">
          <a:xfrm>
            <a:off x="1008063" y="873125"/>
            <a:ext cx="2663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ndy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ndy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ndy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ndy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altLang="es-E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rainfall</a:t>
            </a:r>
            <a:endParaRPr lang="es-ES" altLang="es-E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24 CuadroTexto"/>
          <p:cNvSpPr txBox="1">
            <a:spLocks noChangeArrowheads="1"/>
          </p:cNvSpPr>
          <p:nvPr/>
        </p:nvSpPr>
        <p:spPr bwMode="auto">
          <a:xfrm>
            <a:off x="971550" y="3465004"/>
            <a:ext cx="2663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ndy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ndy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ndy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ndy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3700" y="762000"/>
            <a:ext cx="8369300" cy="5747955"/>
            <a:chOff x="393700" y="762000"/>
            <a:chExt cx="8369300" cy="5747955"/>
          </a:xfrm>
        </p:grpSpPr>
        <p:pic>
          <p:nvPicPr>
            <p:cNvPr id="10247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3" y="765175"/>
              <a:ext cx="7632700" cy="239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3 CuadroTexto"/>
            <p:cNvSpPr txBox="1">
              <a:spLocks noChangeArrowheads="1"/>
            </p:cNvSpPr>
            <p:nvPr/>
          </p:nvSpPr>
          <p:spPr bwMode="auto">
            <a:xfrm>
              <a:off x="516124" y="6217567"/>
              <a:ext cx="824687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ndy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ndy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ndy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ndy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9pPr>
            </a:lstStyle>
            <a:p>
              <a:pPr algn="ctr">
                <a:buNone/>
              </a:pPr>
              <a:r>
                <a:rPr lang="en-US" altLang="es-ES" sz="1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Duration of the extrinsic cycle of P. falciparum and P. vivax in anopheles. (Source: </a:t>
              </a:r>
              <a:r>
                <a:rPr lang="en-US" altLang="es-ES" sz="13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Danis</a:t>
              </a:r>
              <a:r>
                <a:rPr lang="en-US" altLang="es-ES" sz="1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altLang="es-ES" sz="13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Mouchet</a:t>
              </a:r>
              <a:r>
                <a:rPr lang="en-US" altLang="es-ES" sz="1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1991)</a:t>
              </a:r>
              <a:endParaRPr lang="es-ES" altLang="es-E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4" name="25 CuadroTexto"/>
            <p:cNvSpPr txBox="1">
              <a:spLocks noChangeArrowheads="1"/>
            </p:cNvSpPr>
            <p:nvPr/>
          </p:nvSpPr>
          <p:spPr bwMode="auto">
            <a:xfrm>
              <a:off x="393700" y="3033713"/>
              <a:ext cx="81407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ndy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ndy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ndy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ndy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ndy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es-ES" sz="1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Malaria cases </a:t>
              </a:r>
              <a:r>
                <a:rPr lang="fr-FR" altLang="es-ES" sz="13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from</a:t>
              </a:r>
              <a:r>
                <a:rPr lang="fr-FR" altLang="es-ES" sz="1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2006 to 2009 in </a:t>
              </a:r>
              <a:r>
                <a:rPr lang="fr-FR" altLang="es-ES" sz="13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Diamaguene</a:t>
              </a:r>
              <a:r>
                <a:rPr lang="fr-FR" altLang="es-ES" sz="1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altLang="es-ES" sz="13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Sicap</a:t>
              </a:r>
              <a:r>
                <a:rPr lang="fr-FR" altLang="es-ES" sz="1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altLang="es-ES" sz="13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Mbao</a:t>
              </a:r>
              <a:r>
                <a:rPr lang="fr-FR" altLang="es-ES" sz="1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Dakar (</a:t>
              </a:r>
              <a:r>
                <a:rPr lang="fr-FR" altLang="es-ES" sz="13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Fall</a:t>
              </a:r>
              <a:r>
                <a:rPr lang="fr-FR" altLang="es-ES" sz="1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2010,  </a:t>
              </a:r>
              <a:r>
                <a:rPr lang="fr-FR" altLang="es-ES" sz="13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personnal</a:t>
              </a:r>
              <a:r>
                <a:rPr lang="fr-FR" altLang="es-ES" sz="1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communication)</a:t>
              </a:r>
              <a:endParaRPr lang="es-ES" altLang="es-ES" sz="130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525" y="3372267"/>
              <a:ext cx="4552950" cy="293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7010400" y="762000"/>
              <a:ext cx="1295400" cy="430887"/>
              <a:chOff x="7010400" y="762000"/>
              <a:chExt cx="1295400" cy="43088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086600" y="873125"/>
                <a:ext cx="1219200" cy="269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10400" y="762000"/>
                <a:ext cx="1100137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Before flooding</a:t>
                </a:r>
              </a:p>
              <a:p>
                <a:pPr marL="171450" indent="-171450">
                  <a:buFontTx/>
                  <a:buChar char="-"/>
                </a:pPr>
                <a:endParaRPr lang="en-US" sz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flooding</a:t>
                </a:r>
              </a:p>
            </p:txBody>
          </p:sp>
        </p:grpSp>
      </p:grpSp>
      <p:sp>
        <p:nvSpPr>
          <p:cNvPr id="15" name="6 Título"/>
          <p:cNvSpPr txBox="1">
            <a:spLocks/>
          </p:cNvSpPr>
          <p:nvPr/>
        </p:nvSpPr>
        <p:spPr bwMode="auto">
          <a:xfrm>
            <a:off x="0" y="0"/>
            <a:ext cx="9144000" cy="48577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/>
            <a:r>
              <a:rPr lang="es-ES" altLang="es-ES" sz="2800" u="sng" kern="0" dirty="0" err="1">
                <a:latin typeface="Calibri" panose="020F0502020204030204" pitchFamily="34" charset="0"/>
              </a:rPr>
              <a:t>Rainfall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and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Temperatures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Influences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on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Malaria</a:t>
            </a:r>
          </a:p>
        </p:txBody>
      </p:sp>
    </p:spTree>
    <p:extLst>
      <p:ext uri="{BB962C8B-B14F-4D97-AF65-F5344CB8AC3E}">
        <p14:creationId xmlns:p14="http://schemas.microsoft.com/office/powerpoint/2010/main" val="2903903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47564" y="2420888"/>
            <a:ext cx="7405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ES" sz="5400" b="1" dirty="0">
                <a:latin typeface="Bell MT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24403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/>
          <p:nvPr/>
        </p:nvSpPr>
        <p:spPr>
          <a:xfrm>
            <a:off x="8424863" y="917575"/>
            <a:ext cx="32385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4"/>
          <p:cNvSpPr/>
          <p:nvPr/>
        </p:nvSpPr>
        <p:spPr>
          <a:xfrm>
            <a:off x="614363" y="908050"/>
            <a:ext cx="228123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8" name="3 CuadroTexto"/>
          <p:cNvSpPr txBox="1">
            <a:spLocks noChangeArrowheads="1"/>
          </p:cNvSpPr>
          <p:nvPr/>
        </p:nvSpPr>
        <p:spPr bwMode="auto">
          <a:xfrm>
            <a:off x="576263" y="324961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ndy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ndy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ndy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ndy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9" name="5 CuadroTexto"/>
          <p:cNvSpPr txBox="1">
            <a:spLocks noChangeArrowheads="1"/>
          </p:cNvSpPr>
          <p:nvPr/>
        </p:nvSpPr>
        <p:spPr bwMode="auto">
          <a:xfrm>
            <a:off x="3276600" y="2384425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ndy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ndy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ndy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ndy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860078"/>
            <a:ext cx="9036496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hangingPunct="1">
              <a:buNone/>
              <a:defRPr/>
            </a:pPr>
            <a:endParaRPr lang="en-GB" altLang="es-ES" sz="300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s-ES" sz="3200" b="1" dirty="0">
                <a:solidFill>
                  <a:srgbClr val="0000FF"/>
                </a:solidFill>
                <a:latin typeface="Bell MT" panose="02020503060305020303" pitchFamily="18" charset="77"/>
                <a:cs typeface="Times New Roman" panose="02020603050405020304" pitchFamily="18" charset="0"/>
              </a:rPr>
              <a:t>Data: </a:t>
            </a:r>
          </a:p>
          <a:p>
            <a:pPr marL="0" indent="0" algn="just" eaLnBrk="1" hangingPunct="1">
              <a:buNone/>
              <a:defRPr/>
            </a:pPr>
            <a:endParaRPr lang="en-GB" altLang="es-ES" sz="600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Daily rainfall and daily temperature extracted from </a:t>
            </a:r>
            <a:r>
              <a:rPr lang="en-US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available datasets  at CPC/NOAA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US" altLang="es-ES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US" altLang="es-ES" sz="100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Simulated malaria parameters such as Incidence in %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US" altLang="es-ES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US" altLang="es-ES" sz="500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Malaria data obtained from National Program for Malaria Control (like in Senegal )</a:t>
            </a:r>
          </a:p>
          <a:p>
            <a:pPr marL="0" indent="0" algn="just" eaLnBrk="1" hangingPunct="1">
              <a:buNone/>
              <a:defRPr/>
            </a:pPr>
            <a:endParaRPr lang="en-GB" altLang="es-ES" sz="1000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en-GB" altLang="es-ES" sz="1000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en-GB" altLang="es-ES" sz="1000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en-GB" altLang="es-ES" sz="1000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en-GB" altLang="es-ES" sz="1000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s-ES" sz="3200" b="1" dirty="0">
                <a:solidFill>
                  <a:srgbClr val="0000FF"/>
                </a:solidFill>
                <a:latin typeface="Bell MT" panose="02020503060305020303" pitchFamily="18" charset="77"/>
                <a:cs typeface="Times New Roman" panose="02020603050405020304" pitchFamily="18" charset="0"/>
              </a:rPr>
              <a:t>Tools</a:t>
            </a:r>
            <a:r>
              <a:rPr lang="en-GB" altLang="es-ES" sz="2800" b="1" dirty="0">
                <a:solidFill>
                  <a:srgbClr val="0000FF"/>
                </a:solidFill>
                <a:latin typeface="Bell MT" panose="02020503060305020303" pitchFamily="18" charset="77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>
              <a:buNone/>
              <a:defRPr/>
            </a:pPr>
            <a:endParaRPr lang="en-GB" altLang="es-ES" sz="1200" b="1" dirty="0">
              <a:solidFill>
                <a:srgbClr val="FF0000"/>
              </a:solidFill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Liverpool Malaria Model (LMM) (</a:t>
            </a:r>
            <a:r>
              <a:rPr lang="en-GB" altLang="es-ES" b="1" dirty="0" err="1">
                <a:latin typeface="Bell MT" panose="02020503060305020303" pitchFamily="18" charset="77"/>
                <a:cs typeface="Times New Roman" panose="02020603050405020304" pitchFamily="18" charset="0"/>
              </a:rPr>
              <a:t>Hoshen</a:t>
            </a:r>
            <a:r>
              <a:rPr lang="en-GB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 </a:t>
            </a:r>
            <a:r>
              <a:rPr lang="en-GB" altLang="es-ES" b="1" dirty="0" err="1">
                <a:latin typeface="Bell MT" panose="02020503060305020303" pitchFamily="18" charset="77"/>
                <a:cs typeface="Times New Roman" panose="02020603050405020304" pitchFamily="18" charset="0"/>
              </a:rPr>
              <a:t>etal</a:t>
            </a:r>
            <a:r>
              <a:rPr lang="en-GB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, 2004)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GB" altLang="es-ES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VECTRI model (</a:t>
            </a:r>
            <a:r>
              <a:rPr lang="en-GB" altLang="es-ES" b="1" dirty="0" err="1">
                <a:latin typeface="Bell MT" panose="02020503060305020303" pitchFamily="18" charset="77"/>
                <a:cs typeface="Times New Roman" panose="02020603050405020304" pitchFamily="18" charset="0"/>
              </a:rPr>
              <a:t>VECtor</a:t>
            </a:r>
            <a:r>
              <a:rPr lang="en-GB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 borne disease community model of ICTP, </a:t>
            </a:r>
            <a:r>
              <a:rPr lang="en-GB" altLang="es-ES" b="1" dirty="0" err="1">
                <a:latin typeface="Bell MT" panose="02020503060305020303" pitchFamily="18" charset="77"/>
                <a:cs typeface="Times New Roman" panose="02020603050405020304" pitchFamily="18" charset="0"/>
              </a:rPr>
              <a:t>TRIeste</a:t>
            </a:r>
            <a:r>
              <a:rPr lang="en-GB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) (</a:t>
            </a:r>
            <a:r>
              <a:rPr lang="de-DE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Tompkins AM, &amp; Ermert V, 2013</a:t>
            </a:r>
            <a:r>
              <a:rPr lang="en-GB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GB" altLang="es-ES" sz="2000" b="1" dirty="0">
              <a:latin typeface="Bell MT" panose="02020503060305020303" pitchFamily="18" charset="77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    Canonical Correlation Analysis (CCA)  (Thompson B., 2005) under the CPT tool (</a:t>
            </a:r>
            <a:r>
              <a:rPr lang="en-GB" altLang="es-ES" b="1" dirty="0" err="1">
                <a:latin typeface="Bell MT" panose="02020503060305020303" pitchFamily="18" charset="77"/>
                <a:cs typeface="Times New Roman" panose="02020603050405020304" pitchFamily="18" charset="0"/>
              </a:rPr>
              <a:t>Cf</a:t>
            </a:r>
            <a:r>
              <a:rPr lang="en-GB" altLang="es-ES" b="1" dirty="0">
                <a:latin typeface="Bell MT" panose="02020503060305020303" pitchFamily="18" charset="77"/>
                <a:cs typeface="Times New Roman" panose="02020603050405020304" pitchFamily="18" charset="0"/>
              </a:rPr>
              <a:t> Training course)</a:t>
            </a:r>
          </a:p>
        </p:txBody>
      </p:sp>
      <p:sp>
        <p:nvSpPr>
          <p:cNvPr id="7" name="6 Título"/>
          <p:cNvSpPr txBox="1">
            <a:spLocks/>
          </p:cNvSpPr>
          <p:nvPr/>
        </p:nvSpPr>
        <p:spPr bwMode="auto">
          <a:xfrm>
            <a:off x="0" y="47624"/>
            <a:ext cx="9144000" cy="48577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/>
            <a:r>
              <a:rPr lang="es-ES" altLang="es-ES" sz="2800" kern="0" dirty="0">
                <a:latin typeface="Calibri" panose="020F0502020204030204" pitchFamily="34" charset="0"/>
              </a:rPr>
              <a:t>Data and </a:t>
            </a:r>
            <a:r>
              <a:rPr lang="es-ES" altLang="es-ES" sz="2800" kern="0" dirty="0" err="1">
                <a:latin typeface="Calibri" panose="020F0502020204030204" pitchFamily="34" charset="0"/>
              </a:rPr>
              <a:t>Tool</a:t>
            </a:r>
            <a:endParaRPr lang="es-ES" altLang="es-ES" sz="2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9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7 Marcador de contenido"/>
          <p:cNvSpPr>
            <a:spLocks noGrp="1"/>
          </p:cNvSpPr>
          <p:nvPr>
            <p:ph idx="1"/>
          </p:nvPr>
        </p:nvSpPr>
        <p:spPr>
          <a:xfrm>
            <a:off x="107505" y="0"/>
            <a:ext cx="8928992" cy="6858000"/>
          </a:xfrm>
          <a:noFill/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fr-FR" altLang="es-ES" sz="1500" b="1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fr-FR" altLang="es-ES" sz="1600" b="1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47797"/>
              </p:ext>
            </p:extLst>
          </p:nvPr>
        </p:nvGraphicFramePr>
        <p:xfrm>
          <a:off x="215516" y="1016732"/>
          <a:ext cx="8676964" cy="5369291"/>
        </p:xfrm>
        <a:graphic>
          <a:graphicData uri="http://schemas.openxmlformats.org/drawingml/2006/table">
            <a:tbl>
              <a:tblPr/>
              <a:tblGrid>
                <a:gridCol w="352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50" dirty="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name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50" dirty="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Definition / units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 err="1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ActiveMo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total number of mosquitoes biting at this time step</a:t>
                      </a:r>
                      <a:endParaRPr lang="es-ES" sz="1600" kern="15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 err="1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Gdays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5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length of the gonotrophic cycle in days</a:t>
                      </a:r>
                      <a:endParaRPr lang="es-ES" sz="1600" kern="15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 err="1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Immcount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total number of larval mosquitoes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50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Incidence*</a:t>
                      </a:r>
                      <a:endParaRPr lang="es-ES" sz="1600" b="1" kern="150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50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cases per 100 people</a:t>
                      </a:r>
                      <a:endParaRPr lang="es-ES" sz="1600" b="1" kern="150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 err="1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InfectiveMosquitoCount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Total number of infectious mosquitoes biting at this time step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 err="1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nMatureMosquitoes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Total number of adult mosquitoes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Prevalence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proportion of the human population infectious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 err="1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Sdays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50" dirty="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length of the </a:t>
                      </a:r>
                      <a:r>
                        <a:rPr lang="en-GB" sz="1600" kern="150" dirty="0" err="1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sporogonic</a:t>
                      </a:r>
                      <a:r>
                        <a:rPr lang="en-GB" sz="1600" kern="150" dirty="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 cycle in days</a:t>
                      </a:r>
                      <a:endParaRPr lang="es-ES" sz="16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47702" y="6489340"/>
            <a:ext cx="45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* Variable </a:t>
            </a:r>
            <a:r>
              <a:rPr lang="es-ES" dirty="0" err="1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under</a:t>
            </a:r>
            <a:r>
              <a:rPr lang="es-ES" dirty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study</a:t>
            </a:r>
            <a:r>
              <a:rPr lang="es-ES" dirty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in </a:t>
            </a:r>
            <a:r>
              <a:rPr lang="es-ES" dirty="0" err="1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following</a:t>
            </a:r>
            <a:endParaRPr lang="es-ES" dirty="0">
              <a:solidFill>
                <a:srgbClr val="FF0000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 Título"/>
          <p:cNvSpPr txBox="1">
            <a:spLocks/>
          </p:cNvSpPr>
          <p:nvPr/>
        </p:nvSpPr>
        <p:spPr bwMode="auto">
          <a:xfrm>
            <a:off x="0" y="0"/>
            <a:ext cx="9144000" cy="48577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/>
            <a:r>
              <a:rPr lang="es-ES" altLang="es-ES" sz="2800" u="sng" kern="0" dirty="0">
                <a:latin typeface="Calibri" panose="020F0502020204030204" pitchFamily="34" charset="0"/>
              </a:rPr>
              <a:t>LMM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Model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Outputs</a:t>
            </a:r>
          </a:p>
        </p:txBody>
      </p:sp>
    </p:spTree>
    <p:extLst>
      <p:ext uri="{BB962C8B-B14F-4D97-AF65-F5344CB8AC3E}">
        <p14:creationId xmlns:p14="http://schemas.microsoft.com/office/powerpoint/2010/main" val="69399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7 Marcador de contenido"/>
          <p:cNvSpPr>
            <a:spLocks noGrp="1"/>
          </p:cNvSpPr>
          <p:nvPr>
            <p:ph idx="1"/>
          </p:nvPr>
        </p:nvSpPr>
        <p:spPr>
          <a:xfrm>
            <a:off x="107505" y="0"/>
            <a:ext cx="8928992" cy="6453336"/>
          </a:xfrm>
          <a:noFill/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fr-FR" altLang="es-ES" sz="1500" b="1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fr-FR" altLang="es-ES" sz="1600" b="1" dirty="0">
              <a:solidFill>
                <a:schemeClr val="tx1"/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30534"/>
              </p:ext>
            </p:extLst>
          </p:nvPr>
        </p:nvGraphicFramePr>
        <p:xfrm>
          <a:off x="107505" y="656692"/>
          <a:ext cx="8928992" cy="5818274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kern="150" dirty="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name</a:t>
                      </a:r>
                      <a:endParaRPr lang="es-ES" sz="240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kern="150" dirty="0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Definition</a:t>
                      </a:r>
                      <a:endParaRPr lang="es-ES" sz="2400" b="0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400" b="1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150" dirty="0" err="1">
                          <a:effectLst/>
                          <a:latin typeface="Bell MT" panose="02020503060305020303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Units</a:t>
                      </a:r>
                      <a:endParaRPr lang="es-ES" sz="2400" b="1" kern="150" dirty="0">
                        <a:effectLst/>
                        <a:latin typeface="Bell MT" panose="02020503060305020303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population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population density</a:t>
                      </a:r>
                      <a:endParaRPr lang="es-ES" sz="1700" kern="15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N.m−2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rain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rainfall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mm day−1</a:t>
                      </a:r>
                      <a:endParaRPr lang="es-ES" sz="1700" kern="15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temp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temperature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º</a:t>
                      </a: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C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water </a:t>
                      </a:r>
                      <a:r>
                        <a:rPr lang="en-GB" sz="1700" kern="150" dirty="0" err="1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frac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fraction of grid box covered by pond breeding sites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 %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vector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mosquito density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N.m−2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larvae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larvae density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N.m−2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larvae biomass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larvae biomass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Mg.m−2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 err="1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PRd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% of population with detectable malaria (day 10+)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 </a:t>
                      </a:r>
                      <a:endParaRPr lang="es-ES" sz="1700" kern="15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 err="1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hbr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human biting rate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number of bites person−1 day−1</a:t>
                      </a:r>
                      <a:endParaRPr lang="es-ES" sz="1700" kern="15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 err="1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cspr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 err="1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Circum</a:t>
                      </a: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GB" sz="1700" kern="150" dirty="0" err="1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sporozoite</a:t>
                      </a: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 protein ratio (</a:t>
                      </a:r>
                      <a:r>
                        <a:rPr lang="en-GB" sz="1700" kern="150" dirty="0" err="1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eir</a:t>
                      </a: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/</a:t>
                      </a:r>
                      <a:r>
                        <a:rPr lang="en-GB" sz="1700" kern="150" dirty="0" err="1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hbr</a:t>
                      </a: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) fraction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 fraction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 err="1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Eir</a:t>
                      </a:r>
                      <a:r>
                        <a:rPr lang="en-GB" sz="1700" kern="150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*</a:t>
                      </a:r>
                      <a:endParaRPr lang="es-ES" sz="1700" kern="150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entomological inoculation rate (number of infectious bites)</a:t>
                      </a:r>
                      <a:endParaRPr lang="es-ES" sz="1700" kern="150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number  person−1 day−1</a:t>
                      </a:r>
                      <a:endParaRPr lang="es-ES" sz="1700" kern="150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Cases*</a:t>
                      </a:r>
                      <a:endParaRPr lang="es-ES" sz="1700" kern="150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number of new cases</a:t>
                      </a:r>
                      <a:endParaRPr lang="es-ES" sz="1700" kern="150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</a:rPr>
                        <a:t>fraction</a:t>
                      </a:r>
                      <a:endParaRPr lang="es-ES" sz="1700" kern="150" dirty="0">
                        <a:solidFill>
                          <a:srgbClr val="FF0000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immunity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proportion of immune population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kern="150" dirty="0">
                          <a:solidFill>
                            <a:schemeClr val="tx1"/>
                          </a:solidFill>
                          <a:effectLst/>
                          <a:latin typeface="Bell MT" panose="02020503060305020303" pitchFamily="18" charset="0"/>
                        </a:rPr>
                        <a:t>fraction</a:t>
                      </a:r>
                      <a:endParaRPr lang="es-ES" sz="1700" kern="150" dirty="0">
                        <a:solidFill>
                          <a:schemeClr val="tx1"/>
                        </a:solidFill>
                        <a:effectLst/>
                        <a:latin typeface="Bell MT" panose="02020503060305020303" pitchFamily="18" charset="0"/>
                        <a:ea typeface="Droid Sans Fallback"/>
                        <a:cs typeface="FreeSans"/>
                      </a:endParaRPr>
                    </a:p>
                  </a:txBody>
                  <a:tcPr marL="33524" marR="33524" marT="33524" marB="335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6 Título"/>
          <p:cNvSpPr txBox="1">
            <a:spLocks/>
          </p:cNvSpPr>
          <p:nvPr/>
        </p:nvSpPr>
        <p:spPr bwMode="auto">
          <a:xfrm>
            <a:off x="0" y="0"/>
            <a:ext cx="9144000" cy="48577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/>
            <a:r>
              <a:rPr lang="es-ES" altLang="es-ES" sz="2800" u="sng" kern="0" dirty="0">
                <a:latin typeface="Calibri" panose="020F0502020204030204" pitchFamily="34" charset="0"/>
              </a:rPr>
              <a:t>VECTRI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Model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Outputs</a:t>
            </a:r>
          </a:p>
        </p:txBody>
      </p:sp>
    </p:spTree>
    <p:extLst>
      <p:ext uri="{BB962C8B-B14F-4D97-AF65-F5344CB8AC3E}">
        <p14:creationId xmlns:p14="http://schemas.microsoft.com/office/powerpoint/2010/main" val="42716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7E39E3-6EC1-D442-8794-8933E591F06E}"/>
              </a:ext>
            </a:extLst>
          </p:cNvPr>
          <p:cNvPicPr/>
          <p:nvPr/>
        </p:nvPicPr>
        <p:blipFill rotWithShape="1">
          <a:blip r:embed="rId2"/>
          <a:srcRect l="31281" t="5284" r="32191" b="5330"/>
          <a:stretch/>
        </p:blipFill>
        <p:spPr bwMode="auto">
          <a:xfrm>
            <a:off x="0" y="548045"/>
            <a:ext cx="3393649" cy="333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CB6C392-EDF1-6F48-A346-3F72960C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8045"/>
            <a:ext cx="4724400" cy="25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72C367-AFB5-F243-B9FF-5631AF64EE3F}"/>
              </a:ext>
            </a:extLst>
          </p:cNvPr>
          <p:cNvSpPr txBox="1"/>
          <p:nvPr/>
        </p:nvSpPr>
        <p:spPr>
          <a:xfrm>
            <a:off x="3344053" y="3200400"/>
            <a:ext cx="587614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  <a:latin typeface="Bell MT" panose="02020503060305020303" pitchFamily="18" charset="0"/>
              </a:rPr>
              <a:t>                       This map represents the prevalence rate of 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Bell MT" panose="02020503060305020303" pitchFamily="18" charset="0"/>
              </a:rPr>
              <a:t>    P. falciparum malaria in 2-10 year olds in WA, (average 2000-2015).</a:t>
            </a:r>
          </a:p>
          <a:p>
            <a:pPr algn="just"/>
            <a:r>
              <a:rPr lang="en-US" sz="1400" b="1" dirty="0">
                <a:solidFill>
                  <a:srgbClr val="000000"/>
                </a:solidFill>
                <a:latin typeface="Bell MT" panose="02020503060305020303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Bell MT" panose="02020503060305020303" pitchFamily="18" charset="0"/>
              </a:rPr>
              <a:t>These data are collected from different malaria locations across African countries via the Malaria Atlas Project (MAP), they could serve to partially validate the model outputs.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0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Bell MT" panose="02020503060305020303" pitchFamily="18" charset="0"/>
              </a:rPr>
              <a:t>Malaria prevalence is low in Senegal, this is related to malaria control parameters such as interventions with insecticide-treated bed nets, but also the Artemisinin-based combination therapy (ACT) for treatment.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0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0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Bell MT" panose="02020503060305020303" pitchFamily="18" charset="0"/>
              </a:rPr>
              <a:t>The wetter area (south of West Africa) experiences endemic malaria prevalence.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n-US" sz="20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MAP data: </a:t>
            </a:r>
            <a:r>
              <a:rPr lang="en-GB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https://map.ox.ac.uk/explorer/#/explorer</a:t>
            </a:r>
            <a:endParaRPr lang="en-GB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A988A-E40C-5844-A734-C9F9DD34A7B3}"/>
              </a:ext>
            </a:extLst>
          </p:cNvPr>
          <p:cNvSpPr txBox="1"/>
          <p:nvPr/>
        </p:nvSpPr>
        <p:spPr>
          <a:xfrm>
            <a:off x="56483" y="3886200"/>
            <a:ext cx="3220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Bell MT" panose="02020503060305020303" pitchFamily="18" charset="77"/>
              </a:rPr>
              <a:t>Location of the study area: West Africa delimited in red color, - 4 ºN to 18 ºN and 20 ºW to 15 ºE. 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1944434" y="1462445"/>
            <a:ext cx="2398966" cy="228600"/>
          </a:xfrm>
          <a:prstGeom prst="rightArrow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5" name="4 Rectángulo"/>
          <p:cNvSpPr/>
          <p:nvPr/>
        </p:nvSpPr>
        <p:spPr>
          <a:xfrm>
            <a:off x="4800600" y="852845"/>
            <a:ext cx="914400" cy="6477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6 Título"/>
          <p:cNvSpPr txBox="1">
            <a:spLocks/>
          </p:cNvSpPr>
          <p:nvPr/>
        </p:nvSpPr>
        <p:spPr bwMode="auto">
          <a:xfrm>
            <a:off x="0" y="0"/>
            <a:ext cx="9144000" cy="48577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/>
            <a:r>
              <a:rPr lang="es-ES" altLang="es-ES" sz="2800" u="sng" kern="0" dirty="0" err="1">
                <a:latin typeface="Calibri" panose="020F0502020204030204" pitchFamily="34" charset="0"/>
              </a:rPr>
              <a:t>Study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Area</a:t>
            </a:r>
            <a:r>
              <a:rPr lang="es-ES" altLang="es-ES" sz="2800" u="sng" kern="0" dirty="0">
                <a:latin typeface="Calibri" panose="020F0502020204030204" pitchFamily="34" charset="0"/>
              </a:rPr>
              <a:t>: West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Africa</a:t>
            </a:r>
            <a:endParaRPr lang="es-ES" altLang="es-ES" sz="2800" u="sng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6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t="16204" r="14129" b="15568"/>
          <a:stretch/>
        </p:blipFill>
        <p:spPr bwMode="auto">
          <a:xfrm>
            <a:off x="76200" y="457200"/>
            <a:ext cx="4267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t="6772" r="7840"/>
          <a:stretch/>
        </p:blipFill>
        <p:spPr bwMode="auto">
          <a:xfrm>
            <a:off x="4343400" y="533400"/>
            <a:ext cx="4648200" cy="20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6209" r="1198"/>
          <a:stretch/>
        </p:blipFill>
        <p:spPr bwMode="auto">
          <a:xfrm>
            <a:off x="190500" y="3838575"/>
            <a:ext cx="5524500" cy="287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3 CuadroTexto"/>
          <p:cNvSpPr txBox="1"/>
          <p:nvPr/>
        </p:nvSpPr>
        <p:spPr>
          <a:xfrm>
            <a:off x="5715000" y="4476686"/>
            <a:ext cx="2877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Bell MT" panose="02020503060305020303" pitchFamily="18" charset="0"/>
                <a:cs typeface="Times New Roman" panose="02020603050405020304" pitchFamily="18" charset="0"/>
              </a:rPr>
              <a:t>Decrease in inter-annual variability and strong malaria incidence signal over the Southern latitudes  </a:t>
            </a:r>
            <a:endParaRPr lang="es-ES" dirty="0"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66028-AD3A-A547-A91E-25035093CB49}"/>
              </a:ext>
            </a:extLst>
          </p:cNvPr>
          <p:cNvSpPr txBox="1"/>
          <p:nvPr/>
        </p:nvSpPr>
        <p:spPr>
          <a:xfrm>
            <a:off x="52136" y="2655536"/>
            <a:ext cx="4198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Bell MT" panose="02020503060305020303" pitchFamily="18" charset="77"/>
              </a:rPr>
              <a:t>Spatial distribution of malaria incidence in WA from CPC Global daily rainfall and temperature (1979-2017). Maximum occurrence area is found in the South and South-eastern of West Africa.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82564-D3C8-7345-8F0C-58C78CFFC175}"/>
              </a:ext>
            </a:extLst>
          </p:cNvPr>
          <p:cNvSpPr txBox="1"/>
          <p:nvPr/>
        </p:nvSpPr>
        <p:spPr>
          <a:xfrm>
            <a:off x="4303966" y="2514600"/>
            <a:ext cx="4840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Bell MT" panose="02020503060305020303" pitchFamily="18" charset="77"/>
              </a:rPr>
              <a:t>Simulated intra/inter-annual variability of malaria incidence in WA from CPC Global daily rainfall and temperature (1979-2017). </a:t>
            </a:r>
            <a:r>
              <a:rPr lang="en-GB" sz="1400" dirty="0">
                <a:latin typeface="Bell MT" panose="02020503060305020303" pitchFamily="18" charset="0"/>
                <a:cs typeface="Times New Roman" panose="02020603050405020304" pitchFamily="18" charset="0"/>
              </a:rPr>
              <a:t>Maximum malaria incidence is simulated during Sept-Oct-Nov.</a:t>
            </a:r>
            <a:endParaRPr lang="es-ES" sz="1400" dirty="0"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533400" y="4552886"/>
            <a:ext cx="4724400" cy="1466914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Título"/>
          <p:cNvSpPr txBox="1">
            <a:spLocks/>
          </p:cNvSpPr>
          <p:nvPr/>
        </p:nvSpPr>
        <p:spPr bwMode="auto">
          <a:xfrm>
            <a:off x="0" y="0"/>
            <a:ext cx="9144000" cy="48577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/>
            <a:r>
              <a:rPr lang="es-ES" altLang="es-ES" sz="2800" u="sng" kern="0" dirty="0">
                <a:latin typeface="Calibri" panose="020F0502020204030204" pitchFamily="34" charset="0"/>
              </a:rPr>
              <a:t>LMM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Results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in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west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Africa</a:t>
            </a:r>
            <a:endParaRPr lang="es-ES" altLang="es-ES" sz="2800" u="sng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9041" r="6238" b="5075"/>
          <a:stretch/>
        </p:blipFill>
        <p:spPr>
          <a:xfrm>
            <a:off x="0" y="381000"/>
            <a:ext cx="9067800" cy="289559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8552" r="6711"/>
          <a:stretch/>
        </p:blipFill>
        <p:spPr>
          <a:xfrm>
            <a:off x="76200" y="3600448"/>
            <a:ext cx="8915399" cy="3105152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4648200" y="5105399"/>
            <a:ext cx="838200" cy="1219201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057400" y="57544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malaria in 2001/2002 was implied by particularly dryness  in Senegal during the period</a:t>
            </a:r>
            <a:endParaRPr lang="es-ES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6 Título"/>
          <p:cNvSpPr txBox="1">
            <a:spLocks/>
          </p:cNvSpPr>
          <p:nvPr/>
        </p:nvSpPr>
        <p:spPr bwMode="auto">
          <a:xfrm>
            <a:off x="0" y="0"/>
            <a:ext cx="9144000" cy="48577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latin typeface="Andy" pitchFamily="66" charset="0"/>
              </a:defRPr>
            </a:lvl9pPr>
          </a:lstStyle>
          <a:p>
            <a:pPr eaLnBrk="1" hangingPunct="1"/>
            <a:r>
              <a:rPr lang="es-ES" altLang="es-ES" sz="2800" u="sng" kern="0" dirty="0">
                <a:latin typeface="Calibri" panose="020F0502020204030204" pitchFamily="34" charset="0"/>
              </a:rPr>
              <a:t>LMM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Results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vs. </a:t>
            </a:r>
            <a:r>
              <a:rPr lang="es-ES" altLang="es-ES" sz="2800" u="sng" kern="0" dirty="0" err="1">
                <a:latin typeface="Calibri" panose="020F0502020204030204" pitchFamily="34" charset="0"/>
              </a:rPr>
              <a:t>Observed</a:t>
            </a:r>
            <a:r>
              <a:rPr lang="es-ES" altLang="es-ES" sz="2800" u="sng" kern="0" dirty="0">
                <a:latin typeface="Calibri" panose="020F0502020204030204" pitchFamily="34" charset="0"/>
              </a:rPr>
              <a:t> Malaria in Senegal</a:t>
            </a:r>
          </a:p>
        </p:txBody>
      </p:sp>
    </p:spTree>
    <p:extLst>
      <p:ext uri="{BB962C8B-B14F-4D97-AF65-F5344CB8AC3E}">
        <p14:creationId xmlns:p14="http://schemas.microsoft.com/office/powerpoint/2010/main" val="33390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17728</TotalTime>
  <Words>1776</Words>
  <Application>Microsoft Macintosh PowerPoint</Application>
  <PresentationFormat>On-screen Show (4:3)</PresentationFormat>
  <Paragraphs>351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Andy</vt:lpstr>
      <vt:lpstr>Arial</vt:lpstr>
      <vt:lpstr>Bell MT</vt:lpstr>
      <vt:lpstr>Bodoni MT</vt:lpstr>
      <vt:lpstr>Calibri</vt:lpstr>
      <vt:lpstr>Times</vt:lpstr>
      <vt:lpstr>Times New Roman</vt:lpstr>
      <vt:lpstr>Wingdings</vt:lpstr>
      <vt:lpstr>Office Theme</vt:lpstr>
      <vt:lpstr>Default Design</vt:lpstr>
      <vt:lpstr>PowerPoint Presentation</vt:lpstr>
      <vt:lpstr>Climate and Malaria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Wassila Thiaw</dc:creator>
  <cp:lastModifiedBy>Microsoft Office User</cp:lastModifiedBy>
  <cp:revision>204</cp:revision>
  <cp:lastPrinted>2019-04-22T09:26:10Z</cp:lastPrinted>
  <dcterms:created xsi:type="dcterms:W3CDTF">2018-11-09T13:44:32Z</dcterms:created>
  <dcterms:modified xsi:type="dcterms:W3CDTF">2019-04-25T21:21:34Z</dcterms:modified>
</cp:coreProperties>
</file>