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Lst>
  <p:notesMasterIdLst>
    <p:notesMasterId r:id="rId30"/>
  </p:notesMasterIdLst>
  <p:sldIdLst>
    <p:sldId id="257" r:id="rId3"/>
    <p:sldId id="402" r:id="rId4"/>
    <p:sldId id="436" r:id="rId5"/>
    <p:sldId id="439" r:id="rId6"/>
    <p:sldId id="395" r:id="rId7"/>
    <p:sldId id="441" r:id="rId8"/>
    <p:sldId id="440" r:id="rId9"/>
    <p:sldId id="283" r:id="rId10"/>
    <p:sldId id="274" r:id="rId11"/>
    <p:sldId id="273" r:id="rId12"/>
    <p:sldId id="332" r:id="rId13"/>
    <p:sldId id="287" r:id="rId14"/>
    <p:sldId id="294" r:id="rId15"/>
    <p:sldId id="279" r:id="rId16"/>
    <p:sldId id="372" r:id="rId17"/>
    <p:sldId id="355" r:id="rId18"/>
    <p:sldId id="369" r:id="rId19"/>
    <p:sldId id="341" r:id="rId20"/>
    <p:sldId id="373" r:id="rId21"/>
    <p:sldId id="374" r:id="rId22"/>
    <p:sldId id="376" r:id="rId23"/>
    <p:sldId id="289" r:id="rId24"/>
    <p:sldId id="282" r:id="rId25"/>
    <p:sldId id="286" r:id="rId26"/>
    <p:sldId id="442" r:id="rId27"/>
    <p:sldId id="380" r:id="rId28"/>
    <p:sldId id="379"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249" autoAdjust="0"/>
  </p:normalViewPr>
  <p:slideViewPr>
    <p:cSldViewPr snapToGrid="0">
      <p:cViewPr varScale="1">
        <p:scale>
          <a:sx n="68" d="100"/>
          <a:sy n="68" d="100"/>
        </p:scale>
        <p:origin x="792"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6D5518-F52B-4FB1-9AFA-91EA01FB1AF8}" type="datetimeFigureOut">
              <a:rPr lang="es-AR" smtClean="0"/>
              <a:t>25/04/2019</a:t>
            </a:fld>
            <a:endParaRPr lang="es-AR"/>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571292-058C-4183-8228-E30D68B4719A}" type="slidenum">
              <a:rPr lang="es-AR" smtClean="0"/>
              <a:t>‹Nº›</a:t>
            </a:fld>
            <a:endParaRPr lang="es-AR"/>
          </a:p>
        </p:txBody>
      </p:sp>
    </p:spTree>
    <p:extLst>
      <p:ext uri="{BB962C8B-B14F-4D97-AF65-F5344CB8AC3E}">
        <p14:creationId xmlns:p14="http://schemas.microsoft.com/office/powerpoint/2010/main" val="3489088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38068011-6A28-4E10-B03F-A9BD8E0B44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0426879A-642C-45AE-A678-179CB8FD5024}" type="slidenum">
              <a:rPr kumimoji="0" lang="en-US" altLang="es-E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90600" rtl="0" eaLnBrk="1" fontAlgn="base" latinLnBrk="0" hangingPunct="1">
                <a:lnSpc>
                  <a:spcPct val="100000"/>
                </a:lnSpc>
                <a:spcBef>
                  <a:spcPct val="0"/>
                </a:spcBef>
                <a:spcAft>
                  <a:spcPct val="0"/>
                </a:spcAft>
                <a:buClrTx/>
                <a:buSzTx/>
                <a:buFontTx/>
                <a:buNone/>
                <a:tabLst/>
                <a:defRPr/>
              </a:pPr>
              <a:t>1</a:t>
            </a:fld>
            <a:endParaRPr kumimoji="0" lang="en-US" altLang="es-E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23" name="Rectangle 2">
            <a:extLst>
              <a:ext uri="{FF2B5EF4-FFF2-40B4-BE49-F238E27FC236}">
                <a16:creationId xmlns:a16="http://schemas.microsoft.com/office/drawing/2014/main" id="{5CAF1D28-28BA-4171-81E6-3AA73FD7144E}"/>
              </a:ext>
            </a:extLst>
          </p:cNvPr>
          <p:cNvSpPr>
            <a:spLocks noGrp="1" noRot="1" noChangeAspect="1" noChangeArrowheads="1" noTextEdit="1"/>
          </p:cNvSpPr>
          <p:nvPr>
            <p:ph type="sldImg"/>
          </p:nvPr>
        </p:nvSpPr>
        <p:spPr>
          <a:xfrm>
            <a:off x="992188" y="768350"/>
            <a:ext cx="5114925" cy="3836988"/>
          </a:xfrm>
          <a:ln/>
        </p:spPr>
      </p:sp>
      <p:sp>
        <p:nvSpPr>
          <p:cNvPr id="5124" name="Rectangle 3">
            <a:extLst>
              <a:ext uri="{FF2B5EF4-FFF2-40B4-BE49-F238E27FC236}">
                <a16:creationId xmlns:a16="http://schemas.microsoft.com/office/drawing/2014/main" id="{02FE98CC-7B28-4351-9DB3-0FB17BB26D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dirty="0"/>
              <a:t>Gonzalez</a:t>
            </a:r>
            <a:r>
              <a:rPr lang="en-US" baseline="0" dirty="0"/>
              <a:t> and Goddard (2016)</a:t>
            </a:r>
          </a:p>
          <a:p>
            <a:endParaRPr lang="en-U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FBE7D-FB9A-4F90-B26B-E0A83934B34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55000" lnSpcReduction="20000"/>
          </a:bodyPr>
          <a:lstStyle/>
          <a:p>
            <a:r>
              <a:rPr lang="en-US" sz="1200" kern="1200" baseline="0" dirty="0">
                <a:solidFill>
                  <a:schemeClr val="tx1"/>
                </a:solidFill>
                <a:latin typeface="+mn-lt"/>
                <a:ea typeface="+mn-ea"/>
                <a:cs typeface="+mn-cs"/>
              </a:rPr>
              <a:t>Fig. 1 (a),(b) Correlation between the ensemble-mean predicted and ERSST sea surface temperature anomalies (8C) averaged across</a:t>
            </a:r>
          </a:p>
          <a:p>
            <a:r>
              <a:rPr lang="en-US" sz="1200" kern="1200" baseline="0" dirty="0">
                <a:solidFill>
                  <a:schemeClr val="tx1"/>
                </a:solidFill>
                <a:latin typeface="+mn-lt"/>
                <a:ea typeface="+mn-ea"/>
                <a:cs typeface="+mn-cs"/>
              </a:rPr>
              <a:t>the forecast times ranging from 2 to 5 and 6 to 9 years in the CMIP5 Init decadal </a:t>
            </a:r>
            <a:r>
              <a:rPr lang="en-US" sz="1200" kern="1200" baseline="0" dirty="0" err="1">
                <a:solidFill>
                  <a:schemeClr val="tx1"/>
                </a:solidFill>
                <a:latin typeface="+mn-lt"/>
                <a:ea typeface="+mn-ea"/>
                <a:cs typeface="+mn-cs"/>
              </a:rPr>
              <a:t>hindcasts</a:t>
            </a:r>
            <a:r>
              <a:rPr lang="en-US" sz="1200" kern="1200" baseline="0" dirty="0">
                <a:solidFill>
                  <a:schemeClr val="tx1"/>
                </a:solidFill>
                <a:latin typeface="+mn-lt"/>
                <a:ea typeface="+mn-ea"/>
                <a:cs typeface="+mn-cs"/>
              </a:rPr>
              <a:t>. The black dotted regions indicate where the</a:t>
            </a:r>
          </a:p>
          <a:p>
            <a:r>
              <a:rPr lang="en-US" sz="1200" kern="1200" baseline="0" dirty="0">
                <a:solidFill>
                  <a:schemeClr val="tx1"/>
                </a:solidFill>
                <a:latin typeface="+mn-lt"/>
                <a:ea typeface="+mn-ea"/>
                <a:cs typeface="+mn-cs"/>
              </a:rPr>
              <a:t>correlation is significant to the 95%level according to a t test that accounts for the autocorrelation of the data. (c),(d) Skill scores computed</a:t>
            </a:r>
          </a:p>
          <a:p>
            <a:r>
              <a:rPr lang="en-US" sz="1200" kern="1200" baseline="0" dirty="0">
                <a:solidFill>
                  <a:schemeClr val="tx1"/>
                </a:solidFill>
                <a:latin typeface="+mn-lt"/>
                <a:ea typeface="+mn-ea"/>
                <a:cs typeface="+mn-cs"/>
              </a:rPr>
              <a:t>against </a:t>
            </a:r>
            <a:r>
              <a:rPr lang="en-US" sz="1200" kern="1200" baseline="0" dirty="0" err="1">
                <a:solidFill>
                  <a:schemeClr val="tx1"/>
                </a:solidFill>
                <a:latin typeface="+mn-lt"/>
                <a:ea typeface="+mn-ea"/>
                <a:cs typeface="+mn-cs"/>
              </a:rPr>
              <a:t>theERSST</a:t>
            </a:r>
            <a:r>
              <a:rPr lang="en-US" sz="1200" kern="1200" baseline="0" dirty="0">
                <a:solidFill>
                  <a:schemeClr val="tx1"/>
                </a:solidFill>
                <a:latin typeface="+mn-lt"/>
                <a:ea typeface="+mn-ea"/>
                <a:cs typeface="+mn-cs"/>
              </a:rPr>
              <a:t> data across the start dates, longitude, and latitude dimensions simultaneously after applying a 4-yr running mean: correlation</a:t>
            </a:r>
          </a:p>
          <a:p>
            <a:r>
              <a:rPr lang="en-US" sz="1200" kern="1200" baseline="0" dirty="0">
                <a:solidFill>
                  <a:schemeClr val="tx1"/>
                </a:solidFill>
                <a:latin typeface="+mn-lt"/>
                <a:ea typeface="+mn-ea"/>
                <a:cs typeface="+mn-cs"/>
              </a:rPr>
              <a:t>skill and RMSE for the Indian (408S–308N, 208–1208E), North Atlantic (08–658N, 1008W–408E), North Pacific (08–658N, 1008–2608E), South</a:t>
            </a:r>
          </a:p>
          <a:p>
            <a:r>
              <a:rPr lang="en-US" sz="1200" kern="1200" baseline="0" dirty="0">
                <a:solidFill>
                  <a:schemeClr val="tx1"/>
                </a:solidFill>
                <a:latin typeface="+mn-lt"/>
                <a:ea typeface="+mn-ea"/>
                <a:cs typeface="+mn-cs"/>
              </a:rPr>
              <a:t>Atlantic (458S–08, 758W–208E), South Pacific (458S–08, 1208–2858E), and Southern (708–458S) Oceans in CMIP5 Init </a:t>
            </a:r>
            <a:r>
              <a:rPr lang="en-US" sz="1200" kern="1200" baseline="0" dirty="0" err="1">
                <a:solidFill>
                  <a:schemeClr val="tx1"/>
                </a:solidFill>
                <a:latin typeface="+mn-lt"/>
                <a:ea typeface="+mn-ea"/>
                <a:cs typeface="+mn-cs"/>
              </a:rPr>
              <a:t>hindcasts</a:t>
            </a:r>
            <a:r>
              <a:rPr lang="en-US" sz="1200" kern="1200" baseline="0" dirty="0">
                <a:solidFill>
                  <a:schemeClr val="tx1"/>
                </a:solidFill>
                <a:latin typeface="+mn-lt"/>
                <a:ea typeface="+mn-ea"/>
                <a:cs typeface="+mn-cs"/>
              </a:rPr>
              <a:t>.</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Fig. 2 (left),(middle) Correlation between the ensemble-mean predicted and ERSST sea surface temperature anomalies averaged across the forecast times ranging from(a),(c) 2 to 5 and (b),(d) 6 to 9 years in the (a),(b)CMIP5 decadal </a:t>
            </a:r>
            <a:r>
              <a:rPr lang="en-US" sz="1200" kern="1200" baseline="0" dirty="0" err="1">
                <a:solidFill>
                  <a:schemeClr val="tx1"/>
                </a:solidFill>
                <a:latin typeface="+mn-lt"/>
                <a:ea typeface="+mn-ea"/>
                <a:cs typeface="+mn-cs"/>
              </a:rPr>
              <a:t>hindcasts.The</a:t>
            </a:r>
            <a:r>
              <a:rPr lang="en-US" sz="1200" kern="1200" baseline="0" dirty="0">
                <a:solidFill>
                  <a:schemeClr val="tx1"/>
                </a:solidFill>
                <a:latin typeface="+mn-lt"/>
                <a:ea typeface="+mn-ea"/>
                <a:cs typeface="+mn-cs"/>
              </a:rPr>
              <a:t> left and middle columns correspond respectively to the Init and </a:t>
            </a:r>
            <a:r>
              <a:rPr lang="en-US" sz="1200" kern="1200" baseline="0" dirty="0" err="1">
                <a:solidFill>
                  <a:schemeClr val="tx1"/>
                </a:solidFill>
                <a:latin typeface="+mn-lt"/>
                <a:ea typeface="+mn-ea"/>
                <a:cs typeface="+mn-cs"/>
              </a:rPr>
              <a:t>NoInit</a:t>
            </a:r>
            <a:r>
              <a:rPr lang="en-US" sz="1200" kern="1200" baseline="0" dirty="0">
                <a:solidFill>
                  <a:schemeClr val="tx1"/>
                </a:solidFill>
                <a:latin typeface="+mn-lt"/>
                <a:ea typeface="+mn-ea"/>
                <a:cs typeface="+mn-cs"/>
              </a:rPr>
              <a:t> ensembles. Difference in correlation between the (a),(b) CMIP5 Init (5-yr start dates) decadal </a:t>
            </a:r>
            <a:r>
              <a:rPr lang="en-US" sz="1200" kern="1200" baseline="0" dirty="0" err="1">
                <a:solidFill>
                  <a:schemeClr val="tx1"/>
                </a:solidFill>
                <a:latin typeface="+mn-lt"/>
                <a:ea typeface="+mn-ea"/>
                <a:cs typeface="+mn-cs"/>
              </a:rPr>
              <a:t>hindcasts</a:t>
            </a:r>
            <a:r>
              <a:rPr lang="en-US" sz="1200" kern="1200" baseline="0" dirty="0">
                <a:solidFill>
                  <a:schemeClr val="tx1"/>
                </a:solidFill>
                <a:latin typeface="+mn-lt"/>
                <a:ea typeface="+mn-ea"/>
                <a:cs typeface="+mn-cs"/>
              </a:rPr>
              <a:t> and the CMIP5 </a:t>
            </a:r>
            <a:r>
              <a:rPr lang="en-US" sz="1200" kern="1200" baseline="0" dirty="0" err="1">
                <a:solidFill>
                  <a:schemeClr val="tx1"/>
                </a:solidFill>
                <a:latin typeface="+mn-lt"/>
                <a:ea typeface="+mn-ea"/>
                <a:cs typeface="+mn-cs"/>
              </a:rPr>
              <a:t>NoInit</a:t>
            </a:r>
            <a:r>
              <a:rPr lang="en-US" sz="1200" kern="1200" baseline="0" dirty="0">
                <a:solidFill>
                  <a:schemeClr val="tx1"/>
                </a:solidFill>
                <a:latin typeface="+mn-lt"/>
                <a:ea typeface="+mn-ea"/>
                <a:cs typeface="+mn-cs"/>
              </a:rPr>
              <a:t> historical simulations.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Fig. 3: Correlation between the ensemble-mean predicted and ERSST sea surface temperature anomalies averaged across the forecast times ranging from 2 to 5 years in the (a)–(d) CMIP5 Init decadal </a:t>
            </a:r>
            <a:r>
              <a:rPr lang="en-US" sz="1200" kern="1200" baseline="0" dirty="0" err="1">
                <a:solidFill>
                  <a:schemeClr val="tx1"/>
                </a:solidFill>
                <a:latin typeface="+mn-lt"/>
                <a:ea typeface="+mn-ea"/>
                <a:cs typeface="+mn-cs"/>
              </a:rPr>
              <a:t>hindcasts</a:t>
            </a:r>
            <a:r>
              <a:rPr lang="en-US" sz="1200" kern="1200" baseline="0" dirty="0">
                <a:solidFill>
                  <a:schemeClr val="tx1"/>
                </a:solidFill>
                <a:latin typeface="+mn-lt"/>
                <a:ea typeface="+mn-ea"/>
                <a:cs typeface="+mn-cs"/>
              </a:rPr>
              <a:t> and (e) CMIP5 </a:t>
            </a:r>
            <a:r>
              <a:rPr lang="en-US" sz="1200" kern="1200" baseline="0" dirty="0" err="1">
                <a:solidFill>
                  <a:schemeClr val="tx1"/>
                </a:solidFill>
                <a:latin typeface="+mn-lt"/>
                <a:ea typeface="+mn-ea"/>
                <a:cs typeface="+mn-cs"/>
              </a:rPr>
              <a:t>NoInit</a:t>
            </a:r>
            <a:r>
              <a:rPr lang="en-US" sz="1200" kern="1200" baseline="0" dirty="0">
                <a:solidFill>
                  <a:schemeClr val="tx1"/>
                </a:solidFill>
                <a:latin typeface="+mn-lt"/>
                <a:ea typeface="+mn-ea"/>
                <a:cs typeface="+mn-cs"/>
              </a:rPr>
              <a:t> historical simulations after (e) c),(e) after filtering out the anthropogenic greenhouse gas warming effect and the volcanic eruption effect by a multiple linear regression onto the base-2 logarithm of</a:t>
            </a:r>
          </a:p>
          <a:p>
            <a:r>
              <a:rPr lang="en-US" sz="1200" kern="1200" baseline="0" dirty="0">
                <a:solidFill>
                  <a:schemeClr val="tx1"/>
                </a:solidFill>
                <a:latin typeface="+mn-lt"/>
                <a:ea typeface="+mn-ea"/>
                <a:cs typeface="+mn-cs"/>
              </a:rPr>
              <a:t>the Mauna Loa CO2 concentration and stratospheric optical thickness at </a:t>
            </a:r>
            <a:r>
              <a:rPr lang="en-US" sz="1200" kern="1200" baseline="0">
                <a:solidFill>
                  <a:schemeClr val="tx1"/>
                </a:solidFill>
                <a:latin typeface="+mn-lt"/>
                <a:ea typeface="+mn-ea"/>
                <a:cs typeface="+mn-cs"/>
              </a:rPr>
              <a:t>550 nm.</a:t>
            </a:r>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The Indian Ocean stands out as the region where the state-of-the-art decadal climate predictions of sea</a:t>
            </a:r>
          </a:p>
          <a:p>
            <a:r>
              <a:rPr lang="en-US" sz="1200" kern="1200" baseline="0" dirty="0">
                <a:solidFill>
                  <a:schemeClr val="tx1"/>
                </a:solidFill>
                <a:latin typeface="+mn-lt"/>
                <a:ea typeface="+mn-ea"/>
                <a:cs typeface="+mn-cs"/>
              </a:rPr>
              <a:t>surface temperature (SST) perform the best worldwide for forecast times ranging from the second to the</a:t>
            </a:r>
          </a:p>
          <a:p>
            <a:r>
              <a:rPr lang="en-US" sz="1200" kern="1200" baseline="0" dirty="0">
                <a:solidFill>
                  <a:schemeClr val="tx1"/>
                </a:solidFill>
                <a:latin typeface="+mn-lt"/>
                <a:ea typeface="+mn-ea"/>
                <a:cs typeface="+mn-cs"/>
              </a:rPr>
              <a:t>ninth year, according to correlation and root-mean-square error (RMSE) scores. This paper investigates the</a:t>
            </a:r>
          </a:p>
          <a:p>
            <a:r>
              <a:rPr lang="en-US" sz="1200" kern="1200" baseline="0" dirty="0">
                <a:solidFill>
                  <a:schemeClr val="tx1"/>
                </a:solidFill>
                <a:latin typeface="+mn-lt"/>
                <a:ea typeface="+mn-ea"/>
                <a:cs typeface="+mn-cs"/>
              </a:rPr>
              <a:t>reasons for this high skill by assessing the contributions from the initial conditions, greenhouse gases, solar</a:t>
            </a:r>
          </a:p>
          <a:p>
            <a:r>
              <a:rPr lang="en-US" sz="1200" kern="1200" baseline="0" dirty="0">
                <a:solidFill>
                  <a:schemeClr val="tx1"/>
                </a:solidFill>
                <a:latin typeface="+mn-lt"/>
                <a:ea typeface="+mn-ea"/>
                <a:cs typeface="+mn-cs"/>
              </a:rPr>
              <a:t>activity, and volcanic aerosols. The comparison between the SST correlation skill in uninitialized historical</a:t>
            </a:r>
          </a:p>
          <a:p>
            <a:r>
              <a:rPr lang="en-US" sz="1200" kern="1200" baseline="0" dirty="0">
                <a:solidFill>
                  <a:schemeClr val="tx1"/>
                </a:solidFill>
                <a:latin typeface="+mn-lt"/>
                <a:ea typeface="+mn-ea"/>
                <a:cs typeface="+mn-cs"/>
              </a:rPr>
              <a:t>simulations and </a:t>
            </a:r>
            <a:r>
              <a:rPr lang="en-US" sz="1200" kern="1200" baseline="0" dirty="0" err="1">
                <a:solidFill>
                  <a:schemeClr val="tx1"/>
                </a:solidFill>
                <a:latin typeface="+mn-lt"/>
                <a:ea typeface="+mn-ea"/>
                <a:cs typeface="+mn-cs"/>
              </a:rPr>
              <a:t>hindcasts</a:t>
            </a:r>
            <a:r>
              <a:rPr lang="en-US" sz="1200" kern="1200" baseline="0" dirty="0">
                <a:solidFill>
                  <a:schemeClr val="tx1"/>
                </a:solidFill>
                <a:latin typeface="+mn-lt"/>
                <a:ea typeface="+mn-ea"/>
                <a:cs typeface="+mn-cs"/>
              </a:rPr>
              <a:t> initialized </a:t>
            </a:r>
            <a:r>
              <a:rPr lang="en-US" sz="1200" kern="1200" baseline="0" dirty="0" err="1">
                <a:solidFill>
                  <a:schemeClr val="tx1"/>
                </a:solidFill>
                <a:latin typeface="+mn-lt"/>
                <a:ea typeface="+mn-ea"/>
                <a:cs typeface="+mn-cs"/>
              </a:rPr>
              <a:t>fromestimates</a:t>
            </a:r>
            <a:r>
              <a:rPr lang="en-US" sz="1200" kern="1200" baseline="0" dirty="0">
                <a:solidFill>
                  <a:schemeClr val="tx1"/>
                </a:solidFill>
                <a:latin typeface="+mn-lt"/>
                <a:ea typeface="+mn-ea"/>
                <a:cs typeface="+mn-cs"/>
              </a:rPr>
              <a:t> of the observed climate state shows that the high Indian</a:t>
            </a:r>
          </a:p>
          <a:p>
            <a:r>
              <a:rPr lang="en-US" sz="1200" kern="1200" baseline="0" dirty="0">
                <a:solidFill>
                  <a:schemeClr val="tx1"/>
                </a:solidFill>
                <a:latin typeface="+mn-lt"/>
                <a:ea typeface="+mn-ea"/>
                <a:cs typeface="+mn-cs"/>
              </a:rPr>
              <a:t>Ocean skill is largely explained by the varying </a:t>
            </a:r>
            <a:r>
              <a:rPr lang="en-US" sz="1200" kern="1200" baseline="0" dirty="0" err="1">
                <a:solidFill>
                  <a:schemeClr val="tx1"/>
                </a:solidFill>
                <a:latin typeface="+mn-lt"/>
                <a:ea typeface="+mn-ea"/>
                <a:cs typeface="+mn-cs"/>
              </a:rPr>
              <a:t>radiative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forcings</a:t>
            </a:r>
            <a:r>
              <a:rPr lang="en-US" sz="1200" kern="1200" baseline="0" dirty="0">
                <a:solidFill>
                  <a:schemeClr val="tx1"/>
                </a:solidFill>
                <a:latin typeface="+mn-lt"/>
                <a:ea typeface="+mn-ea"/>
                <a:cs typeface="+mn-cs"/>
              </a:rPr>
              <a:t>, the latter finding being supported by a set</a:t>
            </a:r>
          </a:p>
          <a:p>
            <a:r>
              <a:rPr lang="en-US" sz="1200" kern="1200" baseline="0" dirty="0">
                <a:solidFill>
                  <a:schemeClr val="tx1"/>
                </a:solidFill>
                <a:latin typeface="+mn-lt"/>
                <a:ea typeface="+mn-ea"/>
                <a:cs typeface="+mn-cs"/>
              </a:rPr>
              <a:t>of additional sensitivity experiments. The long-term warming trend is the primary contributor to the high</a:t>
            </a:r>
          </a:p>
          <a:p>
            <a:r>
              <a:rPr lang="en-US" sz="1200" kern="1200" baseline="0" dirty="0">
                <a:solidFill>
                  <a:schemeClr val="tx1"/>
                </a:solidFill>
                <a:latin typeface="+mn-lt"/>
                <a:ea typeface="+mn-ea"/>
                <a:cs typeface="+mn-cs"/>
              </a:rPr>
              <a:t>skill, though not the only one. Volcanic aerosols bring additional skill in this region as shown by the</a:t>
            </a:r>
          </a:p>
          <a:p>
            <a:r>
              <a:rPr lang="en-US" sz="1200" kern="1200" baseline="0" dirty="0">
                <a:solidFill>
                  <a:schemeClr val="tx1"/>
                </a:solidFill>
                <a:latin typeface="+mn-lt"/>
                <a:ea typeface="+mn-ea"/>
                <a:cs typeface="+mn-cs"/>
              </a:rPr>
              <a:t>comparison between initialized </a:t>
            </a:r>
            <a:r>
              <a:rPr lang="en-US" sz="1200" kern="1200" baseline="0" dirty="0" err="1">
                <a:solidFill>
                  <a:schemeClr val="tx1"/>
                </a:solidFill>
                <a:latin typeface="+mn-lt"/>
                <a:ea typeface="+mn-ea"/>
                <a:cs typeface="+mn-cs"/>
              </a:rPr>
              <a:t>hindcasts</a:t>
            </a:r>
            <a:r>
              <a:rPr lang="en-US" sz="1200" kern="1200" baseline="0" dirty="0">
                <a:solidFill>
                  <a:schemeClr val="tx1"/>
                </a:solidFill>
                <a:latin typeface="+mn-lt"/>
                <a:ea typeface="+mn-ea"/>
                <a:cs typeface="+mn-cs"/>
              </a:rPr>
              <a:t> taking into account or not the effect of volcanic stratospheric</a:t>
            </a:r>
          </a:p>
          <a:p>
            <a:r>
              <a:rPr lang="en-US" sz="1200" kern="1200" baseline="0" dirty="0">
                <a:solidFill>
                  <a:schemeClr val="tx1"/>
                </a:solidFill>
                <a:latin typeface="+mn-lt"/>
                <a:ea typeface="+mn-ea"/>
                <a:cs typeface="+mn-cs"/>
              </a:rPr>
              <a:t>aerosols and by the drop in skill when filtering out their effect in </a:t>
            </a:r>
            <a:r>
              <a:rPr lang="en-US" sz="1200" kern="1200" baseline="0" dirty="0" err="1">
                <a:solidFill>
                  <a:schemeClr val="tx1"/>
                </a:solidFill>
                <a:latin typeface="+mn-lt"/>
                <a:ea typeface="+mn-ea"/>
                <a:cs typeface="+mn-cs"/>
              </a:rPr>
              <a:t>hindcasts</a:t>
            </a:r>
            <a:r>
              <a:rPr lang="en-US" sz="1200" kern="1200" baseline="0" dirty="0">
                <a:solidFill>
                  <a:schemeClr val="tx1"/>
                </a:solidFill>
                <a:latin typeface="+mn-lt"/>
                <a:ea typeface="+mn-ea"/>
                <a:cs typeface="+mn-cs"/>
              </a:rPr>
              <a:t> that take them into account.</a:t>
            </a:r>
          </a:p>
          <a:p>
            <a:r>
              <a:rPr lang="en-US" sz="1200" kern="1200" baseline="0" dirty="0">
                <a:solidFill>
                  <a:schemeClr val="tx1"/>
                </a:solidFill>
                <a:latin typeface="+mn-lt"/>
                <a:ea typeface="+mn-ea"/>
                <a:cs typeface="+mn-cs"/>
              </a:rPr>
              <a:t>Indeed, the Indian Ocean is shown to be the region where the ratio of the internally generated over the</a:t>
            </a:r>
          </a:p>
          <a:p>
            <a:r>
              <a:rPr lang="en-US" sz="1200" kern="1200" baseline="0" dirty="0">
                <a:solidFill>
                  <a:schemeClr val="tx1"/>
                </a:solidFill>
                <a:latin typeface="+mn-lt"/>
                <a:ea typeface="+mn-ea"/>
                <a:cs typeface="+mn-cs"/>
              </a:rPr>
              <a:t>externally forced variability is the lowest, where the amplitude of the internal variability has been estimated</a:t>
            </a:r>
          </a:p>
          <a:p>
            <a:r>
              <a:rPr lang="en-US" sz="1200" kern="1200" baseline="0" dirty="0">
                <a:solidFill>
                  <a:schemeClr val="tx1"/>
                </a:solidFill>
                <a:latin typeface="+mn-lt"/>
                <a:ea typeface="+mn-ea"/>
                <a:cs typeface="+mn-cs"/>
              </a:rPr>
              <a:t>by removing the effect of long-term warming trend and volcanic aerosols by a multiple least squares linear</a:t>
            </a:r>
          </a:p>
          <a:p>
            <a:r>
              <a:rPr lang="en-US" sz="1200" kern="1200" baseline="0" dirty="0">
                <a:solidFill>
                  <a:schemeClr val="tx1"/>
                </a:solidFill>
                <a:latin typeface="+mn-lt"/>
                <a:ea typeface="+mn-ea"/>
                <a:cs typeface="+mn-cs"/>
              </a:rPr>
              <a:t>regression on observed SSTs.</a:t>
            </a:r>
            <a:endParaRPr lang="en-U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FBE7D-FB9A-4F90-B26B-E0A83934B34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A41BD9CE-F64A-4F33-9712-747AFF550A3A}" type="slidenum">
              <a:rPr lang="es-ES" smtClean="0"/>
              <a:pPr/>
              <a:t>22</a:t>
            </a:fld>
            <a:endParaRPr lang="es-ES"/>
          </a:p>
        </p:txBody>
      </p:sp>
    </p:spTree>
    <p:extLst>
      <p:ext uri="{BB962C8B-B14F-4D97-AF65-F5344CB8AC3E}">
        <p14:creationId xmlns:p14="http://schemas.microsoft.com/office/powerpoint/2010/main" val="1798633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A41BD9CE-F64A-4F33-9712-747AFF550A3A}" type="slidenum">
              <a:rPr lang="es-ES" smtClean="0"/>
              <a:pPr/>
              <a:t>23</a:t>
            </a:fld>
            <a:endParaRPr lang="es-ES"/>
          </a:p>
        </p:txBody>
      </p:sp>
    </p:spTree>
    <p:extLst>
      <p:ext uri="{BB962C8B-B14F-4D97-AF65-F5344CB8AC3E}">
        <p14:creationId xmlns:p14="http://schemas.microsoft.com/office/powerpoint/2010/main" val="1772819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A41BD9CE-F64A-4F33-9712-747AFF550A3A}" type="slidenum">
              <a:rPr lang="es-ES" smtClean="0"/>
              <a:pPr/>
              <a:t>24</a:t>
            </a:fld>
            <a:endParaRPr lang="es-ES"/>
          </a:p>
        </p:txBody>
      </p:sp>
    </p:spTree>
    <p:extLst>
      <p:ext uri="{BB962C8B-B14F-4D97-AF65-F5344CB8AC3E}">
        <p14:creationId xmlns:p14="http://schemas.microsoft.com/office/powerpoint/2010/main" val="1323338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A41BD9CE-F64A-4F33-9712-747AFF550A3A}" type="slidenum">
              <a:rPr lang="es-ES" smtClean="0"/>
              <a:pPr/>
              <a:t>26</a:t>
            </a:fld>
            <a:endParaRPr lang="es-ES"/>
          </a:p>
        </p:txBody>
      </p:sp>
    </p:spTree>
    <p:extLst>
      <p:ext uri="{BB962C8B-B14F-4D97-AF65-F5344CB8AC3E}">
        <p14:creationId xmlns:p14="http://schemas.microsoft.com/office/powerpoint/2010/main" val="3256713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AA781881-51E7-4321-A560-8ABC9CE72D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DA953AD-B520-40B5-8C45-A019C75BE77A}" type="slidenum">
              <a:rPr lang="es-ES" altLang="es-ES"/>
              <a:pPr eaLnBrk="1" hangingPunct="1"/>
              <a:t>5</a:t>
            </a:fld>
            <a:endParaRPr lang="es-ES" altLang="es-ES"/>
          </a:p>
        </p:txBody>
      </p:sp>
      <p:sp>
        <p:nvSpPr>
          <p:cNvPr id="83971" name="Rectangle 2">
            <a:extLst>
              <a:ext uri="{FF2B5EF4-FFF2-40B4-BE49-F238E27FC236}">
                <a16:creationId xmlns:a16="http://schemas.microsoft.com/office/drawing/2014/main" id="{7B6B7A9C-3B31-4956-B69F-F3DF3103CFF9}"/>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0928449A-1AF4-4387-B1B4-922EE66246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E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lstStyle/>
          <a:p>
            <a:r>
              <a:rPr lang="en-US" dirty="0"/>
              <a:t>Then, we took a look at the spatial</a:t>
            </a:r>
            <a:r>
              <a:rPr lang="en-US" baseline="0" dirty="0"/>
              <a:t> distribution of the </a:t>
            </a:r>
            <a:r>
              <a:rPr lang="en-US" baseline="0" dirty="0" err="1"/>
              <a:t>HGT</a:t>
            </a:r>
            <a:r>
              <a:rPr lang="en-US" baseline="0" dirty="0"/>
              <a:t> anomalies in </a:t>
            </a:r>
            <a:r>
              <a:rPr lang="en-US" baseline="0" dirty="0" err="1"/>
              <a:t>NDJ</a:t>
            </a:r>
            <a:r>
              <a:rPr lang="en-US" baseline="0" dirty="0"/>
              <a:t> at </a:t>
            </a:r>
            <a:r>
              <a:rPr lang="en-US" baseline="0" dirty="0" err="1"/>
              <a:t>200hPa</a:t>
            </a:r>
            <a:r>
              <a:rPr lang="en-US" baseline="0" dirty="0"/>
              <a:t> and </a:t>
            </a:r>
            <a:r>
              <a:rPr lang="en-US" baseline="0" dirty="0" err="1"/>
              <a:t>300hPa</a:t>
            </a:r>
            <a:r>
              <a:rPr lang="en-US" baseline="0" dirty="0"/>
              <a:t> for </a:t>
            </a:r>
            <a:r>
              <a:rPr lang="en-US" baseline="0" dirty="0" err="1"/>
              <a:t>NDJ</a:t>
            </a:r>
            <a:r>
              <a:rPr lang="en-US" baseline="0" dirty="0"/>
              <a:t> during all </a:t>
            </a:r>
            <a:r>
              <a:rPr lang="en-US" baseline="0" dirty="0" err="1"/>
              <a:t>EN</a:t>
            </a:r>
            <a:r>
              <a:rPr lang="en-US" baseline="0" dirty="0"/>
              <a:t> events, the 7S </a:t>
            </a:r>
            <a:r>
              <a:rPr lang="en-US" baseline="0" dirty="0" err="1"/>
              <a:t>EN</a:t>
            </a:r>
            <a:r>
              <a:rPr lang="en-US" baseline="0" dirty="0"/>
              <a:t> and </a:t>
            </a:r>
            <a:r>
              <a:rPr lang="en-US" baseline="0" dirty="0" err="1"/>
              <a:t>EN</a:t>
            </a:r>
            <a:r>
              <a:rPr lang="en-US" baseline="0" dirty="0"/>
              <a:t> 15-16. At the stratosphere, the typical positive anomalies observed during </a:t>
            </a:r>
            <a:r>
              <a:rPr lang="en-US" baseline="0" dirty="0" err="1"/>
              <a:t>EN</a:t>
            </a:r>
            <a:r>
              <a:rPr lang="en-US" baseline="0" dirty="0"/>
              <a:t> events, stronger for the 7S </a:t>
            </a:r>
            <a:r>
              <a:rPr lang="en-US" baseline="0" dirty="0" err="1"/>
              <a:t>EN</a:t>
            </a:r>
            <a:r>
              <a:rPr lang="en-US" baseline="0" dirty="0"/>
              <a:t> events are completely different in 2015-2016. At the upper troposphere, positive </a:t>
            </a:r>
            <a:r>
              <a:rPr lang="en-US" baseline="0" dirty="0" err="1"/>
              <a:t>anomlies</a:t>
            </a:r>
            <a:r>
              <a:rPr lang="en-US" baseline="0" dirty="0"/>
              <a:t> at poles observed during </a:t>
            </a:r>
            <a:r>
              <a:rPr lang="en-US" baseline="0" dirty="0" err="1"/>
              <a:t>EN</a:t>
            </a:r>
            <a:r>
              <a:rPr lang="en-US" baseline="0" dirty="0"/>
              <a:t> and 7S El </a:t>
            </a:r>
            <a:r>
              <a:rPr lang="en-US" baseline="0" dirty="0" err="1"/>
              <a:t>niño</a:t>
            </a:r>
            <a:r>
              <a:rPr lang="en-US" baseline="0" dirty="0"/>
              <a:t> also reversed  their sign in </a:t>
            </a:r>
            <a:r>
              <a:rPr lang="en-US" baseline="0" dirty="0" err="1"/>
              <a:t>EN</a:t>
            </a:r>
            <a:r>
              <a:rPr lang="en-US" baseline="0" dirty="0"/>
              <a:t> 2015-2016. At midlatitudes, anomalies shifted northward in the </a:t>
            </a:r>
            <a:r>
              <a:rPr lang="en-US" baseline="0" dirty="0" err="1"/>
              <a:t>souther</a:t>
            </a:r>
            <a:r>
              <a:rPr lang="en-US" baseline="0" dirty="0"/>
              <a:t> Pacific while the negative anomaly at the south </a:t>
            </a:r>
            <a:r>
              <a:rPr lang="en-US" baseline="0" dirty="0" err="1"/>
              <a:t>atlantic</a:t>
            </a:r>
            <a:r>
              <a:rPr lang="en-US" baseline="0" dirty="0"/>
              <a:t> ocean moved southwestward</a:t>
            </a:r>
            <a:endParaRPr lang="en-US" dirty="0"/>
          </a:p>
        </p:txBody>
      </p:sp>
      <p:sp>
        <p:nvSpPr>
          <p:cNvPr id="4" name="3 Marcador de número de diapositiva"/>
          <p:cNvSpPr>
            <a:spLocks noGrp="1"/>
          </p:cNvSpPr>
          <p:nvPr>
            <p:ph type="sldNum" sz="quarter" idx="10"/>
          </p:nvPr>
        </p:nvSpPr>
        <p:spPr/>
        <p:txBody>
          <a:bodyPr/>
          <a:lstStyle/>
          <a:p>
            <a:fld id="{19785AC3-75EF-435B-A249-F9DCD695CF79}" type="slidenum">
              <a:rPr lang="en-US" smtClean="0"/>
              <a:t>6</a:t>
            </a:fld>
            <a:endParaRPr lang="en-US"/>
          </a:p>
        </p:txBody>
      </p:sp>
    </p:spTree>
    <p:extLst>
      <p:ext uri="{BB962C8B-B14F-4D97-AF65-F5344CB8AC3E}">
        <p14:creationId xmlns:p14="http://schemas.microsoft.com/office/powerpoint/2010/main" val="751852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lstStyle/>
          <a:p>
            <a:r>
              <a:rPr lang="en-US" dirty="0"/>
              <a:t>Then we compared the </a:t>
            </a:r>
            <a:r>
              <a:rPr lang="en-US" dirty="0" err="1"/>
              <a:t>behaviour</a:t>
            </a:r>
            <a:r>
              <a:rPr lang="en-US" dirty="0"/>
              <a:t> of the SAM for</a:t>
            </a:r>
            <a:r>
              <a:rPr lang="en-US" baseline="0" dirty="0"/>
              <a:t> 2015-2016 to that during previous </a:t>
            </a:r>
            <a:r>
              <a:rPr lang="en-US" baseline="0" dirty="0" err="1"/>
              <a:t>EN</a:t>
            </a:r>
            <a:r>
              <a:rPr lang="en-US" baseline="0" dirty="0"/>
              <a:t>. This figure shows boxplot of </a:t>
            </a:r>
            <a:r>
              <a:rPr lang="en-US" baseline="0" dirty="0" err="1"/>
              <a:t>detrended</a:t>
            </a:r>
            <a:r>
              <a:rPr lang="en-US" baseline="0" dirty="0"/>
              <a:t> SAM values during all </a:t>
            </a:r>
            <a:r>
              <a:rPr lang="en-US" baseline="0" dirty="0" err="1"/>
              <a:t>EN</a:t>
            </a:r>
            <a:r>
              <a:rPr lang="en-US" baseline="0" dirty="0"/>
              <a:t> events (in black) and 7S </a:t>
            </a:r>
            <a:r>
              <a:rPr lang="en-US" baseline="0" dirty="0" err="1"/>
              <a:t>EN</a:t>
            </a:r>
            <a:r>
              <a:rPr lang="en-US" baseline="0" dirty="0"/>
              <a:t> events (in red). Crosses are SAM values during 2015-2016 During winter and early spring SAM follows the typical progression towards negative values expected in ENSO events. However, in late spring and summer SAM presented anomalous positive values, especially in </a:t>
            </a:r>
            <a:r>
              <a:rPr lang="en-US" baseline="0" dirty="0" err="1"/>
              <a:t>JFM</a:t>
            </a:r>
            <a:r>
              <a:rPr lang="en-US" baseline="0" dirty="0"/>
              <a:t>, never attained during </a:t>
            </a:r>
            <a:r>
              <a:rPr lang="en-US" baseline="0" dirty="0" err="1"/>
              <a:t>EN</a:t>
            </a:r>
            <a:r>
              <a:rPr lang="en-US" baseline="0" dirty="0"/>
              <a:t> nor 7S </a:t>
            </a:r>
            <a:r>
              <a:rPr lang="en-US" baseline="0" dirty="0" err="1"/>
              <a:t>EN</a:t>
            </a:r>
            <a:r>
              <a:rPr lang="en-US" baseline="0" dirty="0"/>
              <a:t> events.</a:t>
            </a:r>
            <a:endParaRPr lang="en-US" dirty="0"/>
          </a:p>
        </p:txBody>
      </p:sp>
      <p:sp>
        <p:nvSpPr>
          <p:cNvPr id="4" name="3 Marcador de número de diapositiva"/>
          <p:cNvSpPr>
            <a:spLocks noGrp="1"/>
          </p:cNvSpPr>
          <p:nvPr>
            <p:ph type="sldNum" sz="quarter" idx="10"/>
          </p:nvPr>
        </p:nvSpPr>
        <p:spPr/>
        <p:txBody>
          <a:bodyPr/>
          <a:lstStyle/>
          <a:p>
            <a:fld id="{19785AC3-75EF-435B-A249-F9DCD695CF79}" type="slidenum">
              <a:rPr lang="en-US" smtClean="0"/>
              <a:t>7</a:t>
            </a:fld>
            <a:endParaRPr lang="en-US"/>
          </a:p>
        </p:txBody>
      </p:sp>
    </p:spTree>
    <p:extLst>
      <p:ext uri="{BB962C8B-B14F-4D97-AF65-F5344CB8AC3E}">
        <p14:creationId xmlns:p14="http://schemas.microsoft.com/office/powerpoint/2010/main" val="1134468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lstStyle/>
          <a:p>
            <a:r>
              <a:rPr lang="en-US" dirty="0"/>
              <a:t>The changes</a:t>
            </a:r>
            <a:r>
              <a:rPr lang="en-US" baseline="0" dirty="0"/>
              <a:t> observed at the </a:t>
            </a:r>
            <a:r>
              <a:rPr lang="en-US" baseline="0" dirty="0" err="1"/>
              <a:t>hemisperical</a:t>
            </a:r>
            <a:r>
              <a:rPr lang="en-US" baseline="0" dirty="0"/>
              <a:t> circulation impacted in the </a:t>
            </a:r>
            <a:r>
              <a:rPr lang="en-US" baseline="0" dirty="0" err="1"/>
              <a:t>T2m</a:t>
            </a:r>
            <a:r>
              <a:rPr lang="en-US" baseline="0" dirty="0"/>
              <a:t> and pp anomalies. As an example, we calculated the boxplot of precipitation anomalies at South Eastern South America for </a:t>
            </a:r>
            <a:r>
              <a:rPr lang="en-US" baseline="0" dirty="0" err="1"/>
              <a:t>EN</a:t>
            </a:r>
            <a:r>
              <a:rPr lang="en-US" baseline="0" dirty="0"/>
              <a:t>, and 7S </a:t>
            </a:r>
            <a:r>
              <a:rPr lang="en-US" baseline="0" dirty="0" err="1"/>
              <a:t>EN</a:t>
            </a:r>
            <a:r>
              <a:rPr lang="en-US" baseline="0" dirty="0"/>
              <a:t> and 15-16. During spring and early summer pp anomalies follow the expected </a:t>
            </a:r>
            <a:r>
              <a:rPr lang="en-US" baseline="0" dirty="0" err="1"/>
              <a:t>behaviour</a:t>
            </a:r>
            <a:r>
              <a:rPr lang="en-US" baseline="0" dirty="0"/>
              <a:t> and flood were observed there. However, in </a:t>
            </a:r>
            <a:r>
              <a:rPr lang="en-US" baseline="0" dirty="0" err="1"/>
              <a:t>JFM</a:t>
            </a:r>
            <a:r>
              <a:rPr lang="en-US" baseline="0" dirty="0"/>
              <a:t> anomalies were anomalously negative, never recorded. This helped to mitigate the floods previously observed. Temperature anomalies were also completely different over most of the </a:t>
            </a:r>
            <a:r>
              <a:rPr lang="en-US" baseline="0" dirty="0" err="1"/>
              <a:t>Artarctica</a:t>
            </a:r>
            <a:r>
              <a:rPr lang="en-US" baseline="0" dirty="0"/>
              <a:t> since anomalies in 2015-2016 were negative while they tend to be positive in </a:t>
            </a:r>
            <a:r>
              <a:rPr lang="en-US" baseline="0" dirty="0" err="1"/>
              <a:t>EN</a:t>
            </a:r>
            <a:r>
              <a:rPr lang="en-US" baseline="0" dirty="0"/>
              <a:t> years</a:t>
            </a:r>
            <a:endParaRPr lang="en-US" dirty="0"/>
          </a:p>
        </p:txBody>
      </p:sp>
      <p:sp>
        <p:nvSpPr>
          <p:cNvPr id="4" name="3 Marcador de número de diapositiva"/>
          <p:cNvSpPr>
            <a:spLocks noGrp="1"/>
          </p:cNvSpPr>
          <p:nvPr>
            <p:ph type="sldNum" sz="quarter" idx="10"/>
          </p:nvPr>
        </p:nvSpPr>
        <p:spPr/>
        <p:txBody>
          <a:bodyPr/>
          <a:lstStyle/>
          <a:p>
            <a:fld id="{19785AC3-75EF-435B-A249-F9DCD695CF79}" type="slidenum">
              <a:rPr lang="en-US" smtClean="0"/>
              <a:t>8</a:t>
            </a:fld>
            <a:endParaRPr lang="en-US"/>
          </a:p>
        </p:txBody>
      </p:sp>
    </p:spTree>
    <p:extLst>
      <p:ext uri="{BB962C8B-B14F-4D97-AF65-F5344CB8AC3E}">
        <p14:creationId xmlns:p14="http://schemas.microsoft.com/office/powerpoint/2010/main" val="2397184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A41BD9CE-F64A-4F33-9712-747AFF550A3A}" type="slidenum">
              <a:rPr lang="es-ES" smtClean="0"/>
              <a:pPr/>
              <a:t>14</a:t>
            </a:fld>
            <a:endParaRPr lang="es-ES"/>
          </a:p>
        </p:txBody>
      </p:sp>
    </p:spTree>
    <p:extLst>
      <p:ext uri="{BB962C8B-B14F-4D97-AF65-F5344CB8AC3E}">
        <p14:creationId xmlns:p14="http://schemas.microsoft.com/office/powerpoint/2010/main" val="2458953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000" b="1" dirty="0"/>
              <a:t>Progression from initial value problems with daily weather forecasts at one end, and </a:t>
            </a:r>
            <a:r>
              <a:rPr lang="en-US" sz="1000" b="1" dirty="0" err="1"/>
              <a:t>multidecadal</a:t>
            </a:r>
            <a:r>
              <a:rPr lang="en-US" sz="1000" b="1" dirty="0"/>
              <a:t> to century projections as a forced boundary condition problem at the other, with seasonal and decadal prediction in between. </a:t>
            </a:r>
            <a:r>
              <a:rPr lang="en-US" sz="1000" kern="1200" baseline="0" dirty="0">
                <a:solidFill>
                  <a:schemeClr val="tx1"/>
                </a:solidFill>
                <a:latin typeface="+mn-lt"/>
                <a:ea typeface="+mn-ea"/>
                <a:cs typeface="+mn-cs"/>
              </a:rPr>
              <a:t>At the edge between seasonal forecasting and climate change projections, near-term climate predictions exploit both the predictability of the climate system arising from the </a:t>
            </a:r>
          </a:p>
          <a:p>
            <a:r>
              <a:rPr lang="en-US" sz="1000" kern="1200" baseline="0" dirty="0">
                <a:solidFill>
                  <a:schemeClr val="tx1"/>
                </a:solidFill>
                <a:latin typeface="+mn-lt"/>
                <a:ea typeface="+mn-ea"/>
                <a:cs typeface="+mn-cs"/>
              </a:rPr>
              <a:t>initial-condition information and from the changes in </a:t>
            </a:r>
            <a:r>
              <a:rPr lang="en-US" sz="1000" kern="1200" baseline="0" dirty="0" err="1">
                <a:solidFill>
                  <a:schemeClr val="tx1"/>
                </a:solidFill>
                <a:latin typeface="+mn-lt"/>
                <a:ea typeface="+mn-ea"/>
                <a:cs typeface="+mn-cs"/>
              </a:rPr>
              <a:t>radiative</a:t>
            </a:r>
            <a:r>
              <a:rPr lang="en-US" sz="1000" kern="1200" baseline="0" dirty="0">
                <a:solidFill>
                  <a:schemeClr val="tx1"/>
                </a:solidFill>
                <a:latin typeface="+mn-lt"/>
                <a:ea typeface="+mn-ea"/>
                <a:cs typeface="+mn-cs"/>
              </a:rPr>
              <a:t> external </a:t>
            </a:r>
            <a:r>
              <a:rPr lang="en-US" sz="1000" kern="1200" baseline="0" dirty="0" err="1">
                <a:solidFill>
                  <a:schemeClr val="tx1"/>
                </a:solidFill>
                <a:latin typeface="+mn-lt"/>
                <a:ea typeface="+mn-ea"/>
                <a:cs typeface="+mn-cs"/>
              </a:rPr>
              <a:t>forcings</a:t>
            </a:r>
            <a:r>
              <a:rPr lang="en-US" sz="1000" kern="1200" baseline="0" dirty="0">
                <a:solidFill>
                  <a:schemeClr val="tx1"/>
                </a:solidFill>
                <a:latin typeface="+mn-lt"/>
                <a:ea typeface="+mn-ea"/>
                <a:cs typeface="+mn-cs"/>
              </a:rPr>
              <a:t> (Hawkins and Sutton 2009b).</a:t>
            </a:r>
            <a:endParaRPr lang="en-US" sz="1000" dirty="0"/>
          </a:p>
          <a:p>
            <a:endParaRPr lang="en-US" sz="1000" b="1" kern="1200" baseline="0" dirty="0">
              <a:solidFill>
                <a:schemeClr val="tx1"/>
              </a:solidFill>
              <a:latin typeface="+mn-lt"/>
              <a:ea typeface="+mn-ea"/>
              <a:cs typeface="+mn-cs"/>
            </a:endParaRPr>
          </a:p>
          <a:p>
            <a:r>
              <a:rPr lang="en-US" sz="1000" b="1" kern="1200" baseline="0" dirty="0">
                <a:solidFill>
                  <a:schemeClr val="tx1"/>
                </a:solidFill>
                <a:latin typeface="+mn-lt"/>
                <a:ea typeface="+mn-ea"/>
                <a:cs typeface="+mn-cs"/>
              </a:rPr>
              <a:t>Box 11.1, Figure 1 | The evolution of observation-based global mean temperature T (the black line) as the difference from the 1986–2005 average together with an ensemble of externally forced simulations to 2005 and projections based on the RCP4.5 scenario thereafter (the yellow lines). The model-based estimate of the externally forced component </a:t>
            </a:r>
            <a:r>
              <a:rPr lang="en-US" sz="1000" b="1" kern="1200" baseline="0" dirty="0" err="1">
                <a:solidFill>
                  <a:schemeClr val="tx1"/>
                </a:solidFill>
                <a:latin typeface="+mn-lt"/>
                <a:ea typeface="+mn-ea"/>
                <a:cs typeface="+mn-cs"/>
              </a:rPr>
              <a:t>Tf</a:t>
            </a:r>
            <a:r>
              <a:rPr lang="en-US" sz="1000" b="1" kern="1200" baseline="0" dirty="0">
                <a:solidFill>
                  <a:schemeClr val="tx1"/>
                </a:solidFill>
                <a:latin typeface="+mn-lt"/>
                <a:ea typeface="+mn-ea"/>
                <a:cs typeface="+mn-cs"/>
              </a:rPr>
              <a:t> (the red line) is the average over the ensemble of simulations. To the extent that the red line correctly estimates the forced component, the difference between the black and red lines is the internally generated component Ti for global mean temperature. An ensemble of forecasts of global annual mean temperature, initialized in 1998, is plotted as thin purple lines and their average, the ensemble mean forecast, as the thick green line. The grey areas along the axis indicate the presence of external forcing associated with volcanoes.</a:t>
            </a:r>
          </a:p>
          <a:p>
            <a:endParaRPr lang="en-US" sz="1000" b="1" kern="1200" baseline="0" dirty="0">
              <a:solidFill>
                <a:schemeClr val="tx1"/>
              </a:solidFill>
              <a:latin typeface="+mn-lt"/>
              <a:ea typeface="+mn-ea"/>
              <a:cs typeface="+mn-cs"/>
            </a:endParaRPr>
          </a:p>
          <a:p>
            <a:r>
              <a:rPr lang="en-US" sz="1000" b="1" kern="1200" baseline="0" dirty="0">
                <a:solidFill>
                  <a:schemeClr val="tx1"/>
                </a:solidFill>
                <a:latin typeface="+mn-lt"/>
                <a:ea typeface="+mn-ea"/>
                <a:cs typeface="+mn-cs"/>
              </a:rPr>
              <a:t>Box 11.1, Figure 2 | A schematic illustrating the progression from an initial-value based prediction at short time scales to the forced boundary-value problem of climate projection at long time scales. Decadal prediction occupies the middle ground between the two. (Based on </a:t>
            </a:r>
            <a:r>
              <a:rPr lang="en-US" sz="1000" b="1" kern="1200" baseline="0" dirty="0" err="1">
                <a:solidFill>
                  <a:schemeClr val="tx1"/>
                </a:solidFill>
                <a:latin typeface="+mn-lt"/>
                <a:ea typeface="+mn-ea"/>
                <a:cs typeface="+mn-cs"/>
              </a:rPr>
              <a:t>Meehl</a:t>
            </a:r>
            <a:r>
              <a:rPr lang="en-US" sz="1000" b="1" kern="1200" baseline="0" dirty="0">
                <a:solidFill>
                  <a:schemeClr val="tx1"/>
                </a:solidFill>
                <a:latin typeface="+mn-lt"/>
                <a:ea typeface="+mn-ea"/>
                <a:cs typeface="+mn-cs"/>
              </a:rPr>
              <a:t> et al., 2009b.) </a:t>
            </a:r>
          </a:p>
          <a:p>
            <a:endParaRPr lang="en-U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FBE7D-FB9A-4F90-B26B-E0A83934B34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6628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77500" lnSpcReduction="20000"/>
          </a:bodyPr>
          <a:lstStyle/>
          <a:p>
            <a:r>
              <a:rPr lang="en-US" sz="1200" kern="1200" baseline="0" dirty="0">
                <a:solidFill>
                  <a:schemeClr val="tx1"/>
                </a:solidFill>
                <a:latin typeface="+mn-lt"/>
                <a:ea typeface="+mn-ea"/>
                <a:cs typeface="+mn-cs"/>
              </a:rPr>
              <a:t>Ding et al. (2013) used coupled ocean–atmosphere–sea ice model to </a:t>
            </a:r>
            <a:r>
              <a:rPr lang="en-US" sz="1200" kern="1200" baseline="0" dirty="0" err="1">
                <a:solidFill>
                  <a:schemeClr val="tx1"/>
                </a:solidFill>
                <a:latin typeface="+mn-lt"/>
                <a:ea typeface="+mn-ea"/>
                <a:cs typeface="+mn-cs"/>
              </a:rPr>
              <a:t>hindcast</a:t>
            </a:r>
            <a:r>
              <a:rPr lang="en-US" sz="1200" kern="1200" baseline="0" dirty="0">
                <a:solidFill>
                  <a:schemeClr val="tx1"/>
                </a:solidFill>
                <a:latin typeface="+mn-lt"/>
                <a:ea typeface="+mn-ea"/>
                <a:cs typeface="+mn-cs"/>
              </a:rPr>
              <a:t> (i.e., historical forecast) recent climate variability is described and illustrated for the cases of the 1976/77 and 1998/99 climate shift events in the</a:t>
            </a:r>
          </a:p>
          <a:p>
            <a:r>
              <a:rPr lang="en-US" sz="1200" kern="1200" baseline="0" dirty="0">
                <a:solidFill>
                  <a:schemeClr val="tx1"/>
                </a:solidFill>
                <a:latin typeface="+mn-lt"/>
                <a:ea typeface="+mn-ea"/>
                <a:cs typeface="+mn-cs"/>
              </a:rPr>
              <a:t>Pacific. The initialization is achieved by running the coupled model in partially coupled mode whereby global</a:t>
            </a:r>
          </a:p>
          <a:p>
            <a:r>
              <a:rPr lang="en-US" sz="1200" kern="1200" baseline="0" dirty="0">
                <a:solidFill>
                  <a:schemeClr val="tx1"/>
                </a:solidFill>
                <a:latin typeface="+mn-lt"/>
                <a:ea typeface="+mn-ea"/>
                <a:cs typeface="+mn-cs"/>
              </a:rPr>
              <a:t>observed wind stress anomalies are used to drive the ocean/sea ice component of the coupled model while</a:t>
            </a:r>
          </a:p>
          <a:p>
            <a:r>
              <a:rPr lang="en-US" sz="1200" kern="1200" baseline="0" dirty="0">
                <a:solidFill>
                  <a:schemeClr val="tx1"/>
                </a:solidFill>
                <a:latin typeface="+mn-lt"/>
                <a:ea typeface="+mn-ea"/>
                <a:cs typeface="+mn-cs"/>
              </a:rPr>
              <a:t>maintaining the thermodynamic coupling between the ocean/sea ice and atmosphere components. Here it</a:t>
            </a:r>
          </a:p>
          <a:p>
            <a:r>
              <a:rPr lang="en-US" sz="1200" kern="1200" baseline="0" dirty="0">
                <a:solidFill>
                  <a:schemeClr val="tx1"/>
                </a:solidFill>
                <a:latin typeface="+mn-lt"/>
                <a:ea typeface="+mn-ea"/>
                <a:cs typeface="+mn-cs"/>
              </a:rPr>
              <a:t>is shown that </a:t>
            </a:r>
            <a:r>
              <a:rPr lang="en-US" sz="1200" kern="1200" baseline="0" dirty="0" err="1">
                <a:solidFill>
                  <a:schemeClr val="tx1"/>
                </a:solidFill>
                <a:latin typeface="+mn-lt"/>
                <a:ea typeface="+mn-ea"/>
                <a:cs typeface="+mn-cs"/>
              </a:rPr>
              <a:t>hindcast</a:t>
            </a:r>
            <a:r>
              <a:rPr lang="en-US" sz="1200" kern="1200" baseline="0" dirty="0">
                <a:solidFill>
                  <a:schemeClr val="tx1"/>
                </a:solidFill>
                <a:latin typeface="+mn-lt"/>
                <a:ea typeface="+mn-ea"/>
                <a:cs typeface="+mn-cs"/>
              </a:rPr>
              <a:t> experiments can successfully capture many features associated with the 1976/77 and</a:t>
            </a:r>
          </a:p>
          <a:p>
            <a:r>
              <a:rPr lang="en-US" sz="1200" kern="1200" baseline="0" dirty="0">
                <a:solidFill>
                  <a:schemeClr val="tx1"/>
                </a:solidFill>
                <a:latin typeface="+mn-lt"/>
                <a:ea typeface="+mn-ea"/>
                <a:cs typeface="+mn-cs"/>
              </a:rPr>
              <a:t>1998/99 climate shifts. For instance, </a:t>
            </a:r>
            <a:r>
              <a:rPr lang="en-US" sz="1200" kern="1200" baseline="0" dirty="0" err="1">
                <a:solidFill>
                  <a:schemeClr val="tx1"/>
                </a:solidFill>
                <a:latin typeface="+mn-lt"/>
                <a:ea typeface="+mn-ea"/>
                <a:cs typeface="+mn-cs"/>
              </a:rPr>
              <a:t>hindcast</a:t>
            </a:r>
            <a:r>
              <a:rPr lang="en-US" sz="1200" kern="1200" baseline="0" dirty="0">
                <a:solidFill>
                  <a:schemeClr val="tx1"/>
                </a:solidFill>
                <a:latin typeface="+mn-lt"/>
                <a:ea typeface="+mn-ea"/>
                <a:cs typeface="+mn-cs"/>
              </a:rPr>
              <a:t> experiments started from the beginning of 1976 can capture sea</a:t>
            </a:r>
          </a:p>
          <a:p>
            <a:r>
              <a:rPr lang="en-US" sz="1200" kern="1200" baseline="0" dirty="0">
                <a:solidFill>
                  <a:schemeClr val="tx1"/>
                </a:solidFill>
                <a:latin typeface="+mn-lt"/>
                <a:ea typeface="+mn-ea"/>
                <a:cs typeface="+mn-cs"/>
              </a:rPr>
              <a:t>surface temperature (SST) warming in the central-eastern equatorial Pacific and the positive phase of the</a:t>
            </a:r>
          </a:p>
          <a:p>
            <a:r>
              <a:rPr lang="en-US" sz="1200" kern="1200" baseline="0" dirty="0">
                <a:solidFill>
                  <a:schemeClr val="tx1"/>
                </a:solidFill>
                <a:latin typeface="+mn-lt"/>
                <a:ea typeface="+mn-ea"/>
                <a:cs typeface="+mn-cs"/>
              </a:rPr>
              <a:t>Pacific decadal oscillation (PDO) throughout the 9 years following the 1976/77 climate shift, including the</a:t>
            </a:r>
          </a:p>
          <a:p>
            <a:r>
              <a:rPr lang="en-US" sz="1200" kern="1200" baseline="0" dirty="0">
                <a:solidFill>
                  <a:schemeClr val="tx1"/>
                </a:solidFill>
                <a:latin typeface="+mn-lt"/>
                <a:ea typeface="+mn-ea"/>
                <a:cs typeface="+mn-cs"/>
              </a:rPr>
              <a:t>deepening of the Aleutian low pressure system. </a:t>
            </a:r>
            <a:r>
              <a:rPr lang="en-US" sz="1200" kern="1200" baseline="0" dirty="0" err="1">
                <a:solidFill>
                  <a:schemeClr val="tx1"/>
                </a:solidFill>
                <a:latin typeface="+mn-lt"/>
                <a:ea typeface="+mn-ea"/>
                <a:cs typeface="+mn-cs"/>
              </a:rPr>
              <a:t>Hindcast</a:t>
            </a:r>
            <a:r>
              <a:rPr lang="en-US" sz="1200" kern="1200" baseline="0" dirty="0">
                <a:solidFill>
                  <a:schemeClr val="tx1"/>
                </a:solidFill>
                <a:latin typeface="+mn-lt"/>
                <a:ea typeface="+mn-ea"/>
                <a:cs typeface="+mn-cs"/>
              </a:rPr>
              <a:t> experiments started from the beginning of 1998 can</a:t>
            </a:r>
          </a:p>
          <a:p>
            <a:r>
              <a:rPr lang="en-US" sz="1200" kern="1200" baseline="0" dirty="0">
                <a:solidFill>
                  <a:schemeClr val="tx1"/>
                </a:solidFill>
                <a:latin typeface="+mn-lt"/>
                <a:ea typeface="+mn-ea"/>
                <a:cs typeface="+mn-cs"/>
              </a:rPr>
              <a:t>also capture part of the anomalous conditions during the 4 years after the 1998/99 climate. The authors argue</a:t>
            </a:r>
          </a:p>
          <a:p>
            <a:r>
              <a:rPr lang="en-US" sz="1200" kern="1200" baseline="0" dirty="0">
                <a:solidFill>
                  <a:schemeClr val="tx1"/>
                </a:solidFill>
                <a:latin typeface="+mn-lt"/>
                <a:ea typeface="+mn-ea"/>
                <a:cs typeface="+mn-cs"/>
              </a:rPr>
              <a:t>that the dynamical adjustment of heat content anomalies that are present in the initial conditions in the tropics</a:t>
            </a:r>
          </a:p>
          <a:p>
            <a:r>
              <a:rPr lang="en-US" sz="1200" kern="1200" baseline="0" dirty="0">
                <a:solidFill>
                  <a:schemeClr val="tx1"/>
                </a:solidFill>
                <a:latin typeface="+mn-lt"/>
                <a:ea typeface="+mn-ea"/>
                <a:cs typeface="+mn-cs"/>
              </a:rPr>
              <a:t>is important for the successful </a:t>
            </a:r>
            <a:r>
              <a:rPr lang="en-US" sz="1200" kern="1200" baseline="0" dirty="0" err="1">
                <a:solidFill>
                  <a:schemeClr val="tx1"/>
                </a:solidFill>
                <a:latin typeface="+mn-lt"/>
                <a:ea typeface="+mn-ea"/>
                <a:cs typeface="+mn-cs"/>
              </a:rPr>
              <a:t>hindcast</a:t>
            </a:r>
            <a:r>
              <a:rPr lang="en-US" sz="1200" kern="1200" baseline="0" dirty="0">
                <a:solidFill>
                  <a:schemeClr val="tx1"/>
                </a:solidFill>
                <a:latin typeface="+mn-lt"/>
                <a:ea typeface="+mn-ea"/>
                <a:cs typeface="+mn-cs"/>
              </a:rPr>
              <a:t> of the two climate shifts.</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FIG. 2. The anomalous conditions after the 1976/77 climate shift. Spatial anomaly fields of (left) SST for boreal winter (November–March) of 1976–85 calculated from (a) </a:t>
            </a:r>
            <a:r>
              <a:rPr lang="en-US" sz="1200" kern="1200" baseline="0" dirty="0" err="1">
                <a:solidFill>
                  <a:schemeClr val="tx1"/>
                </a:solidFill>
                <a:latin typeface="+mn-lt"/>
                <a:ea typeface="+mn-ea"/>
                <a:cs typeface="+mn-cs"/>
              </a:rPr>
              <a:t>HadISST</a:t>
            </a:r>
            <a:r>
              <a:rPr lang="en-US" sz="1200" kern="1200" baseline="0" dirty="0">
                <a:solidFill>
                  <a:schemeClr val="tx1"/>
                </a:solidFill>
                <a:latin typeface="+mn-lt"/>
                <a:ea typeface="+mn-ea"/>
                <a:cs typeface="+mn-cs"/>
              </a:rPr>
              <a:t>, (e) the ensemble mean of the </a:t>
            </a:r>
            <a:r>
              <a:rPr lang="en-US" sz="1200" kern="1200" baseline="0" dirty="0" err="1">
                <a:solidFill>
                  <a:schemeClr val="tx1"/>
                </a:solidFill>
                <a:latin typeface="+mn-lt"/>
                <a:ea typeface="+mn-ea"/>
                <a:cs typeface="+mn-cs"/>
              </a:rPr>
              <a:t>hindcast</a:t>
            </a:r>
            <a:r>
              <a:rPr lang="en-US" sz="1200" kern="1200" baseline="0" dirty="0">
                <a:solidFill>
                  <a:schemeClr val="tx1"/>
                </a:solidFill>
                <a:latin typeface="+mn-lt"/>
                <a:ea typeface="+mn-ea"/>
                <a:cs typeface="+mn-cs"/>
              </a:rPr>
              <a:t> runs</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FIG. 3. The anomalous conditions after the 1998/99 climate shift. Spatial anomaly fields of (left) SST for boreal winter (November–March) of 1998–2002 calculated from (a) </a:t>
            </a:r>
            <a:r>
              <a:rPr lang="en-US" sz="1200" kern="1200" baseline="0" dirty="0" err="1">
                <a:solidFill>
                  <a:schemeClr val="tx1"/>
                </a:solidFill>
                <a:latin typeface="+mn-lt"/>
                <a:ea typeface="+mn-ea"/>
                <a:cs typeface="+mn-cs"/>
              </a:rPr>
              <a:t>HadISST</a:t>
            </a:r>
            <a:r>
              <a:rPr lang="en-US" sz="1200" kern="1200" baseline="0" dirty="0">
                <a:solidFill>
                  <a:schemeClr val="tx1"/>
                </a:solidFill>
                <a:latin typeface="+mn-lt"/>
                <a:ea typeface="+mn-ea"/>
                <a:cs typeface="+mn-cs"/>
              </a:rPr>
              <a:t>, and (e),(f) ensemble mean of </a:t>
            </a:r>
            <a:r>
              <a:rPr lang="en-US" sz="1200" kern="1200" baseline="0" dirty="0" err="1">
                <a:solidFill>
                  <a:schemeClr val="tx1"/>
                </a:solidFill>
                <a:latin typeface="+mn-lt"/>
                <a:ea typeface="+mn-ea"/>
                <a:cs typeface="+mn-cs"/>
              </a:rPr>
              <a:t>hindcast</a:t>
            </a:r>
            <a:r>
              <a:rPr lang="en-US" sz="1200" kern="1200" baseline="0" dirty="0">
                <a:solidFill>
                  <a:schemeClr val="tx1"/>
                </a:solidFill>
                <a:latin typeface="+mn-lt"/>
                <a:ea typeface="+mn-ea"/>
                <a:cs typeface="+mn-cs"/>
              </a:rPr>
              <a:t> runs.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FIG. 5. The PDO time series (monthly means and unfiltered)</a:t>
            </a:r>
          </a:p>
          <a:p>
            <a:r>
              <a:rPr lang="en-US" sz="1200" kern="1200" baseline="0" dirty="0">
                <a:solidFill>
                  <a:schemeClr val="tx1"/>
                </a:solidFill>
                <a:latin typeface="+mn-lt"/>
                <a:ea typeface="+mn-ea"/>
                <a:cs typeface="+mn-cs"/>
              </a:rPr>
              <a:t>obtained from the ensemble mean (blue curves) and individual</a:t>
            </a:r>
          </a:p>
          <a:p>
            <a:r>
              <a:rPr lang="en-US" sz="1200" kern="1200" baseline="0" dirty="0">
                <a:solidFill>
                  <a:schemeClr val="tx1"/>
                </a:solidFill>
                <a:latin typeface="+mn-lt"/>
                <a:ea typeface="+mn-ea"/>
                <a:cs typeface="+mn-cs"/>
              </a:rPr>
              <a:t>ensemble members (green curves) of the </a:t>
            </a:r>
            <a:r>
              <a:rPr lang="en-US" sz="1200" kern="1200" baseline="0" dirty="0" err="1">
                <a:solidFill>
                  <a:schemeClr val="tx1"/>
                </a:solidFill>
                <a:latin typeface="+mn-lt"/>
                <a:ea typeface="+mn-ea"/>
                <a:cs typeface="+mn-cs"/>
              </a:rPr>
              <a:t>hindcast</a:t>
            </a:r>
            <a:r>
              <a:rPr lang="en-US" sz="1200" kern="1200" baseline="0" dirty="0">
                <a:solidFill>
                  <a:schemeClr val="tx1"/>
                </a:solidFill>
                <a:latin typeface="+mn-lt"/>
                <a:ea typeface="+mn-ea"/>
                <a:cs typeface="+mn-cs"/>
              </a:rPr>
              <a:t> runs initialized</a:t>
            </a:r>
          </a:p>
          <a:p>
            <a:r>
              <a:rPr lang="en-US" sz="1200" kern="1200" baseline="0" dirty="0">
                <a:solidFill>
                  <a:schemeClr val="tx1"/>
                </a:solidFill>
                <a:latin typeface="+mn-lt"/>
                <a:ea typeface="+mn-ea"/>
                <a:cs typeface="+mn-cs"/>
              </a:rPr>
              <a:t>from the beginning of (a) 1976 and (b) 1998, respectively. </a:t>
            </a:r>
            <a:r>
              <a:rPr lang="en-US" sz="1200" kern="1200" baseline="0" dirty="0" err="1">
                <a:solidFill>
                  <a:schemeClr val="tx1"/>
                </a:solidFill>
                <a:latin typeface="+mn-lt"/>
                <a:ea typeface="+mn-ea"/>
                <a:cs typeface="+mn-cs"/>
              </a:rPr>
              <a:t>ThePDO</a:t>
            </a:r>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time series from the observations (red curves) and the ensemble</a:t>
            </a:r>
          </a:p>
          <a:p>
            <a:r>
              <a:rPr lang="en-US" sz="1200" kern="1200" baseline="0" dirty="0">
                <a:solidFill>
                  <a:schemeClr val="tx1"/>
                </a:solidFill>
                <a:latin typeface="+mn-lt"/>
                <a:ea typeface="+mn-ea"/>
                <a:cs typeface="+mn-cs"/>
              </a:rPr>
              <a:t>mean (black curves) of the initialization runs are the unfiltered</a:t>
            </a:r>
          </a:p>
          <a:p>
            <a:r>
              <a:rPr lang="en-US" sz="1200" kern="1200" baseline="0" dirty="0">
                <a:solidFill>
                  <a:schemeClr val="tx1"/>
                </a:solidFill>
                <a:latin typeface="+mn-lt"/>
                <a:ea typeface="+mn-ea"/>
                <a:cs typeface="+mn-cs"/>
              </a:rPr>
              <a:t>versions of those shown in Fig. 1c, are also shown for comparison.</a:t>
            </a:r>
            <a:endParaRPr lang="en-U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FBE7D-FB9A-4F90-B26B-E0A83934B34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77500" lnSpcReduction="20000"/>
          </a:bodyPr>
          <a:lstStyle/>
          <a:p>
            <a:r>
              <a:rPr lang="en-US" sz="1200" kern="1200" baseline="0" dirty="0">
                <a:solidFill>
                  <a:schemeClr val="tx1"/>
                </a:solidFill>
                <a:latin typeface="+mn-lt"/>
                <a:ea typeface="+mn-ea"/>
                <a:cs typeface="+mn-cs"/>
              </a:rPr>
              <a:t>Ding et al. (2013) used coupled ocean–atmosphere–sea ice model to </a:t>
            </a:r>
            <a:r>
              <a:rPr lang="en-US" sz="1200" kern="1200" baseline="0" dirty="0" err="1">
                <a:solidFill>
                  <a:schemeClr val="tx1"/>
                </a:solidFill>
                <a:latin typeface="+mn-lt"/>
                <a:ea typeface="+mn-ea"/>
                <a:cs typeface="+mn-cs"/>
              </a:rPr>
              <a:t>hindcast</a:t>
            </a:r>
            <a:r>
              <a:rPr lang="en-US" sz="1200" kern="1200" baseline="0" dirty="0">
                <a:solidFill>
                  <a:schemeClr val="tx1"/>
                </a:solidFill>
                <a:latin typeface="+mn-lt"/>
                <a:ea typeface="+mn-ea"/>
                <a:cs typeface="+mn-cs"/>
              </a:rPr>
              <a:t> (i.e., historical forecast) recent climate variability is described and illustrated for the cases of the 1976/77 and 1998/99 climate shift events in the</a:t>
            </a:r>
          </a:p>
          <a:p>
            <a:r>
              <a:rPr lang="en-US" sz="1200" kern="1200" baseline="0" dirty="0">
                <a:solidFill>
                  <a:schemeClr val="tx1"/>
                </a:solidFill>
                <a:latin typeface="+mn-lt"/>
                <a:ea typeface="+mn-ea"/>
                <a:cs typeface="+mn-cs"/>
              </a:rPr>
              <a:t>Pacific. The initialization is achieved by running the coupled model in partially coupled mode whereby global</a:t>
            </a:r>
          </a:p>
          <a:p>
            <a:r>
              <a:rPr lang="en-US" sz="1200" kern="1200" baseline="0" dirty="0">
                <a:solidFill>
                  <a:schemeClr val="tx1"/>
                </a:solidFill>
                <a:latin typeface="+mn-lt"/>
                <a:ea typeface="+mn-ea"/>
                <a:cs typeface="+mn-cs"/>
              </a:rPr>
              <a:t>observed wind stress anomalies are used to drive the ocean/sea ice component of the coupled model while</a:t>
            </a:r>
          </a:p>
          <a:p>
            <a:r>
              <a:rPr lang="en-US" sz="1200" kern="1200" baseline="0" dirty="0">
                <a:solidFill>
                  <a:schemeClr val="tx1"/>
                </a:solidFill>
                <a:latin typeface="+mn-lt"/>
                <a:ea typeface="+mn-ea"/>
                <a:cs typeface="+mn-cs"/>
              </a:rPr>
              <a:t>maintaining the thermodynamic coupling between the ocean/sea ice and atmosphere components. Here it</a:t>
            </a:r>
          </a:p>
          <a:p>
            <a:r>
              <a:rPr lang="en-US" sz="1200" kern="1200" baseline="0" dirty="0">
                <a:solidFill>
                  <a:schemeClr val="tx1"/>
                </a:solidFill>
                <a:latin typeface="+mn-lt"/>
                <a:ea typeface="+mn-ea"/>
                <a:cs typeface="+mn-cs"/>
              </a:rPr>
              <a:t>is shown that </a:t>
            </a:r>
            <a:r>
              <a:rPr lang="en-US" sz="1200" kern="1200" baseline="0" dirty="0" err="1">
                <a:solidFill>
                  <a:schemeClr val="tx1"/>
                </a:solidFill>
                <a:latin typeface="+mn-lt"/>
                <a:ea typeface="+mn-ea"/>
                <a:cs typeface="+mn-cs"/>
              </a:rPr>
              <a:t>hindcast</a:t>
            </a:r>
            <a:r>
              <a:rPr lang="en-US" sz="1200" kern="1200" baseline="0" dirty="0">
                <a:solidFill>
                  <a:schemeClr val="tx1"/>
                </a:solidFill>
                <a:latin typeface="+mn-lt"/>
                <a:ea typeface="+mn-ea"/>
                <a:cs typeface="+mn-cs"/>
              </a:rPr>
              <a:t> experiments can successfully capture many features associated with the 1976/77 and</a:t>
            </a:r>
          </a:p>
          <a:p>
            <a:r>
              <a:rPr lang="en-US" sz="1200" kern="1200" baseline="0" dirty="0">
                <a:solidFill>
                  <a:schemeClr val="tx1"/>
                </a:solidFill>
                <a:latin typeface="+mn-lt"/>
                <a:ea typeface="+mn-ea"/>
                <a:cs typeface="+mn-cs"/>
              </a:rPr>
              <a:t>1998/99 climate shifts. For instance, </a:t>
            </a:r>
            <a:r>
              <a:rPr lang="en-US" sz="1200" kern="1200" baseline="0" dirty="0" err="1">
                <a:solidFill>
                  <a:schemeClr val="tx1"/>
                </a:solidFill>
                <a:latin typeface="+mn-lt"/>
                <a:ea typeface="+mn-ea"/>
                <a:cs typeface="+mn-cs"/>
              </a:rPr>
              <a:t>hindcast</a:t>
            </a:r>
            <a:r>
              <a:rPr lang="en-US" sz="1200" kern="1200" baseline="0" dirty="0">
                <a:solidFill>
                  <a:schemeClr val="tx1"/>
                </a:solidFill>
                <a:latin typeface="+mn-lt"/>
                <a:ea typeface="+mn-ea"/>
                <a:cs typeface="+mn-cs"/>
              </a:rPr>
              <a:t> experiments started from the beginning of 1976 can capture sea</a:t>
            </a:r>
          </a:p>
          <a:p>
            <a:r>
              <a:rPr lang="en-US" sz="1200" kern="1200" baseline="0" dirty="0">
                <a:solidFill>
                  <a:schemeClr val="tx1"/>
                </a:solidFill>
                <a:latin typeface="+mn-lt"/>
                <a:ea typeface="+mn-ea"/>
                <a:cs typeface="+mn-cs"/>
              </a:rPr>
              <a:t>surface temperature (SST) warming in the central-eastern equatorial Pacific and the positive phase of the</a:t>
            </a:r>
          </a:p>
          <a:p>
            <a:r>
              <a:rPr lang="en-US" sz="1200" kern="1200" baseline="0" dirty="0">
                <a:solidFill>
                  <a:schemeClr val="tx1"/>
                </a:solidFill>
                <a:latin typeface="+mn-lt"/>
                <a:ea typeface="+mn-ea"/>
                <a:cs typeface="+mn-cs"/>
              </a:rPr>
              <a:t>Pacific decadal oscillation (PDO) throughout the 9 years following the 1976/77 climate shift, including the</a:t>
            </a:r>
          </a:p>
          <a:p>
            <a:r>
              <a:rPr lang="en-US" sz="1200" kern="1200" baseline="0" dirty="0">
                <a:solidFill>
                  <a:schemeClr val="tx1"/>
                </a:solidFill>
                <a:latin typeface="+mn-lt"/>
                <a:ea typeface="+mn-ea"/>
                <a:cs typeface="+mn-cs"/>
              </a:rPr>
              <a:t>deepening of the Aleutian low pressure system. </a:t>
            </a:r>
            <a:r>
              <a:rPr lang="en-US" sz="1200" kern="1200" baseline="0" dirty="0" err="1">
                <a:solidFill>
                  <a:schemeClr val="tx1"/>
                </a:solidFill>
                <a:latin typeface="+mn-lt"/>
                <a:ea typeface="+mn-ea"/>
                <a:cs typeface="+mn-cs"/>
              </a:rPr>
              <a:t>Hindcast</a:t>
            </a:r>
            <a:r>
              <a:rPr lang="en-US" sz="1200" kern="1200" baseline="0" dirty="0">
                <a:solidFill>
                  <a:schemeClr val="tx1"/>
                </a:solidFill>
                <a:latin typeface="+mn-lt"/>
                <a:ea typeface="+mn-ea"/>
                <a:cs typeface="+mn-cs"/>
              </a:rPr>
              <a:t> experiments started from the beginning of 1998 can</a:t>
            </a:r>
          </a:p>
          <a:p>
            <a:r>
              <a:rPr lang="en-US" sz="1200" kern="1200" baseline="0" dirty="0">
                <a:solidFill>
                  <a:schemeClr val="tx1"/>
                </a:solidFill>
                <a:latin typeface="+mn-lt"/>
                <a:ea typeface="+mn-ea"/>
                <a:cs typeface="+mn-cs"/>
              </a:rPr>
              <a:t>also capture part of the anomalous conditions during the 4 years after the 1998/99 climate. The authors argue</a:t>
            </a:r>
          </a:p>
          <a:p>
            <a:r>
              <a:rPr lang="en-US" sz="1200" kern="1200" baseline="0" dirty="0">
                <a:solidFill>
                  <a:schemeClr val="tx1"/>
                </a:solidFill>
                <a:latin typeface="+mn-lt"/>
                <a:ea typeface="+mn-ea"/>
                <a:cs typeface="+mn-cs"/>
              </a:rPr>
              <a:t>that the dynamical adjustment of heat content anomalies that are present in the initial conditions in the tropics</a:t>
            </a:r>
          </a:p>
          <a:p>
            <a:r>
              <a:rPr lang="en-US" sz="1200" kern="1200" baseline="0" dirty="0">
                <a:solidFill>
                  <a:schemeClr val="tx1"/>
                </a:solidFill>
                <a:latin typeface="+mn-lt"/>
                <a:ea typeface="+mn-ea"/>
                <a:cs typeface="+mn-cs"/>
              </a:rPr>
              <a:t>is important for the successful </a:t>
            </a:r>
            <a:r>
              <a:rPr lang="en-US" sz="1200" kern="1200" baseline="0" dirty="0" err="1">
                <a:solidFill>
                  <a:schemeClr val="tx1"/>
                </a:solidFill>
                <a:latin typeface="+mn-lt"/>
                <a:ea typeface="+mn-ea"/>
                <a:cs typeface="+mn-cs"/>
              </a:rPr>
              <a:t>hindcast</a:t>
            </a:r>
            <a:r>
              <a:rPr lang="en-US" sz="1200" kern="1200" baseline="0" dirty="0">
                <a:solidFill>
                  <a:schemeClr val="tx1"/>
                </a:solidFill>
                <a:latin typeface="+mn-lt"/>
                <a:ea typeface="+mn-ea"/>
                <a:cs typeface="+mn-cs"/>
              </a:rPr>
              <a:t> of the two climate shifts.</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FIG. 2. The anomalous conditions after the 1976/77 climate shift. Spatial anomaly fields of (left) SST for boreal winter (November–March) of 1976–85 calculated from (a) </a:t>
            </a:r>
            <a:r>
              <a:rPr lang="en-US" sz="1200" kern="1200" baseline="0" dirty="0" err="1">
                <a:solidFill>
                  <a:schemeClr val="tx1"/>
                </a:solidFill>
                <a:latin typeface="+mn-lt"/>
                <a:ea typeface="+mn-ea"/>
                <a:cs typeface="+mn-cs"/>
              </a:rPr>
              <a:t>HadISST</a:t>
            </a:r>
            <a:r>
              <a:rPr lang="en-US" sz="1200" kern="1200" baseline="0" dirty="0">
                <a:solidFill>
                  <a:schemeClr val="tx1"/>
                </a:solidFill>
                <a:latin typeface="+mn-lt"/>
                <a:ea typeface="+mn-ea"/>
                <a:cs typeface="+mn-cs"/>
              </a:rPr>
              <a:t>, (e) the ensemble mean of the </a:t>
            </a:r>
            <a:r>
              <a:rPr lang="en-US" sz="1200" kern="1200" baseline="0" dirty="0" err="1">
                <a:solidFill>
                  <a:schemeClr val="tx1"/>
                </a:solidFill>
                <a:latin typeface="+mn-lt"/>
                <a:ea typeface="+mn-ea"/>
                <a:cs typeface="+mn-cs"/>
              </a:rPr>
              <a:t>hindcast</a:t>
            </a:r>
            <a:r>
              <a:rPr lang="en-US" sz="1200" kern="1200" baseline="0" dirty="0">
                <a:solidFill>
                  <a:schemeClr val="tx1"/>
                </a:solidFill>
                <a:latin typeface="+mn-lt"/>
                <a:ea typeface="+mn-ea"/>
                <a:cs typeface="+mn-cs"/>
              </a:rPr>
              <a:t> runs</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FIG. 3. The anomalous conditions after the 1998/99 climate shift. Spatial anomaly fields of (left) SST for boreal winter (November–March) of 1998–2002 calculated from (a) </a:t>
            </a:r>
            <a:r>
              <a:rPr lang="en-US" sz="1200" kern="1200" baseline="0" dirty="0" err="1">
                <a:solidFill>
                  <a:schemeClr val="tx1"/>
                </a:solidFill>
                <a:latin typeface="+mn-lt"/>
                <a:ea typeface="+mn-ea"/>
                <a:cs typeface="+mn-cs"/>
              </a:rPr>
              <a:t>HadISST</a:t>
            </a:r>
            <a:r>
              <a:rPr lang="en-US" sz="1200" kern="1200" baseline="0" dirty="0">
                <a:solidFill>
                  <a:schemeClr val="tx1"/>
                </a:solidFill>
                <a:latin typeface="+mn-lt"/>
                <a:ea typeface="+mn-ea"/>
                <a:cs typeface="+mn-cs"/>
              </a:rPr>
              <a:t>, and (e),(f) ensemble mean of </a:t>
            </a:r>
            <a:r>
              <a:rPr lang="en-US" sz="1200" kern="1200" baseline="0" dirty="0" err="1">
                <a:solidFill>
                  <a:schemeClr val="tx1"/>
                </a:solidFill>
                <a:latin typeface="+mn-lt"/>
                <a:ea typeface="+mn-ea"/>
                <a:cs typeface="+mn-cs"/>
              </a:rPr>
              <a:t>hindcast</a:t>
            </a:r>
            <a:r>
              <a:rPr lang="en-US" sz="1200" kern="1200" baseline="0" dirty="0">
                <a:solidFill>
                  <a:schemeClr val="tx1"/>
                </a:solidFill>
                <a:latin typeface="+mn-lt"/>
                <a:ea typeface="+mn-ea"/>
                <a:cs typeface="+mn-cs"/>
              </a:rPr>
              <a:t> runs.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FIG. 5. The PDO time series (monthly means and unfiltered)</a:t>
            </a:r>
          </a:p>
          <a:p>
            <a:r>
              <a:rPr lang="en-US" sz="1200" kern="1200" baseline="0" dirty="0">
                <a:solidFill>
                  <a:schemeClr val="tx1"/>
                </a:solidFill>
                <a:latin typeface="+mn-lt"/>
                <a:ea typeface="+mn-ea"/>
                <a:cs typeface="+mn-cs"/>
              </a:rPr>
              <a:t>obtained from the ensemble mean (blue curves) and individual</a:t>
            </a:r>
          </a:p>
          <a:p>
            <a:r>
              <a:rPr lang="en-US" sz="1200" kern="1200" baseline="0" dirty="0">
                <a:solidFill>
                  <a:schemeClr val="tx1"/>
                </a:solidFill>
                <a:latin typeface="+mn-lt"/>
                <a:ea typeface="+mn-ea"/>
                <a:cs typeface="+mn-cs"/>
              </a:rPr>
              <a:t>ensemble members (green curves) of the </a:t>
            </a:r>
            <a:r>
              <a:rPr lang="en-US" sz="1200" kern="1200" baseline="0" dirty="0" err="1">
                <a:solidFill>
                  <a:schemeClr val="tx1"/>
                </a:solidFill>
                <a:latin typeface="+mn-lt"/>
                <a:ea typeface="+mn-ea"/>
                <a:cs typeface="+mn-cs"/>
              </a:rPr>
              <a:t>hindcast</a:t>
            </a:r>
            <a:r>
              <a:rPr lang="en-US" sz="1200" kern="1200" baseline="0" dirty="0">
                <a:solidFill>
                  <a:schemeClr val="tx1"/>
                </a:solidFill>
                <a:latin typeface="+mn-lt"/>
                <a:ea typeface="+mn-ea"/>
                <a:cs typeface="+mn-cs"/>
              </a:rPr>
              <a:t> runs initialized</a:t>
            </a:r>
          </a:p>
          <a:p>
            <a:r>
              <a:rPr lang="en-US" sz="1200" kern="1200" baseline="0" dirty="0">
                <a:solidFill>
                  <a:schemeClr val="tx1"/>
                </a:solidFill>
                <a:latin typeface="+mn-lt"/>
                <a:ea typeface="+mn-ea"/>
                <a:cs typeface="+mn-cs"/>
              </a:rPr>
              <a:t>from the beginning of (a) 1976 and (b) 1998, respectively. </a:t>
            </a:r>
            <a:r>
              <a:rPr lang="en-US" sz="1200" kern="1200" baseline="0" dirty="0" err="1">
                <a:solidFill>
                  <a:schemeClr val="tx1"/>
                </a:solidFill>
                <a:latin typeface="+mn-lt"/>
                <a:ea typeface="+mn-ea"/>
                <a:cs typeface="+mn-cs"/>
              </a:rPr>
              <a:t>ThePDO</a:t>
            </a:r>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time series from the observations (red curves) and the ensemble</a:t>
            </a:r>
          </a:p>
          <a:p>
            <a:r>
              <a:rPr lang="en-US" sz="1200" kern="1200" baseline="0" dirty="0">
                <a:solidFill>
                  <a:schemeClr val="tx1"/>
                </a:solidFill>
                <a:latin typeface="+mn-lt"/>
                <a:ea typeface="+mn-ea"/>
                <a:cs typeface="+mn-cs"/>
              </a:rPr>
              <a:t>mean (black curves) of the initialization runs are the unfiltered</a:t>
            </a:r>
          </a:p>
          <a:p>
            <a:r>
              <a:rPr lang="en-US" sz="1200" kern="1200" baseline="0" dirty="0">
                <a:solidFill>
                  <a:schemeClr val="tx1"/>
                </a:solidFill>
                <a:latin typeface="+mn-lt"/>
                <a:ea typeface="+mn-ea"/>
                <a:cs typeface="+mn-cs"/>
              </a:rPr>
              <a:t>versions of those shown in Fig. 1c, are also shown for comparison.</a:t>
            </a:r>
            <a:endParaRPr lang="en-U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FBE7D-FB9A-4F90-B26B-E0A83934B34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AR"/>
          </a:p>
        </p:txBody>
      </p:sp>
      <p:sp>
        <p:nvSpPr>
          <p:cNvPr id="4" name="Rectangle 4">
            <a:extLst>
              <a:ext uri="{FF2B5EF4-FFF2-40B4-BE49-F238E27FC236}">
                <a16:creationId xmlns:a16="http://schemas.microsoft.com/office/drawing/2014/main" id="{4B4B2D28-D2E5-43AF-B523-A802C88EEEB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38BB8C-EE83-412C-9A92-4D7EF779CC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1197B05-AA8F-4882-BA46-38162A99F242}"/>
              </a:ext>
            </a:extLst>
          </p:cNvPr>
          <p:cNvSpPr>
            <a:spLocks noGrp="1" noChangeArrowheads="1"/>
          </p:cNvSpPr>
          <p:nvPr>
            <p:ph type="sldNum" sz="quarter" idx="12"/>
          </p:nvPr>
        </p:nvSpPr>
        <p:spPr>
          <a:ln/>
        </p:spPr>
        <p:txBody>
          <a:bodyPr/>
          <a:lstStyle>
            <a:lvl1pPr>
              <a:defRPr/>
            </a:lvl1pPr>
          </a:lstStyle>
          <a:p>
            <a:pPr>
              <a:defRPr/>
            </a:pPr>
            <a:fld id="{7BF91D4E-A810-46FA-A3AB-1FD922A643B9}" type="slidenum">
              <a:rPr lang="en-US" altLang="es-ES"/>
              <a:pPr>
                <a:defRPr/>
              </a:pPr>
              <a:t>‹Nº›</a:t>
            </a:fld>
            <a:endParaRPr lang="en-US" altLang="es-ES"/>
          </a:p>
        </p:txBody>
      </p:sp>
    </p:spTree>
    <p:extLst>
      <p:ext uri="{BB962C8B-B14F-4D97-AF65-F5344CB8AC3E}">
        <p14:creationId xmlns:p14="http://schemas.microsoft.com/office/powerpoint/2010/main" val="2147365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Rectangle 4">
            <a:extLst>
              <a:ext uri="{FF2B5EF4-FFF2-40B4-BE49-F238E27FC236}">
                <a16:creationId xmlns:a16="http://schemas.microsoft.com/office/drawing/2014/main" id="{8BE7B20C-230D-4F03-BD7A-AAF9E11517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FBD581A-2BF6-4D86-B252-C60FD199B7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E645475-8F00-4405-B35A-85C2C43FE854}"/>
              </a:ext>
            </a:extLst>
          </p:cNvPr>
          <p:cNvSpPr>
            <a:spLocks noGrp="1" noChangeArrowheads="1"/>
          </p:cNvSpPr>
          <p:nvPr>
            <p:ph type="sldNum" sz="quarter" idx="12"/>
          </p:nvPr>
        </p:nvSpPr>
        <p:spPr>
          <a:ln/>
        </p:spPr>
        <p:txBody>
          <a:bodyPr/>
          <a:lstStyle>
            <a:lvl1pPr>
              <a:defRPr/>
            </a:lvl1pPr>
          </a:lstStyle>
          <a:p>
            <a:pPr>
              <a:defRPr/>
            </a:pPr>
            <a:fld id="{A15CD724-92A0-4B5F-BEC7-3A9FC4AF082A}" type="slidenum">
              <a:rPr lang="en-US" altLang="es-ES"/>
              <a:pPr>
                <a:defRPr/>
              </a:pPr>
              <a:t>‹Nº›</a:t>
            </a:fld>
            <a:endParaRPr lang="en-US" altLang="es-ES"/>
          </a:p>
        </p:txBody>
      </p:sp>
    </p:spTree>
    <p:extLst>
      <p:ext uri="{BB962C8B-B14F-4D97-AF65-F5344CB8AC3E}">
        <p14:creationId xmlns:p14="http://schemas.microsoft.com/office/powerpoint/2010/main" val="501337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Rectangle 4">
            <a:extLst>
              <a:ext uri="{FF2B5EF4-FFF2-40B4-BE49-F238E27FC236}">
                <a16:creationId xmlns:a16="http://schemas.microsoft.com/office/drawing/2014/main" id="{9928E90B-A5E0-4613-9856-916147BB4B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AF8381-B421-4A08-A53C-C7B3F8E630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423780-4B86-4984-902A-5FBF9F07B19E}"/>
              </a:ext>
            </a:extLst>
          </p:cNvPr>
          <p:cNvSpPr>
            <a:spLocks noGrp="1" noChangeArrowheads="1"/>
          </p:cNvSpPr>
          <p:nvPr>
            <p:ph type="sldNum" sz="quarter" idx="12"/>
          </p:nvPr>
        </p:nvSpPr>
        <p:spPr>
          <a:ln/>
        </p:spPr>
        <p:txBody>
          <a:bodyPr/>
          <a:lstStyle>
            <a:lvl1pPr>
              <a:defRPr/>
            </a:lvl1pPr>
          </a:lstStyle>
          <a:p>
            <a:pPr>
              <a:defRPr/>
            </a:pPr>
            <a:fld id="{EECBFCED-A044-4910-802F-CA2F42C1D7C0}" type="slidenum">
              <a:rPr lang="en-US" altLang="es-ES"/>
              <a:pPr>
                <a:defRPr/>
              </a:pPr>
              <a:t>‹Nº›</a:t>
            </a:fld>
            <a:endParaRPr lang="en-US" altLang="es-ES"/>
          </a:p>
        </p:txBody>
      </p:sp>
    </p:spTree>
    <p:extLst>
      <p:ext uri="{BB962C8B-B14F-4D97-AF65-F5344CB8AC3E}">
        <p14:creationId xmlns:p14="http://schemas.microsoft.com/office/powerpoint/2010/main" val="2916671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3" name="Rectangle 4">
            <a:extLst>
              <a:ext uri="{FF2B5EF4-FFF2-40B4-BE49-F238E27FC236}">
                <a16:creationId xmlns:a16="http://schemas.microsoft.com/office/drawing/2014/main" id="{F10B9AB2-1D5D-4D6C-A866-E12B04DD5D1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07D8602-7C43-4D35-9B97-3D0F4C8CD0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BB265A2-7FCD-49C9-A127-FBA50EDFAAE7}"/>
              </a:ext>
            </a:extLst>
          </p:cNvPr>
          <p:cNvSpPr>
            <a:spLocks noGrp="1" noChangeArrowheads="1"/>
          </p:cNvSpPr>
          <p:nvPr>
            <p:ph type="sldNum" sz="quarter" idx="12"/>
          </p:nvPr>
        </p:nvSpPr>
        <p:spPr>
          <a:ln/>
        </p:spPr>
        <p:txBody>
          <a:bodyPr/>
          <a:lstStyle>
            <a:lvl1pPr>
              <a:defRPr/>
            </a:lvl1pPr>
          </a:lstStyle>
          <a:p>
            <a:pPr>
              <a:defRPr/>
            </a:pPr>
            <a:fld id="{2872BCF1-56D1-4576-B0D7-0D85A1D07B90}" type="slidenum">
              <a:rPr lang="en-US" altLang="es-ES"/>
              <a:pPr>
                <a:defRPr/>
              </a:pPr>
              <a:t>‹Nº›</a:t>
            </a:fld>
            <a:endParaRPr lang="en-US" altLang="es-ES"/>
          </a:p>
        </p:txBody>
      </p:sp>
    </p:spTree>
    <p:extLst>
      <p:ext uri="{BB962C8B-B14F-4D97-AF65-F5344CB8AC3E}">
        <p14:creationId xmlns:p14="http://schemas.microsoft.com/office/powerpoint/2010/main" val="4019741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nro_pagina_blanco_2">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259C0303-49DE-4B7D-8B11-63E458407765}"/>
              </a:ext>
            </a:extLst>
          </p:cNvPr>
          <p:cNvSpPr>
            <a:spLocks noGrp="1" noChangeArrowheads="1"/>
          </p:cNvSpPr>
          <p:nvPr>
            <p:ph type="sldNum" sz="quarter" idx="10"/>
          </p:nvPr>
        </p:nvSpPr>
        <p:spPr>
          <a:xfrm>
            <a:off x="8786813" y="0"/>
            <a:ext cx="357187" cy="285750"/>
          </a:xfrm>
          <a:solidFill>
            <a:schemeClr val="bg1"/>
          </a:solidFill>
        </p:spPr>
        <p:txBody>
          <a:bodyPr/>
          <a:lstStyle>
            <a:lvl1pPr>
              <a:defRPr sz="1100" b="1"/>
            </a:lvl1pPr>
          </a:lstStyle>
          <a:p>
            <a:fld id="{3B402316-93D5-467F-A5C2-F1EEF77DAA3A}" type="slidenum">
              <a:rPr lang="en-US" altLang="ja-JP"/>
              <a:pPr/>
              <a:t>‹Nº›</a:t>
            </a:fld>
            <a:endParaRPr lang="en-US" altLang="ja-JP"/>
          </a:p>
        </p:txBody>
      </p:sp>
    </p:spTree>
    <p:extLst>
      <p:ext uri="{BB962C8B-B14F-4D97-AF65-F5344CB8AC3E}">
        <p14:creationId xmlns:p14="http://schemas.microsoft.com/office/powerpoint/2010/main" val="617646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4AE99D9C-4462-4B47-83F0-EA86A0AF0B1E}" type="datetime1">
              <a:rPr lang="es-ES" smtClean="0"/>
              <a:pPr/>
              <a:t>25/04/2019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a:xfrm>
            <a:off x="6938994" y="6215082"/>
            <a:ext cx="2133600" cy="365125"/>
          </a:xfrm>
        </p:spPr>
        <p:txBody>
          <a:bodyPr/>
          <a:lstStyle/>
          <a:p>
            <a:fld id="{9804C7F1-FC5E-44BA-9EFB-3130D80CDC0D}" type="slidenum">
              <a:rPr lang="es-ES" smtClean="0"/>
              <a:pPr/>
              <a:t>‹Nº›</a:t>
            </a:fld>
            <a:endParaRPr lang="es-ES"/>
          </a:p>
        </p:txBody>
      </p:sp>
    </p:spTree>
    <p:extLst>
      <p:ext uri="{BB962C8B-B14F-4D97-AF65-F5344CB8AC3E}">
        <p14:creationId xmlns:p14="http://schemas.microsoft.com/office/powerpoint/2010/main" val="2152224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27AFDE5-AE5F-47D5-AB89-CDD6D6BFE646}" type="datetime1">
              <a:rPr lang="es-ES" smtClean="0"/>
              <a:pPr/>
              <a:t>25/04/2019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9804C7F1-FC5E-44BA-9EFB-3130D80CDC0D}" type="slidenum">
              <a:rPr lang="es-ES" smtClean="0"/>
              <a:pPr/>
              <a:t>‹Nº›</a:t>
            </a:fld>
            <a:endParaRPr lang="es-ES"/>
          </a:p>
        </p:txBody>
      </p:sp>
    </p:spTree>
    <p:extLst>
      <p:ext uri="{BB962C8B-B14F-4D97-AF65-F5344CB8AC3E}">
        <p14:creationId xmlns:p14="http://schemas.microsoft.com/office/powerpoint/2010/main" val="2901396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0079AC3A-6C28-43C0-B695-DB24DC1398D0}" type="datetime1">
              <a:rPr lang="es-ES" smtClean="0"/>
              <a:pPr/>
              <a:t>25/04/2019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9804C7F1-FC5E-44BA-9EFB-3130D80CDC0D}" type="slidenum">
              <a:rPr lang="es-ES" smtClean="0"/>
              <a:pPr/>
              <a:t>‹Nº›</a:t>
            </a:fld>
            <a:endParaRPr lang="es-ES"/>
          </a:p>
        </p:txBody>
      </p:sp>
    </p:spTree>
    <p:extLst>
      <p:ext uri="{BB962C8B-B14F-4D97-AF65-F5344CB8AC3E}">
        <p14:creationId xmlns:p14="http://schemas.microsoft.com/office/powerpoint/2010/main" val="501754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A8BFDA0F-BF85-4ADC-9C6E-86C9ECEB4332}" type="datetime1">
              <a:rPr lang="es-ES" smtClean="0"/>
              <a:pPr/>
              <a:t>25/04/2019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9804C7F1-FC5E-44BA-9EFB-3130D80CDC0D}" type="slidenum">
              <a:rPr lang="es-ES" smtClean="0"/>
              <a:pPr/>
              <a:t>‹Nº›</a:t>
            </a:fld>
            <a:endParaRPr lang="es-ES"/>
          </a:p>
        </p:txBody>
      </p:sp>
    </p:spTree>
    <p:extLst>
      <p:ext uri="{BB962C8B-B14F-4D97-AF65-F5344CB8AC3E}">
        <p14:creationId xmlns:p14="http://schemas.microsoft.com/office/powerpoint/2010/main" val="4176378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E29D6FD3-2C22-4985-8445-EFB02AC365CC}" type="datetime1">
              <a:rPr lang="es-ES" smtClean="0"/>
              <a:pPr/>
              <a:t>25/04/2019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9804C7F1-FC5E-44BA-9EFB-3130D80CDC0D}" type="slidenum">
              <a:rPr lang="es-ES" smtClean="0"/>
              <a:pPr/>
              <a:t>‹Nº›</a:t>
            </a:fld>
            <a:endParaRPr lang="es-ES"/>
          </a:p>
        </p:txBody>
      </p:sp>
    </p:spTree>
    <p:extLst>
      <p:ext uri="{BB962C8B-B14F-4D97-AF65-F5344CB8AC3E}">
        <p14:creationId xmlns:p14="http://schemas.microsoft.com/office/powerpoint/2010/main" val="415748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27FD444F-6F4C-4583-90AC-07B31496F117}" type="datetime1">
              <a:rPr lang="es-ES" smtClean="0"/>
              <a:pPr/>
              <a:t>25/04/2019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9804C7F1-FC5E-44BA-9EFB-3130D80CDC0D}" type="slidenum">
              <a:rPr lang="es-ES" smtClean="0"/>
              <a:pPr/>
              <a:t>‹Nº›</a:t>
            </a:fld>
            <a:endParaRPr lang="es-ES"/>
          </a:p>
        </p:txBody>
      </p:sp>
    </p:spTree>
    <p:extLst>
      <p:ext uri="{BB962C8B-B14F-4D97-AF65-F5344CB8AC3E}">
        <p14:creationId xmlns:p14="http://schemas.microsoft.com/office/powerpoint/2010/main" val="1536879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Rectangle 4">
            <a:extLst>
              <a:ext uri="{FF2B5EF4-FFF2-40B4-BE49-F238E27FC236}">
                <a16:creationId xmlns:a16="http://schemas.microsoft.com/office/drawing/2014/main" id="{056AF4EE-C969-4291-89E1-3C2AD4BA29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7AA6359-7F43-421A-A68D-D6F0E8A13B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3AB86A-921A-4101-A5AA-99E2266207E4}"/>
              </a:ext>
            </a:extLst>
          </p:cNvPr>
          <p:cNvSpPr>
            <a:spLocks noGrp="1" noChangeArrowheads="1"/>
          </p:cNvSpPr>
          <p:nvPr>
            <p:ph type="sldNum" sz="quarter" idx="12"/>
          </p:nvPr>
        </p:nvSpPr>
        <p:spPr>
          <a:ln/>
        </p:spPr>
        <p:txBody>
          <a:bodyPr/>
          <a:lstStyle>
            <a:lvl1pPr>
              <a:defRPr/>
            </a:lvl1pPr>
          </a:lstStyle>
          <a:p>
            <a:pPr>
              <a:defRPr/>
            </a:pPr>
            <a:fld id="{0B2B35CE-2408-4DA6-AD78-49975403103B}" type="slidenum">
              <a:rPr lang="en-US" altLang="es-ES"/>
              <a:pPr>
                <a:defRPr/>
              </a:pPr>
              <a:t>‹Nº›</a:t>
            </a:fld>
            <a:endParaRPr lang="en-US" altLang="es-ES"/>
          </a:p>
        </p:txBody>
      </p:sp>
    </p:spTree>
    <p:extLst>
      <p:ext uri="{BB962C8B-B14F-4D97-AF65-F5344CB8AC3E}">
        <p14:creationId xmlns:p14="http://schemas.microsoft.com/office/powerpoint/2010/main" val="1640595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9E7C5C8D-4C00-490D-9AC8-EC4E92766A27}" type="datetime1">
              <a:rPr lang="es-ES" smtClean="0"/>
              <a:pPr/>
              <a:t>25/04/2019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9804C7F1-FC5E-44BA-9EFB-3130D80CDC0D}" type="slidenum">
              <a:rPr lang="es-ES" smtClean="0"/>
              <a:pPr/>
              <a:t>‹Nº›</a:t>
            </a:fld>
            <a:endParaRPr lang="es-ES"/>
          </a:p>
        </p:txBody>
      </p:sp>
    </p:spTree>
    <p:extLst>
      <p:ext uri="{BB962C8B-B14F-4D97-AF65-F5344CB8AC3E}">
        <p14:creationId xmlns:p14="http://schemas.microsoft.com/office/powerpoint/2010/main" val="107884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09D0AE7-E331-4E79-AE68-20149E10EFC3}" type="datetime1">
              <a:rPr lang="es-ES" smtClean="0"/>
              <a:pPr/>
              <a:t>25/04/2019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9804C7F1-FC5E-44BA-9EFB-3130D80CDC0D}" type="slidenum">
              <a:rPr lang="es-ES" smtClean="0"/>
              <a:pPr/>
              <a:t>‹Nº›</a:t>
            </a:fld>
            <a:endParaRPr lang="es-ES"/>
          </a:p>
        </p:txBody>
      </p:sp>
    </p:spTree>
    <p:extLst>
      <p:ext uri="{BB962C8B-B14F-4D97-AF65-F5344CB8AC3E}">
        <p14:creationId xmlns:p14="http://schemas.microsoft.com/office/powerpoint/2010/main" val="27358683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0F480A0D-04DE-45C3-A72C-C17014526E2D}" type="datetime1">
              <a:rPr lang="es-ES" smtClean="0"/>
              <a:pPr/>
              <a:t>25/04/2019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9804C7F1-FC5E-44BA-9EFB-3130D80CDC0D}" type="slidenum">
              <a:rPr lang="es-ES" smtClean="0"/>
              <a:pPr/>
              <a:t>‹Nº›</a:t>
            </a:fld>
            <a:endParaRPr lang="es-ES"/>
          </a:p>
        </p:txBody>
      </p:sp>
    </p:spTree>
    <p:extLst>
      <p:ext uri="{BB962C8B-B14F-4D97-AF65-F5344CB8AC3E}">
        <p14:creationId xmlns:p14="http://schemas.microsoft.com/office/powerpoint/2010/main" val="890156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17E98FA9-563F-4026-B4C8-39AA5FB9C8E9}" type="datetime1">
              <a:rPr lang="es-ES" smtClean="0"/>
              <a:pPr/>
              <a:t>25/04/2019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9804C7F1-FC5E-44BA-9EFB-3130D80CDC0D}" type="slidenum">
              <a:rPr lang="es-ES" smtClean="0"/>
              <a:pPr/>
              <a:t>‹Nº›</a:t>
            </a:fld>
            <a:endParaRPr lang="es-ES"/>
          </a:p>
        </p:txBody>
      </p:sp>
    </p:spTree>
    <p:extLst>
      <p:ext uri="{BB962C8B-B14F-4D97-AF65-F5344CB8AC3E}">
        <p14:creationId xmlns:p14="http://schemas.microsoft.com/office/powerpoint/2010/main" val="3006828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DABF3AE8-6DD6-45EB-8C0B-1E006734FE8F}" type="datetime1">
              <a:rPr lang="es-ES" smtClean="0"/>
              <a:pPr/>
              <a:t>25/04/2019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9804C7F1-FC5E-44BA-9EFB-3130D80CDC0D}" type="slidenum">
              <a:rPr lang="es-ES" smtClean="0"/>
              <a:pPr/>
              <a:t>‹Nº›</a:t>
            </a:fld>
            <a:endParaRPr lang="es-ES"/>
          </a:p>
        </p:txBody>
      </p:sp>
    </p:spTree>
    <p:extLst>
      <p:ext uri="{BB962C8B-B14F-4D97-AF65-F5344CB8AC3E}">
        <p14:creationId xmlns:p14="http://schemas.microsoft.com/office/powerpoint/2010/main" val="2774956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a:extLst>
              <a:ext uri="{FF2B5EF4-FFF2-40B4-BE49-F238E27FC236}">
                <a16:creationId xmlns:a16="http://schemas.microsoft.com/office/drawing/2014/main" id="{26AE9BC4-3A56-42CD-9E8B-92AB35CBC68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4A180F-9E9F-4BF1-B193-F2789F77C6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73F1DC-F99B-4950-83A3-30D9C03878E6}"/>
              </a:ext>
            </a:extLst>
          </p:cNvPr>
          <p:cNvSpPr>
            <a:spLocks noGrp="1" noChangeArrowheads="1"/>
          </p:cNvSpPr>
          <p:nvPr>
            <p:ph type="sldNum" sz="quarter" idx="12"/>
          </p:nvPr>
        </p:nvSpPr>
        <p:spPr>
          <a:ln/>
        </p:spPr>
        <p:txBody>
          <a:bodyPr/>
          <a:lstStyle>
            <a:lvl1pPr>
              <a:defRPr/>
            </a:lvl1pPr>
          </a:lstStyle>
          <a:p>
            <a:pPr>
              <a:defRPr/>
            </a:pPr>
            <a:fld id="{90648FF0-E6BC-43A7-A812-984892D3C30B}" type="slidenum">
              <a:rPr lang="en-US" altLang="es-ES"/>
              <a:pPr>
                <a:defRPr/>
              </a:pPr>
              <a:t>‹Nº›</a:t>
            </a:fld>
            <a:endParaRPr lang="en-US" altLang="es-ES"/>
          </a:p>
        </p:txBody>
      </p:sp>
    </p:spTree>
    <p:extLst>
      <p:ext uri="{BB962C8B-B14F-4D97-AF65-F5344CB8AC3E}">
        <p14:creationId xmlns:p14="http://schemas.microsoft.com/office/powerpoint/2010/main" val="3275012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Rectangle 4">
            <a:extLst>
              <a:ext uri="{FF2B5EF4-FFF2-40B4-BE49-F238E27FC236}">
                <a16:creationId xmlns:a16="http://schemas.microsoft.com/office/drawing/2014/main" id="{DC4A8C7F-0390-4706-9ACD-95277819DBE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B25CF51-7C71-43D6-8D06-8D5577D25A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B0DFD8D-2FDA-429F-B704-6AC495CD9366}"/>
              </a:ext>
            </a:extLst>
          </p:cNvPr>
          <p:cNvSpPr>
            <a:spLocks noGrp="1" noChangeArrowheads="1"/>
          </p:cNvSpPr>
          <p:nvPr>
            <p:ph type="sldNum" sz="quarter" idx="12"/>
          </p:nvPr>
        </p:nvSpPr>
        <p:spPr>
          <a:ln/>
        </p:spPr>
        <p:txBody>
          <a:bodyPr/>
          <a:lstStyle>
            <a:lvl1pPr>
              <a:defRPr/>
            </a:lvl1pPr>
          </a:lstStyle>
          <a:p>
            <a:pPr>
              <a:defRPr/>
            </a:pPr>
            <a:fld id="{8514A4CD-2348-48E4-AFE6-6E44D4066422}" type="slidenum">
              <a:rPr lang="en-US" altLang="es-ES"/>
              <a:pPr>
                <a:defRPr/>
              </a:pPr>
              <a:t>‹Nº›</a:t>
            </a:fld>
            <a:endParaRPr lang="en-US" altLang="es-ES"/>
          </a:p>
        </p:txBody>
      </p:sp>
    </p:spTree>
    <p:extLst>
      <p:ext uri="{BB962C8B-B14F-4D97-AF65-F5344CB8AC3E}">
        <p14:creationId xmlns:p14="http://schemas.microsoft.com/office/powerpoint/2010/main" val="1198729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Rectangle 4">
            <a:extLst>
              <a:ext uri="{FF2B5EF4-FFF2-40B4-BE49-F238E27FC236}">
                <a16:creationId xmlns:a16="http://schemas.microsoft.com/office/drawing/2014/main" id="{B5D9A34F-CCA8-4B76-B20B-5C9514718A6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6A84FCE-0811-4310-B523-9EF21408D5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874BBE1-4E6A-4F36-B92A-82F250C3B40B}"/>
              </a:ext>
            </a:extLst>
          </p:cNvPr>
          <p:cNvSpPr>
            <a:spLocks noGrp="1" noChangeArrowheads="1"/>
          </p:cNvSpPr>
          <p:nvPr>
            <p:ph type="sldNum" sz="quarter" idx="12"/>
          </p:nvPr>
        </p:nvSpPr>
        <p:spPr>
          <a:ln/>
        </p:spPr>
        <p:txBody>
          <a:bodyPr/>
          <a:lstStyle>
            <a:lvl1pPr>
              <a:defRPr/>
            </a:lvl1pPr>
          </a:lstStyle>
          <a:p>
            <a:pPr>
              <a:defRPr/>
            </a:pPr>
            <a:fld id="{8E956F58-4C14-4F25-812E-1A4342AAE365}" type="slidenum">
              <a:rPr lang="en-US" altLang="es-ES"/>
              <a:pPr>
                <a:defRPr/>
              </a:pPr>
              <a:t>‹Nº›</a:t>
            </a:fld>
            <a:endParaRPr lang="en-US" altLang="es-ES"/>
          </a:p>
        </p:txBody>
      </p:sp>
    </p:spTree>
    <p:extLst>
      <p:ext uri="{BB962C8B-B14F-4D97-AF65-F5344CB8AC3E}">
        <p14:creationId xmlns:p14="http://schemas.microsoft.com/office/powerpoint/2010/main" val="1087881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Rectangle 4">
            <a:extLst>
              <a:ext uri="{FF2B5EF4-FFF2-40B4-BE49-F238E27FC236}">
                <a16:creationId xmlns:a16="http://schemas.microsoft.com/office/drawing/2014/main" id="{D262B73F-4282-460B-B6E3-6C2DEE776EF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70B47FC-9033-4DC0-A3FD-C8EB893FC8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90D5CD1-1129-4BDE-84A6-FB87C1E454C2}"/>
              </a:ext>
            </a:extLst>
          </p:cNvPr>
          <p:cNvSpPr>
            <a:spLocks noGrp="1" noChangeArrowheads="1"/>
          </p:cNvSpPr>
          <p:nvPr>
            <p:ph type="sldNum" sz="quarter" idx="12"/>
          </p:nvPr>
        </p:nvSpPr>
        <p:spPr>
          <a:ln/>
        </p:spPr>
        <p:txBody>
          <a:bodyPr/>
          <a:lstStyle>
            <a:lvl1pPr>
              <a:defRPr/>
            </a:lvl1pPr>
          </a:lstStyle>
          <a:p>
            <a:pPr>
              <a:defRPr/>
            </a:pPr>
            <a:fld id="{D5C11DCD-30D5-4F9E-B0F2-A8F8FE9B46F4}" type="slidenum">
              <a:rPr lang="en-US" altLang="es-ES"/>
              <a:pPr>
                <a:defRPr/>
              </a:pPr>
              <a:t>‹Nº›</a:t>
            </a:fld>
            <a:endParaRPr lang="en-US" altLang="es-ES"/>
          </a:p>
        </p:txBody>
      </p:sp>
    </p:spTree>
    <p:extLst>
      <p:ext uri="{BB962C8B-B14F-4D97-AF65-F5344CB8AC3E}">
        <p14:creationId xmlns:p14="http://schemas.microsoft.com/office/powerpoint/2010/main" val="1685225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A450917-6108-48F2-8104-924C1FC61D1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93BAE19-124C-43E2-B371-7B929B5B44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4C843CB-E14A-47D9-BD78-9C0CC9BF3934}"/>
              </a:ext>
            </a:extLst>
          </p:cNvPr>
          <p:cNvSpPr>
            <a:spLocks noGrp="1" noChangeArrowheads="1"/>
          </p:cNvSpPr>
          <p:nvPr>
            <p:ph type="sldNum" sz="quarter" idx="12"/>
          </p:nvPr>
        </p:nvSpPr>
        <p:spPr>
          <a:ln/>
        </p:spPr>
        <p:txBody>
          <a:bodyPr/>
          <a:lstStyle>
            <a:lvl1pPr>
              <a:defRPr/>
            </a:lvl1pPr>
          </a:lstStyle>
          <a:p>
            <a:pPr>
              <a:defRPr/>
            </a:pPr>
            <a:fld id="{3C691CE6-44D5-4DEF-AB91-83C175919B7C}" type="slidenum">
              <a:rPr lang="en-US" altLang="es-ES"/>
              <a:pPr>
                <a:defRPr/>
              </a:pPr>
              <a:t>‹Nº›</a:t>
            </a:fld>
            <a:endParaRPr lang="en-US" altLang="es-ES"/>
          </a:p>
        </p:txBody>
      </p:sp>
    </p:spTree>
    <p:extLst>
      <p:ext uri="{BB962C8B-B14F-4D97-AF65-F5344CB8AC3E}">
        <p14:creationId xmlns:p14="http://schemas.microsoft.com/office/powerpoint/2010/main" val="1138089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a:extLst>
              <a:ext uri="{FF2B5EF4-FFF2-40B4-BE49-F238E27FC236}">
                <a16:creationId xmlns:a16="http://schemas.microsoft.com/office/drawing/2014/main" id="{3019DE4D-B264-4855-9223-271A7BF81DB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21E823-3B8F-470F-8BA1-C3D1BD49DA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3E71FAD-A811-4024-8A02-F737F7355037}"/>
              </a:ext>
            </a:extLst>
          </p:cNvPr>
          <p:cNvSpPr>
            <a:spLocks noGrp="1" noChangeArrowheads="1"/>
          </p:cNvSpPr>
          <p:nvPr>
            <p:ph type="sldNum" sz="quarter" idx="12"/>
          </p:nvPr>
        </p:nvSpPr>
        <p:spPr>
          <a:ln/>
        </p:spPr>
        <p:txBody>
          <a:bodyPr/>
          <a:lstStyle>
            <a:lvl1pPr>
              <a:defRPr/>
            </a:lvl1pPr>
          </a:lstStyle>
          <a:p>
            <a:pPr>
              <a:defRPr/>
            </a:pPr>
            <a:fld id="{5EA6D82C-C147-431F-AC57-3061C0FEB461}" type="slidenum">
              <a:rPr lang="en-US" altLang="es-ES"/>
              <a:pPr>
                <a:defRPr/>
              </a:pPr>
              <a:t>‹Nº›</a:t>
            </a:fld>
            <a:endParaRPr lang="en-US" altLang="es-ES"/>
          </a:p>
        </p:txBody>
      </p:sp>
    </p:spTree>
    <p:extLst>
      <p:ext uri="{BB962C8B-B14F-4D97-AF65-F5344CB8AC3E}">
        <p14:creationId xmlns:p14="http://schemas.microsoft.com/office/powerpoint/2010/main" val="570718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AR"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a:extLst>
              <a:ext uri="{FF2B5EF4-FFF2-40B4-BE49-F238E27FC236}">
                <a16:creationId xmlns:a16="http://schemas.microsoft.com/office/drawing/2014/main" id="{2F730C8E-A3C4-4A6C-994E-FC83CA59FD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AAD982-C27C-4019-A378-9981A109E9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219B85B-A7AE-4B12-859E-CAC5B42B3655}"/>
              </a:ext>
            </a:extLst>
          </p:cNvPr>
          <p:cNvSpPr>
            <a:spLocks noGrp="1" noChangeArrowheads="1"/>
          </p:cNvSpPr>
          <p:nvPr>
            <p:ph type="sldNum" sz="quarter" idx="12"/>
          </p:nvPr>
        </p:nvSpPr>
        <p:spPr>
          <a:ln/>
        </p:spPr>
        <p:txBody>
          <a:bodyPr/>
          <a:lstStyle>
            <a:lvl1pPr>
              <a:defRPr/>
            </a:lvl1pPr>
          </a:lstStyle>
          <a:p>
            <a:pPr>
              <a:defRPr/>
            </a:pPr>
            <a:fld id="{02B488D8-E739-4949-9E23-358B60FB7A74}" type="slidenum">
              <a:rPr lang="en-US" altLang="es-ES"/>
              <a:pPr>
                <a:defRPr/>
              </a:pPr>
              <a:t>‹Nº›</a:t>
            </a:fld>
            <a:endParaRPr lang="en-US" altLang="es-ES"/>
          </a:p>
        </p:txBody>
      </p:sp>
    </p:spTree>
    <p:extLst>
      <p:ext uri="{BB962C8B-B14F-4D97-AF65-F5344CB8AC3E}">
        <p14:creationId xmlns:p14="http://schemas.microsoft.com/office/powerpoint/2010/main" val="2569171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2B8B7CD-23BD-461D-B7CD-20766ABC490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ES"/>
              <a:t>Haga clic para cambiar el estilo de título	</a:t>
            </a:r>
          </a:p>
        </p:txBody>
      </p:sp>
      <p:sp>
        <p:nvSpPr>
          <p:cNvPr id="1027" name="Rectangle 3">
            <a:extLst>
              <a:ext uri="{FF2B5EF4-FFF2-40B4-BE49-F238E27FC236}">
                <a16:creationId xmlns:a16="http://schemas.microsoft.com/office/drawing/2014/main" id="{37A6FAE1-45CB-4301-8C3B-53F1AFEB86C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ES"/>
              <a:t>Haga clic para modificar el estilo de texto del patrón</a:t>
            </a:r>
          </a:p>
          <a:p>
            <a:pPr lvl="1"/>
            <a:r>
              <a:rPr lang="en-US" altLang="es-ES"/>
              <a:t>Segundo nivel</a:t>
            </a:r>
          </a:p>
          <a:p>
            <a:pPr lvl="2"/>
            <a:r>
              <a:rPr lang="en-US" altLang="es-ES"/>
              <a:t>Tercer nivel</a:t>
            </a:r>
          </a:p>
          <a:p>
            <a:pPr lvl="3"/>
            <a:r>
              <a:rPr lang="en-US" altLang="es-ES"/>
              <a:t>Cuarto nivel</a:t>
            </a:r>
          </a:p>
          <a:p>
            <a:pPr lvl="4"/>
            <a:r>
              <a:rPr lang="en-US" altLang="es-ES"/>
              <a:t>Quinto nivel</a:t>
            </a:r>
          </a:p>
        </p:txBody>
      </p:sp>
      <p:sp>
        <p:nvSpPr>
          <p:cNvPr id="1028" name="Rectangle 4">
            <a:extLst>
              <a:ext uri="{FF2B5EF4-FFF2-40B4-BE49-F238E27FC236}">
                <a16:creationId xmlns:a16="http://schemas.microsoft.com/office/drawing/2014/main" id="{E93D1E21-ACBC-474F-9541-3A7415E7045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1AC6524A-9E9E-4A76-BD95-863BB94BF64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136ACD2F-5D76-4DC7-A7FE-B46925737CB7}"/>
              </a:ext>
            </a:extLst>
          </p:cNvPr>
          <p:cNvSpPr>
            <a:spLocks noGrp="1" noChangeArrowheads="1"/>
          </p:cNvSpPr>
          <p:nvPr>
            <p:ph type="sldNum" sz="quarter" idx="4"/>
          </p:nvPr>
        </p:nvSpPr>
        <p:spPr bwMode="auto">
          <a:xfrm>
            <a:off x="8686800" y="0"/>
            <a:ext cx="457200" cy="304800"/>
          </a:xfrm>
          <a:prstGeom prst="rect">
            <a:avLst/>
          </a:prstGeom>
          <a:solidFill>
            <a:schemeClr val="tx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600" b="1" smtClean="0">
                <a:solidFill>
                  <a:schemeClr val="bg1"/>
                </a:solidFill>
              </a:defRPr>
            </a:lvl1pPr>
          </a:lstStyle>
          <a:p>
            <a:pPr>
              <a:defRPr/>
            </a:pPr>
            <a:fld id="{36F94646-3C5E-4F18-A76B-AE32BECCCE4D}" type="slidenum">
              <a:rPr lang="en-US" altLang="es-ES"/>
              <a:pPr>
                <a:defRPr/>
              </a:pPr>
              <a:t>‹Nº›</a:t>
            </a:fld>
            <a:endParaRPr lang="en-US" altLang="es-ES"/>
          </a:p>
        </p:txBody>
      </p:sp>
    </p:spTree>
    <p:extLst>
      <p:ext uri="{BB962C8B-B14F-4D97-AF65-F5344CB8AC3E}">
        <p14:creationId xmlns:p14="http://schemas.microsoft.com/office/powerpoint/2010/main" val="37222638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98"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4F3F75-074F-435B-A589-CA455DAFC7B8}" type="datetime1">
              <a:rPr lang="es-ES" smtClean="0"/>
              <a:pPr/>
              <a:t>25/04/2019</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04C7F1-FC5E-44BA-9EFB-3130D80CDC0D}" type="slidenum">
              <a:rPr lang="es-ES" smtClean="0"/>
              <a:pPr/>
              <a:t>‹Nº›</a:t>
            </a:fld>
            <a:endParaRPr lang="es-ES"/>
          </a:p>
        </p:txBody>
      </p:sp>
    </p:spTree>
    <p:extLst>
      <p:ext uri="{BB962C8B-B14F-4D97-AF65-F5344CB8AC3E}">
        <p14:creationId xmlns:p14="http://schemas.microsoft.com/office/powerpoint/2010/main" val="428704374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27.jpe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wmf"/><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34.emf"/></Relationships>
</file>

<file path=ppt/slides/_rels/slide2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wm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a:extLst>
              <a:ext uri="{FF2B5EF4-FFF2-40B4-BE49-F238E27FC236}">
                <a16:creationId xmlns:a16="http://schemas.microsoft.com/office/drawing/2014/main" id="{EBE8D014-8378-4872-A0F5-CE64B7D95ED3}"/>
              </a:ext>
            </a:extLst>
          </p:cNvPr>
          <p:cNvSpPr>
            <a:spLocks noGrp="1" noChangeArrowheads="1"/>
          </p:cNvSpPr>
          <p:nvPr>
            <p:ph type="subTitle" idx="1"/>
          </p:nvPr>
        </p:nvSpPr>
        <p:spPr>
          <a:xfrm>
            <a:off x="1317427" y="1876425"/>
            <a:ext cx="6580584" cy="2056631"/>
          </a:xfrm>
          <a:noFill/>
          <a:ln>
            <a:solidFill>
              <a:srgbClr val="0000FF"/>
            </a:solidFill>
            <a:miter lim="800000"/>
            <a:headEnd/>
            <a:tailEnd/>
          </a:ln>
        </p:spPr>
        <p:txBody>
          <a:bodyPr/>
          <a:lstStyle/>
          <a:p>
            <a:pPr eaLnBrk="1" hangingPunct="1"/>
            <a:r>
              <a:rPr lang="en-US" altLang="es-ES" sz="4000" dirty="0">
                <a:solidFill>
                  <a:srgbClr val="0000FF"/>
                </a:solidFill>
              </a:rPr>
              <a:t>Predictability on seasonal to decadal timescales in southern South America</a:t>
            </a:r>
          </a:p>
        </p:txBody>
      </p:sp>
      <p:sp>
        <p:nvSpPr>
          <p:cNvPr id="4099" name="Text Box 4">
            <a:extLst>
              <a:ext uri="{FF2B5EF4-FFF2-40B4-BE49-F238E27FC236}">
                <a16:creationId xmlns:a16="http://schemas.microsoft.com/office/drawing/2014/main" id="{2DEB52CB-9CE3-4DD7-9A57-EE863F53FEF0}"/>
              </a:ext>
            </a:extLst>
          </p:cNvPr>
          <p:cNvSpPr txBox="1">
            <a:spLocks noChangeArrowheads="1"/>
          </p:cNvSpPr>
          <p:nvPr/>
        </p:nvSpPr>
        <p:spPr bwMode="auto">
          <a:xfrm>
            <a:off x="457200" y="4038600"/>
            <a:ext cx="8153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s-E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Carolina Vera, Marisol Osman and Leandro Díaz</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s-E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CIMA/Universidad de Buenos Aires-CONICET, UMI-IFAECI/CNRS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s-E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Argentina</a:t>
            </a:r>
          </a:p>
        </p:txBody>
      </p:sp>
      <p:pic>
        <p:nvPicPr>
          <p:cNvPr id="4100" name="Picture 5">
            <a:extLst>
              <a:ext uri="{FF2B5EF4-FFF2-40B4-BE49-F238E27FC236}">
                <a16:creationId xmlns:a16="http://schemas.microsoft.com/office/drawing/2014/main" id="{7950D99D-D23E-41D2-97C0-042DBB9E4F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715000"/>
            <a:ext cx="1079500" cy="10795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pic>
      <p:pic>
        <p:nvPicPr>
          <p:cNvPr id="4101" name="Picture 6">
            <a:extLst>
              <a:ext uri="{FF2B5EF4-FFF2-40B4-BE49-F238E27FC236}">
                <a16:creationId xmlns:a16="http://schemas.microsoft.com/office/drawing/2014/main" id="{E28469AA-F3B1-4265-84BF-75B8A00A92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5033"/>
          <a:stretch>
            <a:fillRect/>
          </a:stretch>
        </p:blipFill>
        <p:spPr bwMode="auto">
          <a:xfrm>
            <a:off x="3962400" y="5791200"/>
            <a:ext cx="1223963"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02" name="Picture 9" descr="Logo_UMI_CNRS">
            <a:extLst>
              <a:ext uri="{FF2B5EF4-FFF2-40B4-BE49-F238E27FC236}">
                <a16:creationId xmlns:a16="http://schemas.microsoft.com/office/drawing/2014/main" id="{05AB6CB8-2AD2-4471-A51C-980B51A5189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2713" y="5715000"/>
            <a:ext cx="11731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4CF251B2-1402-44F3-B3D9-99578989306B}"/>
              </a:ext>
            </a:extLst>
          </p:cNvPr>
          <p:cNvSpPr txBox="1">
            <a:spLocks noChangeArrowheads="1"/>
          </p:cNvSpPr>
          <p:nvPr/>
        </p:nvSpPr>
        <p:spPr bwMode="auto">
          <a:xfrm>
            <a:off x="379040" y="152400"/>
            <a:ext cx="8153400" cy="1524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Arial"/>
                <a:ea typeface="+mn-ea"/>
                <a:cs typeface="+mn-cs"/>
              </a:rPr>
              <a:t>Symposium on the Global Climate System,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Arial"/>
                <a:ea typeface="+mn-ea"/>
                <a:cs typeface="+mn-cs"/>
              </a:rPr>
              <a:t>Ankara, Turkey, 24 – 26 April, 2019</a:t>
            </a:r>
            <a:br>
              <a:rPr kumimoji="0" lang="en-US" sz="2000" b="1" i="0" u="none" strike="noStrike" kern="0" cap="none" spc="0" normalizeH="0" baseline="0" noProof="0" dirty="0">
                <a:ln>
                  <a:noFill/>
                </a:ln>
                <a:solidFill>
                  <a:srgbClr val="FF0000"/>
                </a:solidFill>
                <a:effectLst/>
                <a:uLnTx/>
                <a:uFillTx/>
                <a:latin typeface="Arial"/>
                <a:ea typeface="+mn-ea"/>
                <a:cs typeface="+mn-cs"/>
              </a:rPr>
            </a:br>
            <a:endParaRPr kumimoji="0" lang="en-US" sz="2000" b="1" i="0" u="none" strike="noStrike" kern="0" cap="none" spc="0" normalizeH="0" baseline="0" noProof="0" dirty="0">
              <a:ln>
                <a:noFill/>
              </a:ln>
              <a:solidFill>
                <a:srgbClr val="FF0000"/>
              </a:solidFill>
              <a:effectLst/>
              <a:uLnTx/>
              <a:uFillTx/>
              <a:latin typeface="Arial"/>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Imagen 307"/>
          <p:cNvPicPr/>
          <p:nvPr/>
        </p:nvPicPr>
        <p:blipFill rotWithShape="1">
          <a:blip r:embed="rId2"/>
          <a:srcRect l="29577" t="890" b="49630"/>
          <a:stretch/>
        </p:blipFill>
        <p:spPr>
          <a:xfrm>
            <a:off x="893298" y="1252025"/>
            <a:ext cx="7357403" cy="3299387"/>
          </a:xfrm>
          <a:prstGeom prst="rect">
            <a:avLst/>
          </a:prstGeom>
          <a:ln>
            <a:noFill/>
          </a:ln>
        </p:spPr>
      </p:pic>
      <p:sp>
        <p:nvSpPr>
          <p:cNvPr id="310" name="CustomShape 1"/>
          <p:cNvSpPr/>
          <p:nvPr/>
        </p:nvSpPr>
        <p:spPr>
          <a:xfrm>
            <a:off x="239150" y="4551412"/>
            <a:ext cx="8665698" cy="767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spc="-1" dirty="0">
                <a:latin typeface="Arial"/>
                <a:ea typeface="Noto Sans CJK SC Regular"/>
              </a:rPr>
              <a:t>Potential Predictability (Signal/(</a:t>
            </a:r>
            <a:r>
              <a:rPr lang="en-US" sz="1600" spc="-1" dirty="0" err="1">
                <a:latin typeface="Arial"/>
                <a:ea typeface="Noto Sans CJK SC Regular"/>
              </a:rPr>
              <a:t>Signal+Noise</a:t>
            </a:r>
            <a:r>
              <a:rPr lang="en-US" sz="1600" spc="-1" dirty="0">
                <a:latin typeface="Arial"/>
                <a:ea typeface="Noto Sans CJK SC Regular"/>
              </a:rPr>
              <a:t>) of DJF precipitation anomalies in Southeastern South America (SESA), extratropical Andes (</a:t>
            </a:r>
            <a:r>
              <a:rPr lang="en-US" sz="1600" spc="-1" dirty="0" err="1">
                <a:latin typeface="Arial"/>
                <a:ea typeface="Noto Sans CJK SC Regular"/>
              </a:rPr>
              <a:t>ExAn</a:t>
            </a:r>
            <a:r>
              <a:rPr lang="en-US" sz="1600" spc="-1" dirty="0">
                <a:latin typeface="Arial"/>
                <a:ea typeface="Noto Sans CJK SC Regular"/>
              </a:rPr>
              <a:t>) and southern Andes (</a:t>
            </a:r>
            <a:r>
              <a:rPr lang="en-US" sz="1600" spc="-1" dirty="0" err="1">
                <a:latin typeface="Arial"/>
                <a:ea typeface="Noto Sans CJK SC Regular"/>
              </a:rPr>
              <a:t>SAn</a:t>
            </a:r>
            <a:r>
              <a:rPr lang="en-US" sz="1600" spc="-1" dirty="0">
                <a:latin typeface="Arial"/>
                <a:ea typeface="Noto Sans CJK SC Regular"/>
              </a:rPr>
              <a:t>). ENSO warm events (W) and cold events (C) are highlighted.</a:t>
            </a:r>
          </a:p>
          <a:p>
            <a:pPr>
              <a:lnSpc>
                <a:spcPct val="100000"/>
              </a:lnSpc>
            </a:pPr>
            <a:endParaRPr lang="en-US" sz="1600" spc="-1" dirty="0">
              <a:latin typeface="Arial"/>
              <a:ea typeface="Noto Sans CJK SC Regular"/>
            </a:endParaRPr>
          </a:p>
          <a:p>
            <a:pPr>
              <a:lnSpc>
                <a:spcPct val="100000"/>
              </a:lnSpc>
            </a:pPr>
            <a:endParaRPr lang="en-US" sz="1600" spc="-1" dirty="0">
              <a:latin typeface="Arial"/>
              <a:ea typeface="Noto Sans CJK SC Regular"/>
            </a:endParaRPr>
          </a:p>
          <a:p>
            <a:pPr>
              <a:lnSpc>
                <a:spcPct val="100000"/>
              </a:lnSpc>
            </a:pPr>
            <a:endParaRPr lang="en-US" sz="1600" spc="-1" dirty="0">
              <a:latin typeface="Arial"/>
              <a:ea typeface="Noto Sans CJK SC Regular"/>
            </a:endParaRPr>
          </a:p>
          <a:p>
            <a:pPr>
              <a:lnSpc>
                <a:spcPct val="100000"/>
              </a:lnSpc>
            </a:pPr>
            <a:endParaRPr lang="en-US" sz="1600" spc="-1" dirty="0">
              <a:latin typeface="Arial"/>
              <a:ea typeface="Noto Sans CJK SC Regular"/>
            </a:endParaRPr>
          </a:p>
          <a:p>
            <a:pPr>
              <a:lnSpc>
                <a:spcPct val="100000"/>
              </a:lnSpc>
            </a:pPr>
            <a:r>
              <a:rPr lang="en-US" sz="1600" spc="-1" dirty="0">
                <a:latin typeface="Arial"/>
                <a:ea typeface="Noto Sans CJK SC Regular"/>
              </a:rPr>
              <a:t>                                                                                                             (Osman and Vera 2017).</a:t>
            </a:r>
            <a:endParaRPr lang="en-US" sz="1600" spc="-1" dirty="0">
              <a:latin typeface="Arial"/>
            </a:endParaRPr>
          </a:p>
        </p:txBody>
      </p:sp>
      <p:sp>
        <p:nvSpPr>
          <p:cNvPr id="5" name="Título 2">
            <a:extLst>
              <a:ext uri="{FF2B5EF4-FFF2-40B4-BE49-F238E27FC236}">
                <a16:creationId xmlns:a16="http://schemas.microsoft.com/office/drawing/2014/main" id="{2B03F3C1-ADCC-4697-B1FD-9634C2AB6542}"/>
              </a:ext>
            </a:extLst>
          </p:cNvPr>
          <p:cNvSpPr txBox="1">
            <a:spLocks/>
          </p:cNvSpPr>
          <p:nvPr/>
        </p:nvSpPr>
        <p:spPr>
          <a:xfrm>
            <a:off x="1" y="274638"/>
            <a:ext cx="9144000" cy="81206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a:r>
              <a:rPr lang="en-US" sz="4000" kern="0" dirty="0">
                <a:solidFill>
                  <a:srgbClr val="FF0000"/>
                </a:solidFill>
              </a:rPr>
              <a:t>Predictability changes from year to year </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600201"/>
            <a:ext cx="8229600" cy="2114552"/>
          </a:xfrm>
        </p:spPr>
        <p:txBody>
          <a:bodyPr>
            <a:normAutofit/>
          </a:bodyPr>
          <a:lstStyle/>
          <a:p>
            <a:pPr marL="514350" indent="-514350" algn="ctr">
              <a:buNone/>
            </a:pPr>
            <a:r>
              <a:rPr lang="en-US" sz="4400" dirty="0">
                <a:solidFill>
                  <a:srgbClr val="FF0000"/>
                </a:solidFill>
              </a:rPr>
              <a:t>How is year-to-year climate variability and change in southern South America?</a:t>
            </a:r>
          </a:p>
        </p:txBody>
      </p:sp>
      <p:sp>
        <p:nvSpPr>
          <p:cNvPr id="4" name="3 Marcador de número de diapositiva"/>
          <p:cNvSpPr>
            <a:spLocks noGrp="1"/>
          </p:cNvSpPr>
          <p:nvPr>
            <p:ph type="sldNum" sz="quarter" idx="12"/>
          </p:nvPr>
        </p:nvSpPr>
        <p:spPr>
          <a:xfrm>
            <a:off x="7081870" y="621508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4C7F1-FC5E-44BA-9EFB-3130D80CDC0D}"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E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010400" y="6278585"/>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4C7F1-FC5E-44BA-9EFB-3130D80CDC0D}"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E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17"/>
          <p:cNvPicPr>
            <a:picLocks noChangeAspect="1" noChangeArrowheads="1"/>
          </p:cNvPicPr>
          <p:nvPr/>
        </p:nvPicPr>
        <p:blipFill>
          <a:blip r:embed="rId2"/>
          <a:srcRect/>
          <a:stretch>
            <a:fillRect/>
          </a:stretch>
        </p:blipFill>
        <p:spPr bwMode="auto">
          <a:xfrm>
            <a:off x="571472" y="1785926"/>
            <a:ext cx="2887653" cy="3648982"/>
          </a:xfrm>
          <a:prstGeom prst="rect">
            <a:avLst/>
          </a:prstGeom>
          <a:noFill/>
          <a:ln w="9525">
            <a:noFill/>
            <a:round/>
            <a:headEnd/>
            <a:tailEnd/>
          </a:ln>
          <a:effectLst/>
        </p:spPr>
      </p:pic>
      <p:sp>
        <p:nvSpPr>
          <p:cNvPr id="7" name="Text Box 40"/>
          <p:cNvSpPr txBox="1">
            <a:spLocks noChangeArrowheads="1"/>
          </p:cNvSpPr>
          <p:nvPr/>
        </p:nvSpPr>
        <p:spPr bwMode="auto">
          <a:xfrm>
            <a:off x="0" y="1285860"/>
            <a:ext cx="3857620" cy="357190"/>
          </a:xfrm>
          <a:prstGeom prst="rect">
            <a:avLst/>
          </a:prstGeom>
          <a:noFill/>
          <a:ln w="9525">
            <a:noFill/>
            <a:round/>
            <a:headEnd/>
            <a:tailEnd/>
          </a:ln>
          <a:effectLst/>
        </p:spPr>
        <p:txBody>
          <a:bodyPr lIns="90000" tIns="45000" rIns="90000" bIns="45000"/>
          <a:lstStyle/>
          <a:p>
            <a:pPr marL="0" marR="0" lvl="0" indent="0" algn="ctr" defTabSz="914400" rtl="0" eaLnBrk="1" fontAlgn="auto" latinLnBrk="0" hangingPunct="1">
              <a:lnSpc>
                <a:spcPct val="116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s-AR" sz="2000" b="1" i="0" u="none" strike="noStrike" kern="1200" cap="none" spc="0" normalizeH="0" baseline="0" noProof="0" dirty="0" err="1">
                <a:ln>
                  <a:noFill/>
                </a:ln>
                <a:solidFill>
                  <a:srgbClr val="00664D"/>
                </a:solidFill>
                <a:effectLst/>
                <a:uLnTx/>
                <a:uFillTx/>
                <a:latin typeface="TeX Gyre Pagella" charset="0"/>
                <a:ea typeface="+mn-ea"/>
                <a:cs typeface="+mn-cs"/>
              </a:rPr>
              <a:t>Observations</a:t>
            </a:r>
            <a:r>
              <a:rPr kumimoji="0" lang="es-AR" sz="2000" b="1" i="0" u="none" strike="noStrike" kern="1200" cap="none" spc="0" normalizeH="0" baseline="0" noProof="0" dirty="0">
                <a:ln>
                  <a:noFill/>
                </a:ln>
                <a:solidFill>
                  <a:srgbClr val="00664D"/>
                </a:solidFill>
                <a:effectLst/>
                <a:uLnTx/>
                <a:uFillTx/>
                <a:latin typeface="TeX Gyre Pagella" charset="0"/>
                <a:ea typeface="+mn-ea"/>
                <a:cs typeface="+mn-cs"/>
              </a:rPr>
              <a:t> (GPCC)</a:t>
            </a:r>
          </a:p>
        </p:txBody>
      </p:sp>
      <p:pic>
        <p:nvPicPr>
          <p:cNvPr id="8" name="Picture 18"/>
          <p:cNvPicPr>
            <a:picLocks noChangeAspect="1" noChangeArrowheads="1"/>
          </p:cNvPicPr>
          <p:nvPr/>
        </p:nvPicPr>
        <p:blipFill>
          <a:blip r:embed="rId3" cstate="print"/>
          <a:srcRect t="1778" r="71855" b="67459"/>
          <a:stretch>
            <a:fillRect/>
          </a:stretch>
        </p:blipFill>
        <p:spPr bwMode="auto">
          <a:xfrm>
            <a:off x="5500694" y="1928802"/>
            <a:ext cx="2285984" cy="3463830"/>
          </a:xfrm>
          <a:prstGeom prst="rect">
            <a:avLst/>
          </a:prstGeom>
          <a:noFill/>
          <a:ln w="9525">
            <a:noFill/>
            <a:round/>
            <a:headEnd/>
            <a:tailEnd/>
          </a:ln>
          <a:effectLst/>
        </p:spPr>
      </p:pic>
      <p:sp>
        <p:nvSpPr>
          <p:cNvPr id="9" name="Text Box 41"/>
          <p:cNvSpPr txBox="1">
            <a:spLocks noChangeArrowheads="1"/>
          </p:cNvSpPr>
          <p:nvPr/>
        </p:nvSpPr>
        <p:spPr bwMode="auto">
          <a:xfrm>
            <a:off x="4214810" y="1071546"/>
            <a:ext cx="4929190" cy="714380"/>
          </a:xfrm>
          <a:prstGeom prst="rect">
            <a:avLst/>
          </a:prstGeom>
          <a:noFill/>
          <a:ln w="9525">
            <a:noFill/>
            <a:round/>
            <a:headEnd/>
            <a:tailEnd/>
          </a:ln>
          <a:effectLst/>
        </p:spPr>
        <p:txBody>
          <a:bodyPr lIns="90000" tIns="45000" rIns="90000" bIns="45000"/>
          <a:lstStyle/>
          <a:p>
            <a:pPr marL="0" marR="0" lvl="0" indent="0" algn="ctr" defTabSz="914400" rtl="0" eaLnBrk="1" fontAlgn="auto" latinLnBrk="0" hangingPunct="1">
              <a:lnSpc>
                <a:spcPct val="116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s-AR" sz="2000" b="1" i="0" u="none" strike="noStrike" kern="1200" cap="none" spc="0" normalizeH="0" baseline="0" noProof="0" dirty="0">
                <a:ln>
                  <a:noFill/>
                </a:ln>
                <a:solidFill>
                  <a:srgbClr val="00664D"/>
                </a:solidFill>
                <a:effectLst/>
                <a:uLnTx/>
                <a:uFillTx/>
                <a:latin typeface="TeX Gyre Pagella" charset="0"/>
                <a:ea typeface="+mn-ea"/>
                <a:cs typeface="+mn-cs"/>
              </a:rPr>
              <a:t>CMIP5 </a:t>
            </a:r>
            <a:r>
              <a:rPr kumimoji="0" lang="es-AR" sz="2000" b="1" i="0" u="none" strike="noStrike" kern="1200" cap="none" spc="0" normalizeH="0" baseline="0" noProof="0" dirty="0" err="1">
                <a:ln>
                  <a:noFill/>
                </a:ln>
                <a:solidFill>
                  <a:srgbClr val="00664D"/>
                </a:solidFill>
                <a:effectLst/>
                <a:uLnTx/>
                <a:uFillTx/>
                <a:latin typeface="TeX Gyre Pagella" charset="0"/>
                <a:ea typeface="+mn-ea"/>
                <a:cs typeface="+mn-cs"/>
              </a:rPr>
              <a:t>Historical</a:t>
            </a:r>
            <a:r>
              <a:rPr kumimoji="0" lang="es-AR" sz="2000" b="1" i="0" u="none" strike="noStrike" kern="1200" cap="none" spc="0" normalizeH="0" baseline="0" noProof="0" dirty="0">
                <a:ln>
                  <a:noFill/>
                </a:ln>
                <a:solidFill>
                  <a:srgbClr val="00664D"/>
                </a:solidFill>
                <a:effectLst/>
                <a:uLnTx/>
                <a:uFillTx/>
                <a:latin typeface="TeX Gyre Pagella" charset="0"/>
                <a:ea typeface="+mn-ea"/>
                <a:cs typeface="+mn-cs"/>
              </a:rPr>
              <a:t> </a:t>
            </a:r>
            <a:r>
              <a:rPr kumimoji="0" lang="es-AR" sz="2000" b="1" i="0" u="none" strike="noStrike" kern="1200" cap="none" spc="0" normalizeH="0" baseline="0" noProof="0" dirty="0" err="1">
                <a:ln>
                  <a:noFill/>
                </a:ln>
                <a:solidFill>
                  <a:srgbClr val="00664D"/>
                </a:solidFill>
                <a:effectLst/>
                <a:uLnTx/>
                <a:uFillTx/>
                <a:latin typeface="TeX Gyre Pagella" charset="0"/>
                <a:ea typeface="+mn-ea"/>
                <a:cs typeface="+mn-cs"/>
              </a:rPr>
              <a:t>simulations</a:t>
            </a:r>
            <a:r>
              <a:rPr kumimoji="0" lang="es-AR" sz="2000" b="1" i="0" u="none" strike="noStrike" kern="1200" cap="none" spc="0" normalizeH="0" baseline="0" noProof="0" dirty="0">
                <a:ln>
                  <a:noFill/>
                </a:ln>
                <a:solidFill>
                  <a:srgbClr val="00664D"/>
                </a:solidFill>
                <a:effectLst/>
                <a:uLnTx/>
                <a:uFillTx/>
                <a:latin typeface="TeX Gyre Pagella" charset="0"/>
                <a:ea typeface="+mn-ea"/>
                <a:cs typeface="+mn-cs"/>
              </a:rPr>
              <a:t>(H) </a:t>
            </a:r>
          </a:p>
          <a:p>
            <a:pPr marL="0" marR="0" lvl="0" indent="0" algn="ctr" defTabSz="914400" rtl="0" eaLnBrk="1" fontAlgn="auto" latinLnBrk="0" hangingPunct="1">
              <a:lnSpc>
                <a:spcPct val="116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s-AR" sz="2000" b="1" i="0" u="none" strike="noStrike" kern="1200" cap="none" spc="0" normalizeH="0" baseline="0" noProof="0" dirty="0" err="1">
                <a:ln>
                  <a:noFill/>
                </a:ln>
                <a:solidFill>
                  <a:srgbClr val="00664D"/>
                </a:solidFill>
                <a:effectLst/>
                <a:uLnTx/>
                <a:uFillTx/>
                <a:latin typeface="TeX Gyre Pagella" charset="0"/>
                <a:ea typeface="+mn-ea"/>
                <a:cs typeface="+mn-cs"/>
              </a:rPr>
              <a:t>Multi-model</a:t>
            </a:r>
            <a:r>
              <a:rPr kumimoji="0" lang="es-AR" sz="2000" b="1" i="0" u="none" strike="noStrike" kern="1200" cap="none" spc="0" normalizeH="0" baseline="0" noProof="0" dirty="0">
                <a:ln>
                  <a:noFill/>
                </a:ln>
                <a:solidFill>
                  <a:srgbClr val="00664D"/>
                </a:solidFill>
                <a:effectLst/>
                <a:uLnTx/>
                <a:uFillTx/>
                <a:latin typeface="TeX Gyre Pagella" charset="0"/>
                <a:ea typeface="+mn-ea"/>
                <a:cs typeface="+mn-cs"/>
              </a:rPr>
              <a:t> Ensemble (MEM)</a:t>
            </a:r>
          </a:p>
        </p:txBody>
      </p:sp>
      <p:sp>
        <p:nvSpPr>
          <p:cNvPr id="12" name="Text Box 21"/>
          <p:cNvSpPr txBox="1">
            <a:spLocks noChangeArrowheads="1"/>
          </p:cNvSpPr>
          <p:nvPr/>
        </p:nvSpPr>
        <p:spPr bwMode="auto">
          <a:xfrm>
            <a:off x="1928794" y="142852"/>
            <a:ext cx="5357850" cy="928693"/>
          </a:xfrm>
          <a:prstGeom prst="rect">
            <a:avLst/>
          </a:prstGeom>
          <a:noFill/>
          <a:ln w="9360" cap="sq">
            <a:solidFill>
              <a:srgbClr val="7878DE"/>
            </a:solidFill>
            <a:round/>
            <a:headEnd/>
            <a:tailEnd/>
          </a:ln>
          <a:effectLst/>
        </p:spPr>
        <p:txBody>
          <a:bodyPr lIns="90000" tIns="45000" rIns="90000" bIns="45000"/>
          <a:lstStyle/>
          <a:p>
            <a:pPr marL="0" marR="0" lvl="0" indent="0" algn="ctr" defTabSz="914400" rtl="0" eaLnBrk="1" fontAlgn="auto" latinLnBrk="0" hangingPunct="1">
              <a:lnSpc>
                <a:spcPct val="116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pPr>
            <a:r>
              <a:rPr kumimoji="0" lang="es-AR" sz="2400" b="1" i="0" u="none" strike="noStrike" kern="1200" cap="none" spc="0" normalizeH="0" baseline="0" noProof="0" dirty="0">
                <a:ln>
                  <a:noFill/>
                </a:ln>
                <a:solidFill>
                  <a:srgbClr val="22228B"/>
                </a:solidFill>
                <a:effectLst/>
                <a:uLnTx/>
                <a:uFillTx/>
                <a:latin typeface="TeX Gyre Pagella" charset="0"/>
                <a:ea typeface="+mn-ea"/>
                <a:cs typeface="+mn-cs"/>
              </a:rPr>
              <a:t>DJF </a:t>
            </a:r>
            <a:r>
              <a:rPr kumimoji="0" lang="es-AR" sz="2400" b="1" i="0" u="none" strike="noStrike" kern="1200" cap="none" spc="0" normalizeH="0" baseline="0" noProof="0" dirty="0" err="1">
                <a:ln>
                  <a:noFill/>
                </a:ln>
                <a:solidFill>
                  <a:srgbClr val="22228B"/>
                </a:solidFill>
                <a:effectLst/>
                <a:uLnTx/>
                <a:uFillTx/>
                <a:latin typeface="TeX Gyre Pagella" charset="0"/>
                <a:ea typeface="+mn-ea"/>
                <a:cs typeface="+mn-cs"/>
              </a:rPr>
              <a:t>Rainfall</a:t>
            </a:r>
            <a:r>
              <a:rPr kumimoji="0" lang="es-AR" sz="2400" b="1" i="0" u="none" strike="noStrike" kern="1200" cap="none" spc="0" normalizeH="0" baseline="0" noProof="0" dirty="0">
                <a:ln>
                  <a:noFill/>
                </a:ln>
                <a:solidFill>
                  <a:srgbClr val="22228B"/>
                </a:solidFill>
                <a:effectLst/>
                <a:uLnTx/>
                <a:uFillTx/>
                <a:latin typeface="TeX Gyre Pagella" charset="0"/>
                <a:ea typeface="+mn-ea"/>
                <a:cs typeface="+mn-cs"/>
              </a:rPr>
              <a:t> linear </a:t>
            </a:r>
            <a:r>
              <a:rPr kumimoji="0" lang="es-AR" sz="2400" b="1" i="0" u="none" strike="noStrike" kern="1200" cap="none" spc="0" normalizeH="0" baseline="0" noProof="0" dirty="0" err="1">
                <a:ln>
                  <a:noFill/>
                </a:ln>
                <a:solidFill>
                  <a:srgbClr val="22228B"/>
                </a:solidFill>
                <a:effectLst/>
                <a:uLnTx/>
                <a:uFillTx/>
                <a:latin typeface="TeX Gyre Pagella" charset="0"/>
                <a:ea typeface="+mn-ea"/>
                <a:cs typeface="+mn-cs"/>
              </a:rPr>
              <a:t>trends</a:t>
            </a:r>
            <a:endParaRPr kumimoji="0" lang="es-AR" sz="2400" b="1" i="0" u="none" strike="noStrike" kern="1200" cap="none" spc="0" normalizeH="0" baseline="0" noProof="0" dirty="0">
              <a:ln>
                <a:noFill/>
              </a:ln>
              <a:solidFill>
                <a:srgbClr val="22228B"/>
              </a:solidFill>
              <a:effectLst/>
              <a:uLnTx/>
              <a:uFillTx/>
              <a:latin typeface="TeX Gyre Pagella" charset="0"/>
              <a:ea typeface="+mn-ea"/>
              <a:cs typeface="+mn-cs"/>
            </a:endParaRPr>
          </a:p>
          <a:p>
            <a:pPr marL="0" marR="0" lvl="0" indent="0" algn="ctr" defTabSz="914400" rtl="0" eaLnBrk="1" fontAlgn="auto" latinLnBrk="0" hangingPunct="1">
              <a:lnSpc>
                <a:spcPct val="116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pPr>
            <a:r>
              <a:rPr kumimoji="0" lang="es-AR" sz="2400" b="1" i="0" u="none" strike="noStrike" kern="1200" cap="none" spc="0" normalizeH="0" baseline="0" noProof="0" dirty="0">
                <a:ln>
                  <a:noFill/>
                </a:ln>
                <a:solidFill>
                  <a:srgbClr val="22228B"/>
                </a:solidFill>
                <a:effectLst/>
                <a:uLnTx/>
                <a:uFillTx/>
                <a:latin typeface="TeX Gyre Pagella" charset="0"/>
                <a:ea typeface="+mn-ea"/>
                <a:cs typeface="+mn-cs"/>
              </a:rPr>
              <a:t> 1902-2005</a:t>
            </a:r>
            <a:r>
              <a:rPr kumimoji="0" lang="es-AR" sz="1800" b="1" i="0" u="none" strike="noStrike" kern="1200" cap="none" spc="0" normalizeH="0" baseline="0" noProof="0" dirty="0">
                <a:ln>
                  <a:noFill/>
                </a:ln>
                <a:solidFill>
                  <a:srgbClr val="22228B"/>
                </a:solidFill>
                <a:effectLst/>
                <a:uLnTx/>
                <a:uFillTx/>
                <a:latin typeface="TeX Gyre Pagella" charset="0"/>
                <a:ea typeface="+mn-ea"/>
                <a:cs typeface="+mn-cs"/>
              </a:rPr>
              <a:t> (mm/</a:t>
            </a:r>
            <a:r>
              <a:rPr kumimoji="0" lang="es-AR" sz="1800" b="1" i="0" u="none" strike="noStrike" kern="1200" cap="none" spc="0" normalizeH="0" baseline="0" noProof="0" dirty="0" err="1">
                <a:ln>
                  <a:noFill/>
                </a:ln>
                <a:solidFill>
                  <a:srgbClr val="22228B"/>
                </a:solidFill>
                <a:effectLst/>
                <a:uLnTx/>
                <a:uFillTx/>
                <a:latin typeface="TeX Gyre Pagella" charset="0"/>
                <a:ea typeface="+mn-ea"/>
                <a:cs typeface="+mn-cs"/>
              </a:rPr>
              <a:t>summer</a:t>
            </a:r>
            <a:r>
              <a:rPr kumimoji="0" lang="es-AR" sz="1800" b="1" i="0" u="none" strike="noStrike" kern="1200" cap="none" spc="0" normalizeH="0" baseline="0" noProof="0" dirty="0">
                <a:ln>
                  <a:noFill/>
                </a:ln>
                <a:solidFill>
                  <a:srgbClr val="22228B"/>
                </a:solidFill>
                <a:effectLst/>
                <a:uLnTx/>
                <a:uFillTx/>
                <a:latin typeface="TeX Gyre Pagella" charset="0"/>
                <a:ea typeface="+mn-ea"/>
                <a:cs typeface="+mn-cs"/>
              </a:rPr>
              <a:t>/</a:t>
            </a:r>
            <a:r>
              <a:rPr kumimoji="0" lang="es-AR" sz="1800" b="1" i="0" u="none" strike="noStrike" kern="1200" cap="none" spc="0" normalizeH="0" baseline="0" noProof="0" dirty="0" err="1">
                <a:ln>
                  <a:noFill/>
                </a:ln>
                <a:solidFill>
                  <a:srgbClr val="22228B"/>
                </a:solidFill>
                <a:effectLst/>
                <a:uLnTx/>
                <a:uFillTx/>
                <a:latin typeface="TeX Gyre Pagella" charset="0"/>
                <a:ea typeface="+mn-ea"/>
                <a:cs typeface="+mn-cs"/>
              </a:rPr>
              <a:t>decade</a:t>
            </a:r>
            <a:r>
              <a:rPr kumimoji="0" lang="es-AR" sz="1800" b="1" i="0" u="none" strike="noStrike" kern="1200" cap="none" spc="0" normalizeH="0" baseline="0" noProof="0" dirty="0">
                <a:ln>
                  <a:noFill/>
                </a:ln>
                <a:solidFill>
                  <a:srgbClr val="22228B"/>
                </a:solidFill>
                <a:effectLst/>
                <a:uLnTx/>
                <a:uFillTx/>
                <a:latin typeface="TeX Gyre Pagella" charset="0"/>
                <a:ea typeface="+mn-ea"/>
                <a:cs typeface="+mn-cs"/>
              </a:rPr>
              <a:t>) </a:t>
            </a:r>
          </a:p>
        </p:txBody>
      </p:sp>
      <p:sp>
        <p:nvSpPr>
          <p:cNvPr id="13" name="12 CuadroTexto"/>
          <p:cNvSpPr txBox="1"/>
          <p:nvPr/>
        </p:nvSpPr>
        <p:spPr>
          <a:xfrm>
            <a:off x="6786578" y="6000768"/>
            <a:ext cx="2214578"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Vera and </a:t>
            </a:r>
            <a:r>
              <a:rPr kumimoji="0" lang="en-US" sz="1600" b="0" i="0" u="none" strike="noStrike" kern="1200" cap="none" spc="0" normalizeH="0" baseline="0" noProof="0" dirty="0" err="1">
                <a:ln>
                  <a:noFill/>
                </a:ln>
                <a:solidFill>
                  <a:srgbClr val="FF0000"/>
                </a:solidFill>
                <a:effectLst/>
                <a:uLnTx/>
                <a:uFillTx/>
                <a:latin typeface="Calibri"/>
                <a:ea typeface="+mn-ea"/>
                <a:cs typeface="+mn-cs"/>
              </a:rPr>
              <a:t>Díaz</a:t>
            </a:r>
            <a:r>
              <a:rPr kumimoji="0" lang="en-US" sz="1600" b="0" i="0" u="none" strike="noStrike" kern="1200" cap="none" spc="0" normalizeH="0" baseline="0" noProof="0" dirty="0">
                <a:ln>
                  <a:noFill/>
                </a:ln>
                <a:solidFill>
                  <a:srgbClr val="FF0000"/>
                </a:solidFill>
                <a:effectLst/>
                <a:uLnTx/>
                <a:uFillTx/>
                <a:latin typeface="Calibri"/>
                <a:ea typeface="+mn-ea"/>
                <a:cs typeface="+mn-cs"/>
              </a:rPr>
              <a:t> (2015)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010400" y="621508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4C7F1-FC5E-44BA-9EFB-3130D80CDC0D}"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E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61"/>
          <p:cNvPicPr>
            <a:picLocks noChangeAspect="1" noChangeArrowheads="1"/>
          </p:cNvPicPr>
          <p:nvPr/>
        </p:nvPicPr>
        <p:blipFill>
          <a:blip r:embed="rId2"/>
          <a:srcRect l="6613" r="8977" b="4842"/>
          <a:stretch>
            <a:fillRect/>
          </a:stretch>
        </p:blipFill>
        <p:spPr bwMode="auto">
          <a:xfrm>
            <a:off x="142844" y="214290"/>
            <a:ext cx="5029200" cy="4535487"/>
          </a:xfrm>
          <a:prstGeom prst="rect">
            <a:avLst/>
          </a:prstGeom>
          <a:noFill/>
          <a:ln w="72000">
            <a:noFill/>
            <a:round/>
            <a:headEnd/>
            <a:tailEnd/>
          </a:ln>
          <a:effectLst/>
        </p:spPr>
      </p:pic>
      <p:sp>
        <p:nvSpPr>
          <p:cNvPr id="7" name="Text Box 16"/>
          <p:cNvSpPr txBox="1">
            <a:spLocks noChangeArrowheads="1"/>
          </p:cNvSpPr>
          <p:nvPr/>
        </p:nvSpPr>
        <p:spPr bwMode="auto">
          <a:xfrm>
            <a:off x="6191250" y="1071546"/>
            <a:ext cx="2952750" cy="2857520"/>
          </a:xfrm>
          <a:prstGeom prst="rect">
            <a:avLst/>
          </a:prstGeom>
          <a:noFill/>
          <a:ln w="9525">
            <a:noFill/>
            <a:round/>
            <a:headEnd/>
            <a:tailEnd/>
          </a:ln>
          <a:effectLst/>
        </p:spPr>
        <p:txBody>
          <a:bodyPr lIns="90000" tIns="69840" rIns="90000" bIns="45000"/>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sz="1800" b="0" i="0" u="none" strike="noStrike" kern="1200" cap="none" spc="0" normalizeH="0" baseline="0" noProof="0" dirty="0">
                <a:ln>
                  <a:noFill/>
                </a:ln>
                <a:solidFill>
                  <a:srgbClr val="000000"/>
                </a:solidFill>
                <a:effectLst/>
                <a:uLnTx/>
                <a:uFillTx/>
                <a:latin typeface="TeX Gyre Pagella" charset="0"/>
                <a:ea typeface="+mn-ea"/>
                <a:cs typeface="+mn-cs"/>
              </a:rPr>
              <a:t>Anthropogenic forcing in CMIP5 models has a detectable influence in explaining the precipitation trends in SESA.</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en-US" sz="1800" b="0" i="0" u="none" strike="noStrike" kern="1200" cap="none" spc="0" normalizeH="0" baseline="0" noProof="0" dirty="0">
              <a:ln>
                <a:noFill/>
              </a:ln>
              <a:solidFill>
                <a:srgbClr val="000000"/>
              </a:solidFill>
              <a:effectLst/>
              <a:uLnTx/>
              <a:uFillTx/>
              <a:latin typeface="TeX Gyre Pagella"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sz="1800" b="0" i="0" u="none" strike="noStrike" kern="1200" cap="none" spc="0" normalizeH="0" baseline="0" noProof="0" dirty="0">
                <a:ln>
                  <a:noFill/>
                </a:ln>
                <a:solidFill>
                  <a:srgbClr val="000000"/>
                </a:solidFill>
                <a:effectLst/>
                <a:uLnTx/>
                <a:uFillTx/>
                <a:latin typeface="TeX Gyre Pagella" charset="0"/>
                <a:ea typeface="+mn-ea"/>
                <a:cs typeface="+mn-cs"/>
              </a:rPr>
              <a:t>Uncertainties associated with model differences and internal climate variability are large</a:t>
            </a:r>
          </a:p>
        </p:txBody>
      </p:sp>
      <p:sp>
        <p:nvSpPr>
          <p:cNvPr id="10" name="9 CuadroTexto"/>
          <p:cNvSpPr txBox="1"/>
          <p:nvPr/>
        </p:nvSpPr>
        <p:spPr>
          <a:xfrm>
            <a:off x="642910" y="3929066"/>
            <a:ext cx="3286125" cy="46166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sysClr val="windowText" lastClr="000000"/>
                </a:solidFill>
                <a:effectLst/>
                <a:uLnTx/>
                <a:uFillTx/>
                <a:latin typeface="Book Antiqua"/>
                <a:ea typeface="+mn-ea"/>
                <a:cs typeface="+mn-cs"/>
              </a:rPr>
              <a:t>Inter-</a:t>
            </a:r>
            <a:r>
              <a:rPr kumimoji="0" lang="es-ES" sz="1200" b="1" i="0" u="none" strike="noStrike" kern="0" cap="none" spc="0" normalizeH="0" baseline="0" noProof="0" dirty="0" err="1">
                <a:ln>
                  <a:noFill/>
                </a:ln>
                <a:solidFill>
                  <a:sysClr val="windowText" lastClr="000000"/>
                </a:solidFill>
                <a:effectLst/>
                <a:uLnTx/>
                <a:uFillTx/>
                <a:latin typeface="Book Antiqua"/>
                <a:ea typeface="+mn-ea"/>
                <a:cs typeface="+mn-cs"/>
              </a:rPr>
              <a:t>model</a:t>
            </a:r>
            <a:r>
              <a:rPr kumimoji="0" lang="es-ES" sz="1200" b="1" i="0" u="none" strike="noStrike" kern="0" cap="none" spc="0" normalizeH="0" baseline="0" noProof="0" dirty="0">
                <a:ln>
                  <a:noFill/>
                </a:ln>
                <a:solidFill>
                  <a:sysClr val="windowText" lastClr="000000"/>
                </a:solidFill>
                <a:effectLst/>
                <a:uLnTx/>
                <a:uFillTx/>
                <a:latin typeface="Book Antiqua"/>
                <a:ea typeface="+mn-ea"/>
                <a:cs typeface="+mn-cs"/>
              </a:rPr>
              <a:t> </a:t>
            </a:r>
            <a:r>
              <a:rPr kumimoji="0" lang="es-ES" sz="1200" b="1" i="0" u="none" strike="noStrike" kern="0" cap="none" spc="0" normalizeH="0" baseline="0" noProof="0" dirty="0" err="1">
                <a:ln>
                  <a:noFill/>
                </a:ln>
                <a:solidFill>
                  <a:sysClr val="windowText" lastClr="000000"/>
                </a:solidFill>
                <a:effectLst/>
                <a:uLnTx/>
                <a:uFillTx/>
                <a:latin typeface="Book Antiqua"/>
                <a:ea typeface="+mn-ea"/>
                <a:cs typeface="+mn-cs"/>
              </a:rPr>
              <a:t>dispersion</a:t>
            </a:r>
            <a:r>
              <a:rPr kumimoji="0" lang="es-ES" sz="1200" b="1" i="0" u="none" strike="noStrike" kern="0" cap="none" spc="0" normalizeH="0" baseline="0" noProof="0" dirty="0">
                <a:ln>
                  <a:noFill/>
                </a:ln>
                <a:solidFill>
                  <a:sysClr val="windowText" lastClr="000000"/>
                </a:solidFill>
                <a:effectLst/>
                <a:uLnTx/>
                <a:uFillTx/>
                <a:latin typeface="Book Antiqu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srgbClr val="FF0000"/>
                </a:solidFill>
                <a:effectLst/>
                <a:uLnTx/>
                <a:uFillTx/>
                <a:latin typeface="Book Antiqua"/>
                <a:ea typeface="+mn-ea"/>
                <a:cs typeface="+mn-cs"/>
              </a:rPr>
              <a:t>Inter-</a:t>
            </a:r>
            <a:r>
              <a:rPr kumimoji="0" lang="es-ES" sz="1200" b="1" i="0" u="none" strike="noStrike" kern="0" cap="none" spc="0" normalizeH="0" baseline="0" noProof="0" dirty="0" err="1">
                <a:ln>
                  <a:noFill/>
                </a:ln>
                <a:solidFill>
                  <a:srgbClr val="FF0000"/>
                </a:solidFill>
                <a:effectLst/>
                <a:uLnTx/>
                <a:uFillTx/>
                <a:latin typeface="Book Antiqua"/>
                <a:ea typeface="+mn-ea"/>
                <a:cs typeface="+mn-cs"/>
              </a:rPr>
              <a:t>member</a:t>
            </a:r>
            <a:r>
              <a:rPr kumimoji="0" lang="es-ES" sz="1200" b="1" i="0" u="none" strike="noStrike" kern="0" cap="none" spc="0" normalizeH="0" baseline="0" noProof="0" dirty="0">
                <a:ln>
                  <a:noFill/>
                </a:ln>
                <a:solidFill>
                  <a:srgbClr val="FF0000"/>
                </a:solidFill>
                <a:effectLst/>
                <a:uLnTx/>
                <a:uFillTx/>
                <a:latin typeface="Book Antiqua"/>
                <a:ea typeface="+mn-ea"/>
                <a:cs typeface="+mn-cs"/>
              </a:rPr>
              <a:t> </a:t>
            </a:r>
            <a:r>
              <a:rPr kumimoji="0" lang="es-ES" sz="1200" b="1" i="0" u="none" strike="noStrike" kern="0" cap="none" spc="0" normalizeH="0" baseline="0" noProof="0" dirty="0" err="1">
                <a:ln>
                  <a:noFill/>
                </a:ln>
                <a:solidFill>
                  <a:srgbClr val="FF0000"/>
                </a:solidFill>
                <a:effectLst/>
                <a:uLnTx/>
                <a:uFillTx/>
                <a:latin typeface="Book Antiqua"/>
                <a:ea typeface="+mn-ea"/>
                <a:cs typeface="+mn-cs"/>
              </a:rPr>
              <a:t>dispersion</a:t>
            </a:r>
            <a:endParaRPr kumimoji="0" lang="es-ES" sz="1200" b="1" i="0" u="none" strike="noStrike" kern="0" cap="none" spc="0" normalizeH="0" baseline="0" noProof="0" dirty="0">
              <a:ln>
                <a:noFill/>
              </a:ln>
              <a:solidFill>
                <a:srgbClr val="FF0000"/>
              </a:solidFill>
              <a:effectLst/>
              <a:uLnTx/>
              <a:uFillTx/>
              <a:latin typeface="Book Antiqua"/>
              <a:ea typeface="+mn-ea"/>
              <a:cs typeface="+mn-cs"/>
            </a:endParaRPr>
          </a:p>
        </p:txBody>
      </p:sp>
      <p:sp>
        <p:nvSpPr>
          <p:cNvPr id="11" name="10 CuadroTexto"/>
          <p:cNvSpPr txBox="1"/>
          <p:nvPr/>
        </p:nvSpPr>
        <p:spPr>
          <a:xfrm>
            <a:off x="6929422" y="5929330"/>
            <a:ext cx="2214578"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Vera and </a:t>
            </a:r>
            <a:r>
              <a:rPr kumimoji="0" lang="en-US" sz="1600" b="0" i="0" u="none" strike="noStrike" kern="1200" cap="none" spc="0" normalizeH="0" baseline="0" noProof="0" dirty="0" err="1">
                <a:ln>
                  <a:noFill/>
                </a:ln>
                <a:solidFill>
                  <a:srgbClr val="FF0000"/>
                </a:solidFill>
                <a:effectLst/>
                <a:uLnTx/>
                <a:uFillTx/>
                <a:latin typeface="Calibri"/>
                <a:ea typeface="+mn-ea"/>
                <a:cs typeface="+mn-cs"/>
              </a:rPr>
              <a:t>Díaz</a:t>
            </a:r>
            <a:r>
              <a:rPr kumimoji="0" lang="en-US" sz="1600" b="0" i="0" u="none" strike="noStrike" kern="1200" cap="none" spc="0" normalizeH="0" baseline="0" noProof="0" dirty="0">
                <a:ln>
                  <a:noFill/>
                </a:ln>
                <a:solidFill>
                  <a:srgbClr val="FF0000"/>
                </a:solidFill>
                <a:effectLst/>
                <a:uLnTx/>
                <a:uFillTx/>
                <a:latin typeface="Calibri"/>
                <a:ea typeface="+mn-ea"/>
                <a:cs typeface="+mn-cs"/>
              </a:rPr>
              <a:t> (2015)</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6 Marcador de número de diapositiva">
            <a:extLst>
              <a:ext uri="{FF2B5EF4-FFF2-40B4-BE49-F238E27FC236}">
                <a16:creationId xmlns:a16="http://schemas.microsoft.com/office/drawing/2014/main" id="{A49EF637-C0A6-48A7-B7C4-14CFB169C15D}"/>
              </a:ext>
            </a:extLst>
          </p:cNvPr>
          <p:cNvSpPr>
            <a:spLocks noGrp="1"/>
          </p:cNvSpPr>
          <p:nvPr>
            <p:ph type="sldNum" sz="quarter" idx="12"/>
          </p:nvPr>
        </p:nvSpPr>
        <p:spPr>
          <a:xfrm>
            <a:off x="7010432" y="6286520"/>
            <a:ext cx="2133600" cy="365125"/>
          </a:xfrm>
        </p:spPr>
        <p:txBody>
          <a:bodyPr/>
          <a:lstStyle/>
          <a:p>
            <a:fld id="{9804C7F1-FC5E-44BA-9EFB-3130D80CDC0D}" type="slidenum">
              <a:rPr lang="es-ES" smtClean="0"/>
              <a:pPr/>
              <a:t>14</a:t>
            </a:fld>
            <a:endParaRPr lang="es-ES"/>
          </a:p>
        </p:txBody>
      </p:sp>
      <p:sp>
        <p:nvSpPr>
          <p:cNvPr id="2" name="Rectángulo 1">
            <a:extLst>
              <a:ext uri="{FF2B5EF4-FFF2-40B4-BE49-F238E27FC236}">
                <a16:creationId xmlns:a16="http://schemas.microsoft.com/office/drawing/2014/main" id="{411C59EF-B183-41ED-80F2-6409038D90AE}"/>
              </a:ext>
            </a:extLst>
          </p:cNvPr>
          <p:cNvSpPr/>
          <p:nvPr/>
        </p:nvSpPr>
        <p:spPr>
          <a:xfrm>
            <a:off x="-27642" y="0"/>
            <a:ext cx="9171642" cy="954107"/>
          </a:xfrm>
          <a:prstGeom prst="rect">
            <a:avLst/>
          </a:prstGeom>
        </p:spPr>
        <p:txBody>
          <a:bodyPr wrap="square" anchor="t">
            <a:spAutoFit/>
          </a:bodyPr>
          <a:lstStyle/>
          <a:p>
            <a:pPr marL="514350" indent="-514350" algn="ctr">
              <a:buNone/>
            </a:pPr>
            <a:r>
              <a:rPr lang="en-US" sz="2800" b="1" dirty="0">
                <a:solidFill>
                  <a:srgbClr val="FF0000"/>
                </a:solidFill>
              </a:rPr>
              <a:t>How is the multi-scale nature of the climate variability and change in South America?</a:t>
            </a:r>
          </a:p>
        </p:txBody>
      </p:sp>
      <p:pic>
        <p:nvPicPr>
          <p:cNvPr id="4" name="Imagen 3">
            <a:extLst>
              <a:ext uri="{FF2B5EF4-FFF2-40B4-BE49-F238E27FC236}">
                <a16:creationId xmlns:a16="http://schemas.microsoft.com/office/drawing/2014/main" id="{B18E3C4B-0F6C-4935-ACEC-949E720E05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3568" y="1696947"/>
            <a:ext cx="6789118" cy="4668130"/>
          </a:xfrm>
          <a:prstGeom prst="rect">
            <a:avLst/>
          </a:prstGeom>
        </p:spPr>
      </p:pic>
      <p:sp>
        <p:nvSpPr>
          <p:cNvPr id="6" name="2 CuadroTexto">
            <a:extLst>
              <a:ext uri="{FF2B5EF4-FFF2-40B4-BE49-F238E27FC236}">
                <a16:creationId xmlns:a16="http://schemas.microsoft.com/office/drawing/2014/main" id="{20C309D2-2689-456E-8538-1A8AE9C1230B}"/>
              </a:ext>
            </a:extLst>
          </p:cNvPr>
          <p:cNvSpPr txBox="1">
            <a:spLocks noChangeArrowheads="1"/>
          </p:cNvSpPr>
          <p:nvPr/>
        </p:nvSpPr>
        <p:spPr bwMode="auto">
          <a:xfrm>
            <a:off x="-27642" y="1988840"/>
            <a:ext cx="2361210" cy="2862322"/>
          </a:xfrm>
          <a:prstGeom prst="rect">
            <a:avLst/>
          </a:prstGeom>
          <a:noFill/>
          <a:ln w="9525">
            <a:noFill/>
            <a:miter lim="800000"/>
            <a:headEnd/>
            <a:tailEnd/>
          </a:ln>
        </p:spPr>
        <p:txBody>
          <a:bodyPr wrap="square" anchor="t">
            <a:spAutoFit/>
          </a:bodyPr>
          <a:lstStyle/>
          <a:p>
            <a:pPr algn="ctr">
              <a:defRPr/>
            </a:pPr>
            <a:r>
              <a:rPr lang="es-AR" sz="2000" b="1"/>
              <a:t>A singular </a:t>
            </a:r>
            <a:r>
              <a:rPr lang="es-AR" sz="2000" b="1" err="1"/>
              <a:t>value</a:t>
            </a:r>
            <a:r>
              <a:rPr lang="es-AR" sz="2000" b="1"/>
              <a:t> </a:t>
            </a:r>
            <a:r>
              <a:rPr lang="es-AR" sz="2000" b="1" err="1"/>
              <a:t>decomposition</a:t>
            </a:r>
            <a:r>
              <a:rPr lang="es-AR" sz="2000" b="1"/>
              <a:t> (SVD) </a:t>
            </a:r>
            <a:r>
              <a:rPr lang="es-AR" sz="2000" b="1" err="1"/>
              <a:t>analysis</a:t>
            </a:r>
            <a:r>
              <a:rPr lang="es-AR" sz="2000" b="1"/>
              <a:t> </a:t>
            </a:r>
            <a:r>
              <a:rPr lang="es-AR" sz="2000" b="1" err="1"/>
              <a:t>was</a:t>
            </a:r>
            <a:r>
              <a:rPr lang="es-AR" sz="2000" b="1"/>
              <a:t> </a:t>
            </a:r>
            <a:r>
              <a:rPr lang="es-AR" sz="2000" b="1" err="1"/>
              <a:t>performed</a:t>
            </a:r>
            <a:r>
              <a:rPr lang="es-AR" sz="2000" b="1"/>
              <a:t> </a:t>
            </a:r>
            <a:r>
              <a:rPr lang="es-AR" sz="2000" b="1" err="1"/>
              <a:t>between</a:t>
            </a:r>
            <a:r>
              <a:rPr lang="es-AR" sz="2000" b="1"/>
              <a:t> SST </a:t>
            </a:r>
            <a:r>
              <a:rPr lang="es-AR" sz="2000" b="1" err="1"/>
              <a:t>Anomalies</a:t>
            </a:r>
            <a:r>
              <a:rPr lang="es-AR" sz="2000" b="1"/>
              <a:t> (45ºS-45ºN) and SESA </a:t>
            </a:r>
            <a:r>
              <a:rPr lang="es-AR" sz="2000" b="1" err="1"/>
              <a:t>precipitation</a:t>
            </a:r>
            <a:r>
              <a:rPr lang="es-AR" sz="2000" b="1"/>
              <a:t> </a:t>
            </a:r>
            <a:r>
              <a:rPr lang="es-AR" sz="2000" b="1" err="1"/>
              <a:t>Anomalies</a:t>
            </a:r>
            <a:endParaRPr lang="es-AR" sz="2000" b="1"/>
          </a:p>
        </p:txBody>
      </p:sp>
      <p:sp>
        <p:nvSpPr>
          <p:cNvPr id="3" name="CuadroTexto 2">
            <a:extLst>
              <a:ext uri="{FF2B5EF4-FFF2-40B4-BE49-F238E27FC236}">
                <a16:creationId xmlns:a16="http://schemas.microsoft.com/office/drawing/2014/main" id="{7A344BFD-E48C-4B00-9177-E3D0517FE505}"/>
              </a:ext>
            </a:extLst>
          </p:cNvPr>
          <p:cNvSpPr txBox="1"/>
          <p:nvPr/>
        </p:nvSpPr>
        <p:spPr>
          <a:xfrm>
            <a:off x="5921095" y="1308226"/>
            <a:ext cx="2952328" cy="369332"/>
          </a:xfrm>
          <a:prstGeom prst="rect">
            <a:avLst/>
          </a:prstGeom>
          <a:noFill/>
        </p:spPr>
        <p:txBody>
          <a:bodyPr wrap="square" rtlCol="0" anchor="t">
            <a:spAutoFit/>
          </a:bodyPr>
          <a:lstStyle/>
          <a:p>
            <a:pPr algn="ctr"/>
            <a:r>
              <a:rPr lang="es-AR" b="1" dirty="0" err="1"/>
              <a:t>detrended</a:t>
            </a:r>
            <a:endParaRPr lang="es-AR" b="1" dirty="0"/>
          </a:p>
        </p:txBody>
      </p:sp>
      <p:sp>
        <p:nvSpPr>
          <p:cNvPr id="5" name="CuadroTexto 4">
            <a:extLst>
              <a:ext uri="{FF2B5EF4-FFF2-40B4-BE49-F238E27FC236}">
                <a16:creationId xmlns:a16="http://schemas.microsoft.com/office/drawing/2014/main" id="{B3DD7B76-165D-4AA4-A2C5-8AE207410AD0}"/>
              </a:ext>
            </a:extLst>
          </p:cNvPr>
          <p:cNvSpPr txBox="1"/>
          <p:nvPr/>
        </p:nvSpPr>
        <p:spPr>
          <a:xfrm>
            <a:off x="1800225" y="1000125"/>
            <a:ext cx="7185845"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AR" b="1" dirty="0"/>
              <a:t>1st SVD MODE DJF 1902-2010 SST(ERSST) PP(GPCC)</a:t>
            </a:r>
            <a:r>
              <a:rPr lang="en-US" dirty="0"/>
              <a:t>​</a:t>
            </a:r>
            <a:endParaRPr lang="en-US" dirty="0">
              <a:cs typeface="Arial"/>
            </a:endParaRPr>
          </a:p>
        </p:txBody>
      </p:sp>
      <p:sp>
        <p:nvSpPr>
          <p:cNvPr id="11" name="CuadroTexto 10">
            <a:extLst>
              <a:ext uri="{FF2B5EF4-FFF2-40B4-BE49-F238E27FC236}">
                <a16:creationId xmlns:a16="http://schemas.microsoft.com/office/drawing/2014/main" id="{DBE40CE3-8C22-4AAA-A383-FC4D171E32BD}"/>
              </a:ext>
            </a:extLst>
          </p:cNvPr>
          <p:cNvSpPr txBox="1"/>
          <p:nvPr/>
        </p:nvSpPr>
        <p:spPr>
          <a:xfrm>
            <a:off x="2462205" y="1291349"/>
            <a:ext cx="2952328" cy="369332"/>
          </a:xfrm>
          <a:prstGeom prst="rect">
            <a:avLst/>
          </a:prstGeom>
          <a:noFill/>
        </p:spPr>
        <p:txBody>
          <a:bodyPr wrap="square" rtlCol="0" anchor="t">
            <a:spAutoFit/>
          </a:bodyPr>
          <a:lstStyle/>
          <a:p>
            <a:pPr algn="ctr"/>
            <a:r>
              <a:rPr lang="es-AR" b="1" err="1"/>
              <a:t>With</a:t>
            </a:r>
            <a:r>
              <a:rPr lang="es-AR" b="1"/>
              <a:t> </a:t>
            </a:r>
            <a:r>
              <a:rPr lang="es-AR" b="1" err="1">
                <a:cs typeface="Arial"/>
              </a:rPr>
              <a:t>trend</a:t>
            </a:r>
            <a:endParaRPr lang="es-AR" b="1" err="1"/>
          </a:p>
        </p:txBody>
      </p:sp>
    </p:spTree>
    <p:extLst>
      <p:ext uri="{BB962C8B-B14F-4D97-AF65-F5344CB8AC3E}">
        <p14:creationId xmlns:p14="http://schemas.microsoft.com/office/powerpoint/2010/main" val="37192780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a:xfrm>
            <a:off x="6643702" y="6072206"/>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4C7F1-FC5E-44BA-9EFB-3130D80CDC0D}"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E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2 CuadroTexto"/>
          <p:cNvSpPr txBox="1">
            <a:spLocks noChangeArrowheads="1"/>
          </p:cNvSpPr>
          <p:nvPr/>
        </p:nvSpPr>
        <p:spPr bwMode="auto">
          <a:xfrm>
            <a:off x="285720" y="428604"/>
            <a:ext cx="7429520" cy="4154984"/>
          </a:xfrm>
          <a:prstGeom prst="rect">
            <a:avLst/>
          </a:prstGeom>
          <a:solidFill>
            <a:schemeClr val="bg1"/>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How the regional climate variability in South America will evolve in the next years-decades largely depends on:</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8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the internal natural variability mostly associated with the tropical ocean evolution</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The external climate forcing associated with both natural and anthropogenic sources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010400" y="628652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4C7F1-FC5E-44BA-9EFB-3130D80CDC0D}"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E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026" name="Picture 2"/>
          <p:cNvPicPr>
            <a:picLocks noChangeAspect="1" noChangeArrowheads="1"/>
          </p:cNvPicPr>
          <p:nvPr/>
        </p:nvPicPr>
        <p:blipFill>
          <a:blip r:embed="rId3"/>
          <a:srcRect l="33594" t="20139" r="31249" b="36111"/>
          <a:stretch>
            <a:fillRect/>
          </a:stretch>
        </p:blipFill>
        <p:spPr bwMode="auto">
          <a:xfrm>
            <a:off x="928662" y="3207542"/>
            <a:ext cx="4429156" cy="3100409"/>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l="24773" t="21528" r="25481" b="36644"/>
          <a:stretch>
            <a:fillRect/>
          </a:stretch>
        </p:blipFill>
        <p:spPr bwMode="auto">
          <a:xfrm>
            <a:off x="214282" y="285728"/>
            <a:ext cx="5286412" cy="2500330"/>
          </a:xfrm>
          <a:prstGeom prst="rect">
            <a:avLst/>
          </a:prstGeom>
          <a:noFill/>
          <a:ln w="9525">
            <a:noFill/>
            <a:miter lim="800000"/>
            <a:headEnd/>
            <a:tailEnd/>
          </a:ln>
          <a:effectLst/>
        </p:spPr>
      </p:pic>
      <p:sp>
        <p:nvSpPr>
          <p:cNvPr id="8" name="7 Rectángulo"/>
          <p:cNvSpPr/>
          <p:nvPr/>
        </p:nvSpPr>
        <p:spPr>
          <a:xfrm>
            <a:off x="2500298" y="285728"/>
            <a:ext cx="1143008" cy="2071702"/>
          </a:xfrm>
          <a:prstGeom prst="rect">
            <a:avLst/>
          </a:prstGeom>
          <a:noFill/>
          <a:ln w="412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8 CuadroTexto"/>
          <p:cNvSpPr txBox="1"/>
          <p:nvPr/>
        </p:nvSpPr>
        <p:spPr>
          <a:xfrm>
            <a:off x="-714412" y="2714620"/>
            <a:ext cx="31432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err="1">
                <a:ln>
                  <a:noFill/>
                </a:ln>
                <a:solidFill>
                  <a:prstClr val="black"/>
                </a:solidFill>
                <a:effectLst/>
                <a:uLnTx/>
                <a:uFillTx/>
                <a:latin typeface="Calibri"/>
                <a:ea typeface="+mn-ea"/>
                <a:cs typeface="+mn-cs"/>
              </a:rPr>
              <a:t>Meehl</a:t>
            </a:r>
            <a:r>
              <a:rPr kumimoji="0" lang="en-US" sz="1400" b="0" i="0" u="none" strike="noStrike" kern="1200" cap="none" spc="0" normalizeH="0" baseline="0" noProof="0" dirty="0">
                <a:ln>
                  <a:noFill/>
                </a:ln>
                <a:solidFill>
                  <a:prstClr val="black"/>
                </a:solidFill>
                <a:effectLst/>
                <a:uLnTx/>
                <a:uFillTx/>
                <a:latin typeface="Calibri"/>
                <a:ea typeface="+mn-ea"/>
                <a:cs typeface="+mn-cs"/>
              </a:rPr>
              <a:t> et al. 2009)</a:t>
            </a:r>
          </a:p>
        </p:txBody>
      </p:sp>
      <p:sp>
        <p:nvSpPr>
          <p:cNvPr id="10" name="9 CuadroTexto"/>
          <p:cNvSpPr txBox="1"/>
          <p:nvPr/>
        </p:nvSpPr>
        <p:spPr>
          <a:xfrm>
            <a:off x="7143768" y="6000768"/>
            <a:ext cx="2000232"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a:ea typeface="+mn-ea"/>
                <a:cs typeface="+mn-cs"/>
              </a:rPr>
              <a:t>IPCC-AR5</a:t>
            </a:r>
          </a:p>
        </p:txBody>
      </p:sp>
      <p:sp>
        <p:nvSpPr>
          <p:cNvPr id="11" name="10 CuadroTexto"/>
          <p:cNvSpPr txBox="1"/>
          <p:nvPr/>
        </p:nvSpPr>
        <p:spPr>
          <a:xfrm>
            <a:off x="5572132" y="3571876"/>
            <a:ext cx="3571868"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Climate decadal predictions are expected to contribute </a:t>
            </a:r>
            <a:r>
              <a:rPr kumimoji="0" lang="en-US" sz="1800" b="1" i="0" u="none" strike="noStrike" kern="1200" cap="none" spc="0" normalizeH="0" baseline="0" noProof="0">
                <a:ln>
                  <a:noFill/>
                </a:ln>
                <a:solidFill>
                  <a:prstClr val="black"/>
                </a:solidFill>
                <a:effectLst/>
                <a:uLnTx/>
                <a:uFillTx/>
                <a:latin typeface="Calibri"/>
                <a:ea typeface="+mn-ea"/>
                <a:cs typeface="+mn-cs"/>
              </a:rPr>
              <a:t>to: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 Reduce the uncertainties associated with the future natural variability </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predict the phases of the climate variability for the following years-decades.</a:t>
            </a:r>
          </a:p>
        </p:txBody>
      </p:sp>
      <p:sp>
        <p:nvSpPr>
          <p:cNvPr id="12" name="11 CuadroTexto"/>
          <p:cNvSpPr txBox="1"/>
          <p:nvPr/>
        </p:nvSpPr>
        <p:spPr>
          <a:xfrm>
            <a:off x="5929322" y="285728"/>
            <a:ext cx="2857520"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CMIP5 included for the first time global climate predictions on decadal scales (10 an 30 years long, starting from 1960 to 2005) </a:t>
            </a:r>
          </a:p>
        </p:txBody>
      </p:sp>
    </p:spTree>
    <p:extLst>
      <p:ext uri="{BB962C8B-B14F-4D97-AF65-F5344CB8AC3E}">
        <p14:creationId xmlns:p14="http://schemas.microsoft.com/office/powerpoint/2010/main" val="271781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600201"/>
            <a:ext cx="8229600" cy="2114552"/>
          </a:xfrm>
        </p:spPr>
        <p:txBody>
          <a:bodyPr>
            <a:normAutofit/>
          </a:bodyPr>
          <a:lstStyle/>
          <a:p>
            <a:pPr marL="514350" indent="-514350" algn="ctr">
              <a:buNone/>
            </a:pPr>
            <a:r>
              <a:rPr lang="en-US" sz="4400" dirty="0">
                <a:solidFill>
                  <a:srgbClr val="FF0000"/>
                </a:solidFill>
              </a:rPr>
              <a:t>Can climate models predict the ocean variability influencing South America?</a:t>
            </a:r>
          </a:p>
        </p:txBody>
      </p:sp>
      <p:sp>
        <p:nvSpPr>
          <p:cNvPr id="4" name="3 Marcador de número de diapositiva"/>
          <p:cNvSpPr>
            <a:spLocks noGrp="1"/>
          </p:cNvSpPr>
          <p:nvPr>
            <p:ph type="sldNum" sz="quarter" idx="12"/>
          </p:nvPr>
        </p:nvSpPr>
        <p:spPr>
          <a:xfrm>
            <a:off x="7081870" y="621508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4C7F1-FC5E-44BA-9EFB-3130D80CDC0D}"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E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5 CuadroTexto"/>
          <p:cNvSpPr txBox="1"/>
          <p:nvPr/>
        </p:nvSpPr>
        <p:spPr>
          <a:xfrm>
            <a:off x="1357290" y="4214818"/>
            <a:ext cx="614366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Pacific Decadal Oscillation</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ENSO</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Tropical Indian Ocean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010400" y="621508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4C7F1-FC5E-44BA-9EFB-3130D80CDC0D}"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052" name="Picture 4"/>
          <p:cNvPicPr>
            <a:picLocks noChangeAspect="1" noChangeArrowheads="1"/>
          </p:cNvPicPr>
          <p:nvPr/>
        </p:nvPicPr>
        <p:blipFill>
          <a:blip r:embed="rId3"/>
          <a:srcRect l="58984" t="12500" r="21484" b="71528"/>
          <a:stretch>
            <a:fillRect/>
          </a:stretch>
        </p:blipFill>
        <p:spPr bwMode="auto">
          <a:xfrm>
            <a:off x="1785918" y="1071546"/>
            <a:ext cx="3571868" cy="1643074"/>
          </a:xfrm>
          <a:prstGeom prst="rect">
            <a:avLst/>
          </a:prstGeom>
          <a:noFill/>
          <a:ln w="9525">
            <a:noFill/>
            <a:miter lim="800000"/>
            <a:headEnd/>
            <a:tailEnd/>
          </a:ln>
          <a:effectLst/>
        </p:spPr>
      </p:pic>
      <p:pic>
        <p:nvPicPr>
          <p:cNvPr id="2053" name="Picture 5"/>
          <p:cNvPicPr>
            <a:picLocks noChangeAspect="1" noChangeArrowheads="1"/>
          </p:cNvPicPr>
          <p:nvPr/>
        </p:nvPicPr>
        <p:blipFill>
          <a:blip r:embed="rId4"/>
          <a:srcRect l="31640" t="18750" r="49219" b="66666"/>
          <a:stretch>
            <a:fillRect/>
          </a:stretch>
        </p:blipFill>
        <p:spPr bwMode="auto">
          <a:xfrm>
            <a:off x="5357818" y="1214422"/>
            <a:ext cx="3500462" cy="1500198"/>
          </a:xfrm>
          <a:prstGeom prst="rect">
            <a:avLst/>
          </a:prstGeom>
          <a:noFill/>
          <a:ln w="9525">
            <a:noFill/>
            <a:miter lim="800000"/>
            <a:headEnd/>
            <a:tailEnd/>
          </a:ln>
          <a:effectLst/>
        </p:spPr>
      </p:pic>
      <p:sp>
        <p:nvSpPr>
          <p:cNvPr id="6" name="2 CuadroTexto"/>
          <p:cNvSpPr txBox="1">
            <a:spLocks noChangeArrowheads="1"/>
          </p:cNvSpPr>
          <p:nvPr/>
        </p:nvSpPr>
        <p:spPr bwMode="auto">
          <a:xfrm>
            <a:off x="0" y="-24"/>
            <a:ext cx="9144000" cy="523220"/>
          </a:xfrm>
          <a:prstGeom prst="rect">
            <a:avLst/>
          </a:prstGeom>
          <a:solidFill>
            <a:schemeClr val="bg1"/>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Decadal Predictions of the Pacific Decadal Oscillation (PDO)</a:t>
            </a:r>
          </a:p>
        </p:txBody>
      </p:sp>
      <p:pic>
        <p:nvPicPr>
          <p:cNvPr id="7" name="Picture 4"/>
          <p:cNvPicPr>
            <a:picLocks noChangeAspect="1" noChangeArrowheads="1"/>
          </p:cNvPicPr>
          <p:nvPr/>
        </p:nvPicPr>
        <p:blipFill>
          <a:blip r:embed="rId3"/>
          <a:srcRect l="58984" t="44445" r="21484" b="39583"/>
          <a:stretch>
            <a:fillRect/>
          </a:stretch>
        </p:blipFill>
        <p:spPr bwMode="auto">
          <a:xfrm>
            <a:off x="1785950" y="2643182"/>
            <a:ext cx="3571868" cy="1643074"/>
          </a:xfrm>
          <a:prstGeom prst="rect">
            <a:avLst/>
          </a:prstGeom>
          <a:noFill/>
          <a:ln w="9525">
            <a:noFill/>
            <a:miter lim="800000"/>
            <a:headEnd/>
            <a:tailEnd/>
          </a:ln>
          <a:effectLst/>
        </p:spPr>
      </p:pic>
      <p:pic>
        <p:nvPicPr>
          <p:cNvPr id="8" name="Picture 5"/>
          <p:cNvPicPr>
            <a:picLocks noChangeAspect="1" noChangeArrowheads="1"/>
          </p:cNvPicPr>
          <p:nvPr/>
        </p:nvPicPr>
        <p:blipFill>
          <a:blip r:embed="rId4"/>
          <a:srcRect l="31640" t="50001" r="49219" b="34027"/>
          <a:stretch>
            <a:fillRect/>
          </a:stretch>
        </p:blipFill>
        <p:spPr bwMode="auto">
          <a:xfrm>
            <a:off x="5429256" y="2643182"/>
            <a:ext cx="3500462" cy="1643074"/>
          </a:xfrm>
          <a:prstGeom prst="rect">
            <a:avLst/>
          </a:prstGeom>
          <a:noFill/>
          <a:ln w="9525">
            <a:noFill/>
            <a:miter lim="800000"/>
            <a:headEnd/>
            <a:tailEnd/>
          </a:ln>
          <a:effectLst/>
        </p:spPr>
      </p:pic>
      <p:sp>
        <p:nvSpPr>
          <p:cNvPr id="9" name="8 CuadroTexto"/>
          <p:cNvSpPr txBox="1"/>
          <p:nvPr/>
        </p:nvSpPr>
        <p:spPr>
          <a:xfrm>
            <a:off x="2214546" y="571480"/>
            <a:ext cx="6286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PDO Positive </a:t>
            </a:r>
            <a:r>
              <a:rPr kumimoji="0" lang="es-ES" sz="1800" b="0" i="0" u="none" strike="noStrike" kern="1200" cap="none" spc="0" normalizeH="0" baseline="0" noProof="0" dirty="0" err="1">
                <a:ln>
                  <a:noFill/>
                </a:ln>
                <a:solidFill>
                  <a:prstClr val="black"/>
                </a:solidFill>
                <a:effectLst/>
                <a:uLnTx/>
                <a:uFillTx/>
                <a:latin typeface="Calibri"/>
                <a:ea typeface="+mn-ea"/>
                <a:cs typeface="+mn-cs"/>
              </a:rPr>
              <a:t>Phase</a:t>
            </a:r>
            <a:r>
              <a:rPr kumimoji="0" lang="es-ES" sz="1800" b="0" i="0" u="none" strike="noStrike" kern="1200" cap="none" spc="0" normalizeH="0" baseline="0" noProof="0" dirty="0">
                <a:ln>
                  <a:noFill/>
                </a:ln>
                <a:solidFill>
                  <a:prstClr val="black"/>
                </a:solidFill>
                <a:effectLst/>
                <a:uLnTx/>
                <a:uFillTx/>
                <a:latin typeface="Calibri"/>
                <a:ea typeface="+mn-ea"/>
                <a:cs typeface="+mn-cs"/>
              </a:rPr>
              <a:t>                                PDO </a:t>
            </a:r>
            <a:r>
              <a:rPr kumimoji="0" lang="es-ES" sz="1800" b="0" i="0" u="none" strike="noStrike" kern="1200" cap="none" spc="0" normalizeH="0" baseline="0" noProof="0" dirty="0" err="1">
                <a:ln>
                  <a:noFill/>
                </a:ln>
                <a:solidFill>
                  <a:prstClr val="black"/>
                </a:solidFill>
                <a:effectLst/>
                <a:uLnTx/>
                <a:uFillTx/>
                <a:latin typeface="Calibri"/>
                <a:ea typeface="+mn-ea"/>
                <a:cs typeface="+mn-cs"/>
              </a:rPr>
              <a:t>negative</a:t>
            </a:r>
            <a:r>
              <a:rPr kumimoji="0" lang="es-ES" sz="1800" b="0" i="0" u="none" strike="noStrike" kern="1200" cap="none" spc="0" normalizeH="0" baseline="0" noProof="0" dirty="0">
                <a:ln>
                  <a:noFill/>
                </a:ln>
                <a:solidFill>
                  <a:prstClr val="black"/>
                </a:solidFill>
                <a:effectLst/>
                <a:uLnTx/>
                <a:uFillTx/>
                <a:latin typeface="Calibri"/>
                <a:ea typeface="+mn-ea"/>
                <a:cs typeface="+mn-cs"/>
              </a:rPr>
              <a:t> </a:t>
            </a:r>
            <a:r>
              <a:rPr kumimoji="0" lang="es-ES" sz="1800" b="0" i="0" u="none" strike="noStrike" kern="1200" cap="none" spc="0" normalizeH="0" baseline="0" noProof="0" dirty="0" err="1">
                <a:ln>
                  <a:noFill/>
                </a:ln>
                <a:solidFill>
                  <a:prstClr val="black"/>
                </a:solidFill>
                <a:effectLst/>
                <a:uLnTx/>
                <a:uFillTx/>
                <a:latin typeface="Calibri"/>
                <a:ea typeface="+mn-ea"/>
                <a:cs typeface="+mn-cs"/>
              </a:rPr>
              <a:t>Phase</a:t>
            </a: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     (1976-1985)                                               (1998-2002)</a:t>
            </a:r>
          </a:p>
        </p:txBody>
      </p:sp>
      <p:sp>
        <p:nvSpPr>
          <p:cNvPr id="10" name="9 CuadroTexto"/>
          <p:cNvSpPr txBox="1"/>
          <p:nvPr/>
        </p:nvSpPr>
        <p:spPr>
          <a:xfrm>
            <a:off x="142844" y="1285860"/>
            <a:ext cx="1928826"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Decadal prediction by </a:t>
            </a:r>
            <a:r>
              <a:rPr kumimoji="0" lang="es-ES" sz="1800" b="0" i="0" u="none" strike="noStrike" kern="1200" cap="none" spc="0" normalizeH="0" baseline="0" noProof="0" dirty="0">
                <a:ln>
                  <a:noFill/>
                </a:ln>
                <a:solidFill>
                  <a:prstClr val="black"/>
                </a:solidFill>
                <a:effectLst/>
                <a:uLnTx/>
                <a:uFillTx/>
                <a:latin typeface="Calibri"/>
                <a:ea typeface="+mn-ea"/>
                <a:cs typeface="+mn-cs"/>
              </a:rPr>
              <a:t>Kiel </a:t>
            </a:r>
            <a:r>
              <a:rPr kumimoji="0" lang="es-ES" sz="1800" b="0" i="0" u="none" strike="noStrike" kern="1200" cap="none" spc="0" normalizeH="0" baseline="0" noProof="0" dirty="0" err="1">
                <a:ln>
                  <a:noFill/>
                </a:ln>
                <a:solidFill>
                  <a:prstClr val="black"/>
                </a:solidFill>
                <a:effectLst/>
                <a:uLnTx/>
                <a:uFillTx/>
                <a:latin typeface="Calibri"/>
                <a:ea typeface="+mn-ea"/>
                <a:cs typeface="+mn-cs"/>
              </a:rPr>
              <a:t>Climate</a:t>
            </a:r>
            <a:r>
              <a:rPr kumimoji="0" lang="es-ES" sz="1800" b="0" i="0" u="none" strike="noStrike" kern="1200" cap="none" spc="0" normalizeH="0" baseline="0" noProof="0" dirty="0">
                <a:ln>
                  <a:noFill/>
                </a:ln>
                <a:solidFill>
                  <a:prstClr val="black"/>
                </a:solidFill>
                <a:effectLst/>
                <a:uLnTx/>
                <a:uFillTx/>
                <a:latin typeface="Calibri"/>
                <a:ea typeface="+mn-ea"/>
                <a:cs typeface="+mn-cs"/>
              </a:rPr>
              <a:t> </a:t>
            </a:r>
            <a:r>
              <a:rPr kumimoji="0" lang="es-ES" sz="1800" b="0" i="0" u="none" strike="noStrike" kern="1200" cap="none" spc="0" normalizeH="0" baseline="0" noProof="0" dirty="0" err="1">
                <a:ln>
                  <a:noFill/>
                </a:ln>
                <a:solidFill>
                  <a:prstClr val="black"/>
                </a:solidFill>
                <a:effectLst/>
                <a:uLnTx/>
                <a:uFillTx/>
                <a:latin typeface="Calibri"/>
                <a:ea typeface="+mn-ea"/>
                <a:cs typeface="+mn-cs"/>
              </a:rPr>
              <a:t>Model</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8674" name="Picture 2" descr="Resultado de imagen"/>
          <p:cNvPicPr>
            <a:picLocks noChangeAspect="1" noChangeArrowheads="1"/>
          </p:cNvPicPr>
          <p:nvPr/>
        </p:nvPicPr>
        <p:blipFill>
          <a:blip r:embed="rId5"/>
          <a:srcRect/>
          <a:stretch>
            <a:fillRect/>
          </a:stretch>
        </p:blipFill>
        <p:spPr bwMode="auto">
          <a:xfrm>
            <a:off x="1285852" y="4214818"/>
            <a:ext cx="3345593" cy="2285992"/>
          </a:xfrm>
          <a:prstGeom prst="rect">
            <a:avLst/>
          </a:prstGeom>
          <a:noFill/>
        </p:spPr>
      </p:pic>
      <p:sp>
        <p:nvSpPr>
          <p:cNvPr id="12" name="11 CuadroTexto"/>
          <p:cNvSpPr txBox="1"/>
          <p:nvPr/>
        </p:nvSpPr>
        <p:spPr>
          <a:xfrm>
            <a:off x="5786446" y="5857892"/>
            <a:ext cx="335755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Ding et al. (2013)</a:t>
            </a:r>
          </a:p>
        </p:txBody>
      </p:sp>
      <p:sp>
        <p:nvSpPr>
          <p:cNvPr id="14" name="13 CuadroTexto"/>
          <p:cNvSpPr txBox="1"/>
          <p:nvPr/>
        </p:nvSpPr>
        <p:spPr>
          <a:xfrm>
            <a:off x="4929190" y="4786322"/>
            <a:ext cx="24288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err="1">
                <a:ln>
                  <a:noFill/>
                </a:ln>
                <a:solidFill>
                  <a:prstClr val="black"/>
                </a:solidFill>
                <a:effectLst/>
                <a:uLnTx/>
                <a:uFillTx/>
                <a:latin typeface="Calibri"/>
                <a:ea typeface="+mn-ea"/>
                <a:cs typeface="+mn-cs"/>
              </a:rPr>
              <a:t>Observed</a:t>
            </a:r>
            <a:r>
              <a:rPr kumimoji="0" lang="es-ES" sz="1600" b="0" i="0" u="none" strike="noStrike" kern="1200" cap="none" spc="0" normalizeH="0" baseline="0" noProof="0" dirty="0">
                <a:ln>
                  <a:noFill/>
                </a:ln>
                <a:solidFill>
                  <a:prstClr val="black"/>
                </a:solidFill>
                <a:effectLst/>
                <a:uLnTx/>
                <a:uFillTx/>
                <a:latin typeface="Calibri"/>
                <a:ea typeface="+mn-ea"/>
                <a:cs typeface="+mn-cs"/>
              </a:rPr>
              <a:t> </a:t>
            </a:r>
            <a:r>
              <a:rPr kumimoji="0" lang="es-ES" sz="1600" b="0" i="0" u="none" strike="noStrike" kern="1200" cap="none" spc="0" normalizeH="0" baseline="0" noProof="0" dirty="0" err="1">
                <a:ln>
                  <a:noFill/>
                </a:ln>
                <a:solidFill>
                  <a:prstClr val="black"/>
                </a:solidFill>
                <a:effectLst/>
                <a:uLnTx/>
                <a:uFillTx/>
                <a:latin typeface="Calibri"/>
                <a:ea typeface="+mn-ea"/>
                <a:cs typeface="+mn-cs"/>
              </a:rPr>
              <a:t>evolution</a:t>
            </a:r>
            <a:r>
              <a:rPr kumimoji="0" lang="es-ES" sz="1600" b="0" i="0" u="none" strike="noStrike" kern="1200" cap="none" spc="0" normalizeH="0" baseline="0" noProof="0" dirty="0">
                <a:ln>
                  <a:noFill/>
                </a:ln>
                <a:solidFill>
                  <a:prstClr val="black"/>
                </a:solidFill>
                <a:effectLst/>
                <a:uLnTx/>
                <a:uFillTx/>
                <a:latin typeface="Calibri"/>
                <a:ea typeface="+mn-ea"/>
                <a:cs typeface="+mn-cs"/>
              </a:rPr>
              <a:t> of </a:t>
            </a:r>
            <a:r>
              <a:rPr kumimoji="0" lang="es-ES" sz="1600" b="0" i="0" u="none" strike="noStrike" kern="1200" cap="none" spc="0" normalizeH="0" baseline="0" noProof="0" dirty="0" err="1">
                <a:ln>
                  <a:noFill/>
                </a:ln>
                <a:solidFill>
                  <a:prstClr val="black"/>
                </a:solidFill>
                <a:effectLst/>
                <a:uLnTx/>
                <a:uFillTx/>
                <a:latin typeface="Calibri"/>
                <a:ea typeface="+mn-ea"/>
                <a:cs typeface="+mn-cs"/>
              </a:rPr>
              <a:t>the</a:t>
            </a:r>
            <a:r>
              <a:rPr kumimoji="0" lang="es-ES" sz="1600" b="0" i="0" u="none" strike="noStrike" kern="1200" cap="none" spc="0" normalizeH="0" baseline="0" noProof="0" dirty="0">
                <a:ln>
                  <a:noFill/>
                </a:ln>
                <a:solidFill>
                  <a:prstClr val="black"/>
                </a:solidFill>
                <a:effectLst/>
                <a:uLnTx/>
                <a:uFillTx/>
                <a:latin typeface="Calibri"/>
                <a:ea typeface="+mn-ea"/>
                <a:cs typeface="+mn-cs"/>
              </a:rPr>
              <a:t> PDO </a:t>
            </a:r>
            <a:r>
              <a:rPr kumimoji="0" lang="es-ES" sz="1600" b="0" i="0" u="none" strike="noStrike" kern="1200" cap="none" spc="0" normalizeH="0" baseline="0" noProof="0" dirty="0" err="1">
                <a:ln>
                  <a:noFill/>
                </a:ln>
                <a:solidFill>
                  <a:prstClr val="black"/>
                </a:solidFill>
                <a:effectLst/>
                <a:uLnTx/>
                <a:uFillTx/>
                <a:latin typeface="Calibri"/>
                <a:ea typeface="+mn-ea"/>
                <a:cs typeface="+mn-cs"/>
              </a:rPr>
              <a:t>index</a:t>
            </a:r>
            <a:r>
              <a:rPr kumimoji="0" lang="es-ES" sz="1600" b="0" i="0" u="none" strike="noStrike" kern="1200" cap="none" spc="0" normalizeH="0" baseline="0" noProof="0" dirty="0">
                <a:ln>
                  <a:noFill/>
                </a:ln>
                <a:solidFill>
                  <a:prstClr val="black"/>
                </a:solidFill>
                <a:effectLst/>
                <a:uLnTx/>
                <a:uFillTx/>
                <a:latin typeface="Calibri"/>
                <a:ea typeface="+mn-ea"/>
                <a:cs typeface="+mn-cs"/>
              </a:rPr>
              <a:t> (</a:t>
            </a:r>
            <a:r>
              <a:rPr kumimoji="0" lang="es-ES" sz="1600" b="0" i="0" u="none" strike="noStrike" kern="1200" cap="none" spc="0" normalizeH="0" baseline="0" noProof="0" dirty="0" err="1">
                <a:ln>
                  <a:noFill/>
                </a:ln>
                <a:solidFill>
                  <a:prstClr val="black"/>
                </a:solidFill>
                <a:effectLst/>
                <a:uLnTx/>
                <a:uFillTx/>
                <a:latin typeface="Calibri"/>
                <a:ea typeface="+mn-ea"/>
                <a:cs typeface="+mn-cs"/>
              </a:rPr>
              <a:t>detrended</a:t>
            </a:r>
            <a:r>
              <a:rPr kumimoji="0" lang="es-ES" sz="1600" b="0" i="0" u="none" strike="noStrike" kern="1200" cap="none" spc="0" normalizeH="0" baseline="0" noProof="0" dirty="0">
                <a:ln>
                  <a:noFill/>
                </a:ln>
                <a:solidFill>
                  <a:prstClr val="black"/>
                </a:solidFill>
                <a:effectLst/>
                <a:uLnTx/>
                <a:uFillTx/>
                <a:latin typeface="Calibri"/>
                <a:ea typeface="+mn-ea"/>
                <a:cs typeface="+mn-cs"/>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010400" y="621508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4C7F1-FC5E-44BA-9EFB-3130D80CDC0D}"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2 CuadroTexto"/>
          <p:cNvSpPr txBox="1">
            <a:spLocks noChangeArrowheads="1"/>
          </p:cNvSpPr>
          <p:nvPr/>
        </p:nvSpPr>
        <p:spPr bwMode="auto">
          <a:xfrm>
            <a:off x="0" y="-24"/>
            <a:ext cx="9144000" cy="523220"/>
          </a:xfrm>
          <a:prstGeom prst="rect">
            <a:avLst/>
          </a:prstGeom>
          <a:solidFill>
            <a:schemeClr val="bg1"/>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Decadal Predictions of the Pacific Decadal Oscillation (PDO)</a:t>
            </a:r>
          </a:p>
        </p:txBody>
      </p:sp>
      <p:sp>
        <p:nvSpPr>
          <p:cNvPr id="10" name="9 CuadroTexto"/>
          <p:cNvSpPr txBox="1"/>
          <p:nvPr/>
        </p:nvSpPr>
        <p:spPr>
          <a:xfrm>
            <a:off x="0" y="1857364"/>
            <a:ext cx="400052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Initialized  predictions of eastern equatorial Pacific sea surface temperatures.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Observations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Individual model ensemble members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Model ensemble mean</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(NCAR/CCSM4 Model)</a:t>
            </a:r>
          </a:p>
        </p:txBody>
      </p:sp>
      <p:sp>
        <p:nvSpPr>
          <p:cNvPr id="12" name="11 CuadroTexto"/>
          <p:cNvSpPr txBox="1"/>
          <p:nvPr/>
        </p:nvSpPr>
        <p:spPr>
          <a:xfrm>
            <a:off x="5786446" y="5857892"/>
            <a:ext cx="335755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F0000"/>
                </a:solidFill>
                <a:effectLst/>
                <a:uLnTx/>
                <a:uFillTx/>
                <a:latin typeface="Calibri"/>
                <a:ea typeface="+mn-ea"/>
                <a:cs typeface="+mn-cs"/>
              </a:rPr>
              <a:t>Meehl</a:t>
            </a:r>
            <a:r>
              <a:rPr kumimoji="0" lang="en-US" sz="1600" b="0" i="0" u="none" strike="noStrike" kern="1200" cap="none" spc="0" normalizeH="0" baseline="0" noProof="0" dirty="0">
                <a:ln>
                  <a:noFill/>
                </a:ln>
                <a:solidFill>
                  <a:srgbClr val="FF0000"/>
                </a:solidFill>
                <a:effectLst/>
                <a:uLnTx/>
                <a:uFillTx/>
                <a:latin typeface="Calibri"/>
                <a:ea typeface="+mn-ea"/>
                <a:cs typeface="+mn-cs"/>
              </a:rPr>
              <a:t> et al. (2016)</a:t>
            </a:r>
          </a:p>
        </p:txBody>
      </p:sp>
      <p:pic>
        <p:nvPicPr>
          <p:cNvPr id="71682" name="Picture 2"/>
          <p:cNvPicPr>
            <a:picLocks noChangeAspect="1" noChangeArrowheads="1"/>
          </p:cNvPicPr>
          <p:nvPr/>
        </p:nvPicPr>
        <p:blipFill>
          <a:blip r:embed="rId3"/>
          <a:srcRect l="64522" t="33203" r="10110" b="15039"/>
          <a:stretch>
            <a:fillRect/>
          </a:stretch>
        </p:blipFill>
        <p:spPr bwMode="auto">
          <a:xfrm>
            <a:off x="4143372" y="428604"/>
            <a:ext cx="4572032" cy="5267776"/>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a:extLst>
              <a:ext uri="{FF2B5EF4-FFF2-40B4-BE49-F238E27FC236}">
                <a16:creationId xmlns:a16="http://schemas.microsoft.com/office/drawing/2014/main" id="{DF2EC360-C5EA-4A70-BFB4-62B10E263214}"/>
              </a:ext>
            </a:extLst>
          </p:cNvPr>
          <p:cNvSpPr>
            <a:spLocks noChangeArrowheads="1"/>
          </p:cNvSpPr>
          <p:nvPr/>
        </p:nvSpPr>
        <p:spPr bwMode="auto">
          <a:xfrm>
            <a:off x="0" y="0"/>
            <a:ext cx="9144000" cy="612775"/>
          </a:xfrm>
          <a:prstGeom prst="rect">
            <a:avLst/>
          </a:prstGeom>
          <a:solidFill>
            <a:schemeClr val="bg1"/>
          </a:solidFill>
          <a:ln w="25400">
            <a:solidFill>
              <a:schemeClr val="bg1"/>
            </a:solidFill>
            <a:miter lim="800000"/>
            <a:headEnd/>
            <a:tailEnd/>
          </a:ln>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GB" altLang="es-ES" sz="3600" b="1">
                <a:solidFill>
                  <a:srgbClr val="FF0000"/>
                </a:solidFill>
              </a:rPr>
              <a:t>Precipitation Interannual Variability</a:t>
            </a:r>
            <a:endParaRPr lang="en-US" altLang="es-ES" sz="3600" b="1">
              <a:solidFill>
                <a:srgbClr val="FF0000"/>
              </a:solidFill>
            </a:endParaRPr>
          </a:p>
        </p:txBody>
      </p:sp>
      <p:pic>
        <p:nvPicPr>
          <p:cNvPr id="32771" name="Picture 6" descr="EFM">
            <a:extLst>
              <a:ext uri="{FF2B5EF4-FFF2-40B4-BE49-F238E27FC236}">
                <a16:creationId xmlns:a16="http://schemas.microsoft.com/office/drawing/2014/main" id="{2CC5D820-A970-4953-A24A-6792EE6015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95400"/>
            <a:ext cx="1828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7" descr="AMJ">
            <a:extLst>
              <a:ext uri="{FF2B5EF4-FFF2-40B4-BE49-F238E27FC236}">
                <a16:creationId xmlns:a16="http://schemas.microsoft.com/office/drawing/2014/main" id="{3C3DA813-C67B-4A8C-BE8F-CF5E53792A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295400"/>
            <a:ext cx="1828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8" descr="JAS">
            <a:extLst>
              <a:ext uri="{FF2B5EF4-FFF2-40B4-BE49-F238E27FC236}">
                <a16:creationId xmlns:a16="http://schemas.microsoft.com/office/drawing/2014/main" id="{83ECE7A8-B491-45C4-AE5B-BDCE214BA2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384675"/>
            <a:ext cx="1828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9" descr="OND">
            <a:extLst>
              <a:ext uri="{FF2B5EF4-FFF2-40B4-BE49-F238E27FC236}">
                <a16:creationId xmlns:a16="http://schemas.microsoft.com/office/drawing/2014/main" id="{AA87BF67-B0FB-40BD-8D25-1C468F2BF3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384675"/>
            <a:ext cx="1828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 Box 10">
            <a:extLst>
              <a:ext uri="{FF2B5EF4-FFF2-40B4-BE49-F238E27FC236}">
                <a16:creationId xmlns:a16="http://schemas.microsoft.com/office/drawing/2014/main" id="{AB85BD8E-E556-435B-9794-2CA497F02B68}"/>
              </a:ext>
            </a:extLst>
          </p:cNvPr>
          <p:cNvSpPr txBox="1">
            <a:spLocks noChangeArrowheads="1"/>
          </p:cNvSpPr>
          <p:nvPr/>
        </p:nvSpPr>
        <p:spPr bwMode="auto">
          <a:xfrm>
            <a:off x="838200" y="776288"/>
            <a:ext cx="1447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s-ES" b="1" dirty="0"/>
              <a:t>JFM</a:t>
            </a:r>
          </a:p>
        </p:txBody>
      </p:sp>
      <p:sp>
        <p:nvSpPr>
          <p:cNvPr id="32776" name="Text Box 11">
            <a:extLst>
              <a:ext uri="{FF2B5EF4-FFF2-40B4-BE49-F238E27FC236}">
                <a16:creationId xmlns:a16="http://schemas.microsoft.com/office/drawing/2014/main" id="{83FD6E6E-65B8-4EA9-AE61-7310FC5D70E0}"/>
              </a:ext>
            </a:extLst>
          </p:cNvPr>
          <p:cNvSpPr txBox="1">
            <a:spLocks noChangeArrowheads="1"/>
          </p:cNvSpPr>
          <p:nvPr/>
        </p:nvSpPr>
        <p:spPr bwMode="auto">
          <a:xfrm>
            <a:off x="914400" y="39624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s-ES" b="1" dirty="0"/>
              <a:t>JAS</a:t>
            </a:r>
          </a:p>
        </p:txBody>
      </p:sp>
      <p:sp>
        <p:nvSpPr>
          <p:cNvPr id="32777" name="Text Box 12">
            <a:extLst>
              <a:ext uri="{FF2B5EF4-FFF2-40B4-BE49-F238E27FC236}">
                <a16:creationId xmlns:a16="http://schemas.microsoft.com/office/drawing/2014/main" id="{BDE9E5F5-7ADA-404F-B8AD-591A0DA682AC}"/>
              </a:ext>
            </a:extLst>
          </p:cNvPr>
          <p:cNvSpPr txBox="1">
            <a:spLocks noChangeArrowheads="1"/>
          </p:cNvSpPr>
          <p:nvPr/>
        </p:nvSpPr>
        <p:spPr bwMode="auto">
          <a:xfrm>
            <a:off x="3429000" y="776288"/>
            <a:ext cx="1447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s-ES" b="1" dirty="0"/>
              <a:t>AMJ</a:t>
            </a:r>
          </a:p>
        </p:txBody>
      </p:sp>
      <p:sp>
        <p:nvSpPr>
          <p:cNvPr id="32778" name="Text Box 13">
            <a:extLst>
              <a:ext uri="{FF2B5EF4-FFF2-40B4-BE49-F238E27FC236}">
                <a16:creationId xmlns:a16="http://schemas.microsoft.com/office/drawing/2014/main" id="{22D188F5-A4EC-4962-A31A-3C77E098DBA3}"/>
              </a:ext>
            </a:extLst>
          </p:cNvPr>
          <p:cNvSpPr txBox="1">
            <a:spLocks noChangeArrowheads="1"/>
          </p:cNvSpPr>
          <p:nvPr/>
        </p:nvSpPr>
        <p:spPr bwMode="auto">
          <a:xfrm>
            <a:off x="3276600" y="39624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s-ES" b="1" dirty="0"/>
              <a:t>OND</a:t>
            </a:r>
          </a:p>
        </p:txBody>
      </p:sp>
      <p:sp>
        <p:nvSpPr>
          <p:cNvPr id="32779" name="Text Box 15">
            <a:extLst>
              <a:ext uri="{FF2B5EF4-FFF2-40B4-BE49-F238E27FC236}">
                <a16:creationId xmlns:a16="http://schemas.microsoft.com/office/drawing/2014/main" id="{F10E15D8-2E29-4BEE-8D05-E11C90CE2E75}"/>
              </a:ext>
            </a:extLst>
          </p:cNvPr>
          <p:cNvSpPr txBox="1">
            <a:spLocks noChangeArrowheads="1"/>
          </p:cNvSpPr>
          <p:nvPr/>
        </p:nvSpPr>
        <p:spPr bwMode="auto">
          <a:xfrm>
            <a:off x="5410200" y="1981200"/>
            <a:ext cx="3048000" cy="13382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s-ES" b="1" dirty="0"/>
              <a:t>Observed Year-to-year Seasonal Precipitation Standard Deviation</a:t>
            </a:r>
          </a:p>
          <a:p>
            <a:pPr algn="ctr" eaLnBrk="1" hangingPunct="1">
              <a:spcBef>
                <a:spcPct val="50000"/>
              </a:spcBef>
            </a:pPr>
            <a:r>
              <a:rPr lang="en-US" altLang="es-ES" b="1" dirty="0"/>
              <a:t>(CMAP, 1979-1999)</a:t>
            </a:r>
          </a:p>
        </p:txBody>
      </p:sp>
      <p:pic>
        <p:nvPicPr>
          <p:cNvPr id="32780" name="Picture 16">
            <a:extLst>
              <a:ext uri="{FF2B5EF4-FFF2-40B4-BE49-F238E27FC236}">
                <a16:creationId xmlns:a16="http://schemas.microsoft.com/office/drawing/2014/main" id="{09F69049-5A8C-43B6-ACF4-3E0C63DE1B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89684"/>
          <a:stretch>
            <a:fillRect/>
          </a:stretch>
        </p:blipFill>
        <p:spPr bwMode="auto">
          <a:xfrm rot="-5400000">
            <a:off x="1404937" y="3614738"/>
            <a:ext cx="2460625" cy="393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2781" name="Text Box 18">
            <a:extLst>
              <a:ext uri="{FF2B5EF4-FFF2-40B4-BE49-F238E27FC236}">
                <a16:creationId xmlns:a16="http://schemas.microsoft.com/office/drawing/2014/main" id="{FCFEEF89-619C-402C-8D6B-FDD282816AB6}"/>
              </a:ext>
            </a:extLst>
          </p:cNvPr>
          <p:cNvSpPr txBox="1">
            <a:spLocks noChangeArrowheads="1"/>
          </p:cNvSpPr>
          <p:nvPr/>
        </p:nvSpPr>
        <p:spPr bwMode="auto">
          <a:xfrm>
            <a:off x="5572125" y="6248400"/>
            <a:ext cx="3190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s-ES" sz="1600" b="1" dirty="0"/>
              <a:t>(Vera and Silvestri, 2009)</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010400" y="6072206"/>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4C7F1-FC5E-44BA-9EFB-3130D80CDC0D}"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2"/>
          <p:cNvPicPr>
            <a:picLocks noChangeAspect="1" noChangeArrowheads="1"/>
          </p:cNvPicPr>
          <p:nvPr/>
        </p:nvPicPr>
        <p:blipFill>
          <a:blip r:embed="rId3" cstate="print"/>
          <a:srcRect l="25263" b="197"/>
          <a:stretch>
            <a:fillRect/>
          </a:stretch>
        </p:blipFill>
        <p:spPr bwMode="auto">
          <a:xfrm>
            <a:off x="2986960" y="571480"/>
            <a:ext cx="6157040" cy="4929222"/>
          </a:xfrm>
          <a:prstGeom prst="rect">
            <a:avLst/>
          </a:prstGeom>
          <a:noFill/>
          <a:ln w="9525">
            <a:noFill/>
            <a:miter lim="800000"/>
            <a:headEnd/>
            <a:tailEnd/>
          </a:ln>
        </p:spPr>
      </p:pic>
      <p:sp>
        <p:nvSpPr>
          <p:cNvPr id="11" name="2 CuadroTexto"/>
          <p:cNvSpPr txBox="1">
            <a:spLocks noChangeArrowheads="1"/>
          </p:cNvSpPr>
          <p:nvPr/>
        </p:nvSpPr>
        <p:spPr bwMode="auto">
          <a:xfrm>
            <a:off x="0" y="-24"/>
            <a:ext cx="9144000" cy="461665"/>
          </a:xfrm>
          <a:prstGeom prst="rect">
            <a:avLst/>
          </a:prstGeom>
          <a:solidFill>
            <a:schemeClr val="bg1"/>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CMIP5 decadal probabilistic prediction skill for DJF ENSO phases</a:t>
            </a:r>
          </a:p>
        </p:txBody>
      </p:sp>
      <p:sp>
        <p:nvSpPr>
          <p:cNvPr id="12" name="11 CuadroTexto"/>
          <p:cNvSpPr txBox="1"/>
          <p:nvPr/>
        </p:nvSpPr>
        <p:spPr>
          <a:xfrm>
            <a:off x="5786446" y="5643578"/>
            <a:ext cx="335755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Gonzalez and Goddard (2016)</a:t>
            </a:r>
          </a:p>
        </p:txBody>
      </p:sp>
      <p:sp>
        <p:nvSpPr>
          <p:cNvPr id="8" name="7 CuadroTexto"/>
          <p:cNvSpPr txBox="1"/>
          <p:nvPr/>
        </p:nvSpPr>
        <p:spPr>
          <a:xfrm>
            <a:off x="500034" y="1071546"/>
            <a:ext cx="2214578"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a:ea typeface="+mn-ea"/>
                <a:cs typeface="+mn-cs"/>
              </a:rPr>
              <a:t>La Niña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a:ea typeface="+mn-ea"/>
                <a:cs typeface="+mn-cs"/>
              </a:rPr>
              <a:t>ENSO-Neutral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a:ea typeface="+mn-ea"/>
                <a:cs typeface="+mn-cs"/>
              </a:rPr>
              <a:t>El Niño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010400" y="621508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4C7F1-FC5E-44BA-9EFB-3130D80CDC0D}"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E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3314" name="Picture 2"/>
          <p:cNvPicPr>
            <a:picLocks noChangeAspect="1" noChangeArrowheads="1"/>
          </p:cNvPicPr>
          <p:nvPr/>
        </p:nvPicPr>
        <p:blipFill>
          <a:blip r:embed="rId3"/>
          <a:srcRect l="52344" t="18414" r="33192" b="67108"/>
          <a:stretch>
            <a:fillRect/>
          </a:stretch>
        </p:blipFill>
        <p:spPr bwMode="auto">
          <a:xfrm>
            <a:off x="3500430" y="357166"/>
            <a:ext cx="2857520" cy="1609006"/>
          </a:xfrm>
          <a:prstGeom prst="rect">
            <a:avLst/>
          </a:prstGeom>
          <a:noFill/>
          <a:ln w="9525">
            <a:noFill/>
            <a:miter lim="800000"/>
            <a:headEnd/>
            <a:tailEnd/>
          </a:ln>
          <a:effectLst/>
        </p:spPr>
      </p:pic>
      <p:sp>
        <p:nvSpPr>
          <p:cNvPr id="7" name="2 CuadroTexto"/>
          <p:cNvSpPr txBox="1">
            <a:spLocks noChangeArrowheads="1"/>
          </p:cNvSpPr>
          <p:nvPr/>
        </p:nvSpPr>
        <p:spPr bwMode="auto">
          <a:xfrm>
            <a:off x="-142876" y="-24"/>
            <a:ext cx="9501222" cy="461665"/>
          </a:xfrm>
          <a:prstGeom prst="rect">
            <a:avLst/>
          </a:prstGeom>
          <a:solidFill>
            <a:schemeClr val="bg1"/>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A high SST skill in the Indian Ocean: Contribution of the external </a:t>
            </a:r>
            <a:r>
              <a:rPr kumimoji="0" lang="en-US" sz="2400" b="1" i="0" u="none" strike="noStrike" kern="1200" cap="none" spc="0" normalizeH="0" baseline="0" noProof="0" dirty="0" err="1">
                <a:ln>
                  <a:noFill/>
                </a:ln>
                <a:solidFill>
                  <a:srgbClr val="FF0000"/>
                </a:solidFill>
                <a:effectLst/>
                <a:uLnTx/>
                <a:uFillTx/>
                <a:latin typeface="Calibri"/>
                <a:ea typeface="+mn-ea"/>
                <a:cs typeface="+mn-cs"/>
              </a:rPr>
              <a:t>forcings</a:t>
            </a:r>
            <a:endParaRPr kumimoji="0" lang="en-US" sz="2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7 CuadroTexto"/>
          <p:cNvSpPr txBox="1"/>
          <p:nvPr/>
        </p:nvSpPr>
        <p:spPr>
          <a:xfrm>
            <a:off x="5786446" y="5929330"/>
            <a:ext cx="335755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F0000"/>
                </a:solidFill>
                <a:effectLst/>
                <a:uLnTx/>
                <a:uFillTx/>
                <a:latin typeface="Calibri"/>
                <a:ea typeface="+mn-ea"/>
                <a:cs typeface="+mn-cs"/>
              </a:rPr>
              <a:t>Guemas</a:t>
            </a:r>
            <a:r>
              <a:rPr kumimoji="0" lang="en-US" sz="1600" b="0" i="0" u="none" strike="noStrike" kern="1200" cap="none" spc="0" normalizeH="0" baseline="0" noProof="0" dirty="0">
                <a:ln>
                  <a:noFill/>
                </a:ln>
                <a:solidFill>
                  <a:srgbClr val="FF0000"/>
                </a:solidFill>
                <a:effectLst/>
                <a:uLnTx/>
                <a:uFillTx/>
                <a:latin typeface="Calibri"/>
                <a:ea typeface="+mn-ea"/>
                <a:cs typeface="+mn-cs"/>
              </a:rPr>
              <a:t> et al. (2016)</a:t>
            </a:r>
          </a:p>
        </p:txBody>
      </p:sp>
      <p:sp>
        <p:nvSpPr>
          <p:cNvPr id="9" name="8 CuadroTexto"/>
          <p:cNvSpPr txBox="1"/>
          <p:nvPr/>
        </p:nvSpPr>
        <p:spPr>
          <a:xfrm>
            <a:off x="357158" y="500042"/>
            <a:ext cx="285752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Correlation between the ensemble-mean predicted and ERSST sea surface temperature anomalies for CMIP5 Init predictions</a:t>
            </a: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6" name="Picture 2"/>
          <p:cNvPicPr>
            <a:picLocks noChangeAspect="1" noChangeArrowheads="1"/>
          </p:cNvPicPr>
          <p:nvPr/>
        </p:nvPicPr>
        <p:blipFill>
          <a:blip r:embed="rId4"/>
          <a:srcRect l="17569" t="18554" r="14897" b="9179"/>
          <a:stretch>
            <a:fillRect/>
          </a:stretch>
        </p:blipFill>
        <p:spPr bwMode="auto">
          <a:xfrm>
            <a:off x="357158" y="2403874"/>
            <a:ext cx="6572328" cy="3954084"/>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a:srcRect l="30234" t="63672" r="32430" b="29492"/>
          <a:stretch>
            <a:fillRect/>
          </a:stretch>
        </p:blipFill>
        <p:spPr bwMode="auto">
          <a:xfrm>
            <a:off x="3214678" y="1928802"/>
            <a:ext cx="4857784" cy="500066"/>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CuadroTexto">
            <a:extLst>
              <a:ext uri="{FF2B5EF4-FFF2-40B4-BE49-F238E27FC236}">
                <a16:creationId xmlns:a16="http://schemas.microsoft.com/office/drawing/2014/main" id="{8FD02B17-D9E3-4E9D-887A-2114112765D8}"/>
              </a:ext>
            </a:extLst>
          </p:cNvPr>
          <p:cNvSpPr txBox="1">
            <a:spLocks noChangeArrowheads="1"/>
          </p:cNvSpPr>
          <p:nvPr/>
        </p:nvSpPr>
        <p:spPr bwMode="auto">
          <a:xfrm>
            <a:off x="0" y="0"/>
            <a:ext cx="9150214" cy="830997"/>
          </a:xfrm>
          <a:prstGeom prst="rect">
            <a:avLst/>
          </a:prstGeom>
          <a:noFill/>
          <a:ln w="9525">
            <a:noFill/>
            <a:miter lim="800000"/>
            <a:headEnd/>
            <a:tailEnd/>
          </a:ln>
        </p:spPr>
        <p:txBody>
          <a:bodyPr wrap="square" anchor="t">
            <a:spAutoFit/>
          </a:bodyPr>
          <a:lstStyle/>
          <a:p>
            <a:pPr algn="ctr"/>
            <a:r>
              <a:rPr lang="en-US" sz="2400" b="1" dirty="0">
                <a:solidFill>
                  <a:srgbClr val="FF0000"/>
                </a:solidFill>
              </a:rPr>
              <a:t>Can climate models predict SVD1?</a:t>
            </a:r>
            <a:endParaRPr lang="en-US" sz="2400" b="1" dirty="0">
              <a:solidFill>
                <a:srgbClr val="FF0000"/>
              </a:solidFill>
              <a:cs typeface="Arial"/>
            </a:endParaRPr>
          </a:p>
          <a:p>
            <a:pPr algn="ctr"/>
            <a:endParaRPr lang="en-US" sz="2400" dirty="0">
              <a:solidFill>
                <a:srgbClr val="CCAF0A"/>
              </a:solidFill>
              <a:cs typeface="Arial"/>
            </a:endParaRPr>
          </a:p>
        </p:txBody>
      </p:sp>
      <p:pic>
        <p:nvPicPr>
          <p:cNvPr id="2" name="Imagen 1">
            <a:extLst>
              <a:ext uri="{FF2B5EF4-FFF2-40B4-BE49-F238E27FC236}">
                <a16:creationId xmlns:a16="http://schemas.microsoft.com/office/drawing/2014/main" id="{33504FEA-2179-4F10-B144-10544176F5DA}"/>
              </a:ext>
            </a:extLst>
          </p:cNvPr>
          <p:cNvPicPr>
            <a:picLocks noChangeAspect="1"/>
          </p:cNvPicPr>
          <p:nvPr/>
        </p:nvPicPr>
        <p:blipFill>
          <a:blip r:embed="rId3"/>
          <a:stretch>
            <a:fillRect/>
          </a:stretch>
        </p:blipFill>
        <p:spPr>
          <a:xfrm>
            <a:off x="-36512" y="1109256"/>
            <a:ext cx="3750417" cy="5112000"/>
          </a:xfrm>
          <a:prstGeom prst="rect">
            <a:avLst/>
          </a:prstGeom>
        </p:spPr>
      </p:pic>
      <p:sp>
        <p:nvSpPr>
          <p:cNvPr id="3" name="CuadroTexto 2">
            <a:extLst>
              <a:ext uri="{FF2B5EF4-FFF2-40B4-BE49-F238E27FC236}">
                <a16:creationId xmlns:a16="http://schemas.microsoft.com/office/drawing/2014/main" id="{8F8BAD59-7249-4754-8878-15C693912A02}"/>
              </a:ext>
            </a:extLst>
          </p:cNvPr>
          <p:cNvSpPr txBox="1"/>
          <p:nvPr/>
        </p:nvSpPr>
        <p:spPr>
          <a:xfrm>
            <a:off x="809882" y="743147"/>
            <a:ext cx="2706572" cy="369332"/>
          </a:xfrm>
          <a:prstGeom prst="rect">
            <a:avLst/>
          </a:prstGeom>
          <a:noFill/>
        </p:spPr>
        <p:txBody>
          <a:bodyPr wrap="square" rtlCol="0" anchor="t">
            <a:spAutoFit/>
          </a:bodyPr>
          <a:lstStyle/>
          <a:p>
            <a:r>
              <a:rPr lang="es-AR" dirty="0"/>
              <a:t>MEM </a:t>
            </a:r>
            <a:r>
              <a:rPr lang="es-AR" dirty="0" err="1"/>
              <a:t>Init</a:t>
            </a:r>
            <a:r>
              <a:rPr lang="es-AR" dirty="0"/>
              <a:t> Lead Time 1</a:t>
            </a:r>
            <a:endParaRPr lang="es-AR" dirty="0">
              <a:cs typeface="Arial"/>
            </a:endParaRPr>
          </a:p>
        </p:txBody>
      </p:sp>
      <p:pic>
        <p:nvPicPr>
          <p:cNvPr id="4" name="Imagen 3">
            <a:extLst>
              <a:ext uri="{FF2B5EF4-FFF2-40B4-BE49-F238E27FC236}">
                <a16:creationId xmlns:a16="http://schemas.microsoft.com/office/drawing/2014/main" id="{E1C3C3F0-7379-4649-9A72-BFC68F082658}"/>
              </a:ext>
            </a:extLst>
          </p:cNvPr>
          <p:cNvPicPr>
            <a:picLocks noChangeAspect="1"/>
          </p:cNvPicPr>
          <p:nvPr/>
        </p:nvPicPr>
        <p:blipFill rotWithShape="1">
          <a:blip r:embed="rId4"/>
          <a:srcRect r="2625"/>
          <a:stretch/>
        </p:blipFill>
        <p:spPr>
          <a:xfrm>
            <a:off x="3717432" y="1108858"/>
            <a:ext cx="3654039" cy="5112000"/>
          </a:xfrm>
          <a:prstGeom prst="rect">
            <a:avLst/>
          </a:prstGeom>
        </p:spPr>
      </p:pic>
      <p:sp>
        <p:nvSpPr>
          <p:cNvPr id="15" name="2 CuadroTexto">
            <a:extLst>
              <a:ext uri="{FF2B5EF4-FFF2-40B4-BE49-F238E27FC236}">
                <a16:creationId xmlns:a16="http://schemas.microsoft.com/office/drawing/2014/main" id="{FCDC2012-BED7-4843-8AB0-7D4AA9AD6EED}"/>
              </a:ext>
            </a:extLst>
          </p:cNvPr>
          <p:cNvSpPr txBox="1">
            <a:spLocks noChangeArrowheads="1"/>
          </p:cNvSpPr>
          <p:nvPr/>
        </p:nvSpPr>
        <p:spPr bwMode="auto">
          <a:xfrm>
            <a:off x="7160455" y="3198180"/>
            <a:ext cx="2096086" cy="954107"/>
          </a:xfrm>
          <a:prstGeom prst="rect">
            <a:avLst/>
          </a:prstGeom>
          <a:noFill/>
          <a:ln w="9525">
            <a:noFill/>
            <a:miter lim="800000"/>
            <a:headEnd/>
            <a:tailEnd/>
          </a:ln>
        </p:spPr>
        <p:txBody>
          <a:bodyPr wrap="square" anchor="t">
            <a:spAutoFit/>
          </a:bodyPr>
          <a:lstStyle/>
          <a:p>
            <a:pPr algn="ctr"/>
            <a:r>
              <a:rPr lang="en-US" sz="1400" b="1" dirty="0"/>
              <a:t>Good SVD1 representation in </a:t>
            </a:r>
            <a:r>
              <a:rPr lang="en-US" sz="1400" b="1" dirty="0" err="1"/>
              <a:t>Hindcasts</a:t>
            </a:r>
            <a:r>
              <a:rPr lang="en-US" sz="1400" b="1" dirty="0"/>
              <a:t>, even for higher lead times</a:t>
            </a:r>
            <a:endParaRPr lang="en-US" sz="1400" b="1" dirty="0">
              <a:cs typeface="Arial"/>
            </a:endParaRPr>
          </a:p>
        </p:txBody>
      </p:sp>
      <p:sp>
        <p:nvSpPr>
          <p:cNvPr id="5" name="CuadroTexto 4">
            <a:extLst>
              <a:ext uri="{FF2B5EF4-FFF2-40B4-BE49-F238E27FC236}">
                <a16:creationId xmlns:a16="http://schemas.microsoft.com/office/drawing/2014/main" id="{C52B5A02-B118-47F7-B19C-0DEAF057D0A3}"/>
              </a:ext>
            </a:extLst>
          </p:cNvPr>
          <p:cNvSpPr txBox="1"/>
          <p:nvPr/>
        </p:nvSpPr>
        <p:spPr>
          <a:xfrm>
            <a:off x="290613" y="423894"/>
            <a:ext cx="7185845"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AR" b="1" dirty="0"/>
              <a:t>1st SVD MODE DJF </a:t>
            </a:r>
            <a:endParaRPr lang="en-US" dirty="0">
              <a:cs typeface="Arial"/>
            </a:endParaRPr>
          </a:p>
        </p:txBody>
      </p:sp>
      <p:sp>
        <p:nvSpPr>
          <p:cNvPr id="13" name="CuadroTexto 12">
            <a:extLst>
              <a:ext uri="{FF2B5EF4-FFF2-40B4-BE49-F238E27FC236}">
                <a16:creationId xmlns:a16="http://schemas.microsoft.com/office/drawing/2014/main" id="{4122A58C-715D-480F-BFED-DE4D8EBA9AEA}"/>
              </a:ext>
            </a:extLst>
          </p:cNvPr>
          <p:cNvSpPr txBox="1"/>
          <p:nvPr/>
        </p:nvSpPr>
        <p:spPr>
          <a:xfrm>
            <a:off x="4354308" y="743147"/>
            <a:ext cx="2706572" cy="369332"/>
          </a:xfrm>
          <a:prstGeom prst="rect">
            <a:avLst/>
          </a:prstGeom>
          <a:noFill/>
        </p:spPr>
        <p:txBody>
          <a:bodyPr wrap="square" rtlCol="0" anchor="t">
            <a:spAutoFit/>
          </a:bodyPr>
          <a:lstStyle/>
          <a:p>
            <a:r>
              <a:rPr lang="es-AR" dirty="0"/>
              <a:t>MEM </a:t>
            </a:r>
            <a:r>
              <a:rPr lang="es-AR" dirty="0" err="1"/>
              <a:t>Init</a:t>
            </a:r>
            <a:r>
              <a:rPr lang="es-AR" dirty="0"/>
              <a:t> Lead Time </a:t>
            </a:r>
            <a:r>
              <a:rPr lang="es-AR" dirty="0">
                <a:cs typeface="Arial"/>
              </a:rPr>
              <a:t>4</a:t>
            </a:r>
          </a:p>
        </p:txBody>
      </p:sp>
    </p:spTree>
    <p:extLst>
      <p:ext uri="{BB962C8B-B14F-4D97-AF65-F5344CB8AC3E}">
        <p14:creationId xmlns:p14="http://schemas.microsoft.com/office/powerpoint/2010/main" val="13664231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CuadroTexto">
            <a:extLst>
              <a:ext uri="{FF2B5EF4-FFF2-40B4-BE49-F238E27FC236}">
                <a16:creationId xmlns:a16="http://schemas.microsoft.com/office/drawing/2014/main" id="{8FD02B17-D9E3-4E9D-887A-2114112765D8}"/>
              </a:ext>
            </a:extLst>
          </p:cNvPr>
          <p:cNvSpPr txBox="1">
            <a:spLocks noChangeArrowheads="1"/>
          </p:cNvSpPr>
          <p:nvPr/>
        </p:nvSpPr>
        <p:spPr bwMode="auto">
          <a:xfrm>
            <a:off x="0" y="0"/>
            <a:ext cx="9150214" cy="830997"/>
          </a:xfrm>
          <a:prstGeom prst="rect">
            <a:avLst/>
          </a:prstGeom>
          <a:noFill/>
          <a:ln w="9525">
            <a:noFill/>
            <a:miter lim="800000"/>
            <a:headEnd/>
            <a:tailEnd/>
          </a:ln>
        </p:spPr>
        <p:txBody>
          <a:bodyPr wrap="square" anchor="t">
            <a:spAutoFit/>
          </a:bodyPr>
          <a:lstStyle/>
          <a:p>
            <a:pPr algn="ctr"/>
            <a:r>
              <a:rPr lang="en-US" sz="2400" b="1" dirty="0">
                <a:solidFill>
                  <a:srgbClr val="FF0000"/>
                </a:solidFill>
              </a:rPr>
              <a:t>Can climate models predict SVD1?</a:t>
            </a:r>
            <a:endParaRPr lang="en-US" sz="2400" b="1" dirty="0">
              <a:solidFill>
                <a:srgbClr val="FF0000"/>
              </a:solidFill>
              <a:cs typeface="Arial"/>
            </a:endParaRPr>
          </a:p>
          <a:p>
            <a:pPr algn="ctr"/>
            <a:endParaRPr lang="en-US" sz="2400" dirty="0"/>
          </a:p>
        </p:txBody>
      </p:sp>
      <p:sp>
        <p:nvSpPr>
          <p:cNvPr id="11" name="2 CuadroTexto">
            <a:extLst>
              <a:ext uri="{FF2B5EF4-FFF2-40B4-BE49-F238E27FC236}">
                <a16:creationId xmlns:a16="http://schemas.microsoft.com/office/drawing/2014/main" id="{4873F013-99A1-460A-BBFD-585F7FF8E5A6}"/>
              </a:ext>
            </a:extLst>
          </p:cNvPr>
          <p:cNvSpPr txBox="1">
            <a:spLocks noChangeArrowheads="1"/>
          </p:cNvSpPr>
          <p:nvPr/>
        </p:nvSpPr>
        <p:spPr bwMode="auto">
          <a:xfrm>
            <a:off x="0" y="910848"/>
            <a:ext cx="9144000" cy="461665"/>
          </a:xfrm>
          <a:prstGeom prst="rect">
            <a:avLst/>
          </a:prstGeom>
          <a:noFill/>
          <a:ln w="9525">
            <a:noFill/>
            <a:miter lim="800000"/>
            <a:headEnd/>
            <a:tailEnd/>
          </a:ln>
        </p:spPr>
        <p:txBody>
          <a:bodyPr wrap="square">
            <a:spAutoFit/>
          </a:bodyPr>
          <a:lstStyle/>
          <a:p>
            <a:pPr algn="ctr"/>
            <a:r>
              <a:rPr lang="en-US" sz="2400" b="1" dirty="0"/>
              <a:t>CMIP5 decadal prediction skill for detrended SVD1</a:t>
            </a:r>
          </a:p>
        </p:txBody>
      </p:sp>
      <p:pic>
        <p:nvPicPr>
          <p:cNvPr id="13" name="Imagen 12">
            <a:extLst>
              <a:ext uri="{FF2B5EF4-FFF2-40B4-BE49-F238E27FC236}">
                <a16:creationId xmlns:a16="http://schemas.microsoft.com/office/drawing/2014/main" id="{65C430CA-F371-4530-9E4C-EBEABBC536DB}"/>
              </a:ext>
            </a:extLst>
          </p:cNvPr>
          <p:cNvPicPr>
            <a:picLocks noChangeAspect="1"/>
          </p:cNvPicPr>
          <p:nvPr/>
        </p:nvPicPr>
        <p:blipFill>
          <a:blip r:embed="rId3"/>
          <a:stretch>
            <a:fillRect/>
          </a:stretch>
        </p:blipFill>
        <p:spPr>
          <a:xfrm>
            <a:off x="933450" y="1401811"/>
            <a:ext cx="7490327" cy="3924252"/>
          </a:xfrm>
          <a:prstGeom prst="rect">
            <a:avLst/>
          </a:prstGeom>
        </p:spPr>
      </p:pic>
      <p:sp>
        <p:nvSpPr>
          <p:cNvPr id="14" name="2 CuadroTexto">
            <a:extLst>
              <a:ext uri="{FF2B5EF4-FFF2-40B4-BE49-F238E27FC236}">
                <a16:creationId xmlns:a16="http://schemas.microsoft.com/office/drawing/2014/main" id="{0CAF31C9-063C-4DB3-A1D8-F813ABF31907}"/>
              </a:ext>
            </a:extLst>
          </p:cNvPr>
          <p:cNvSpPr txBox="1">
            <a:spLocks noChangeArrowheads="1"/>
          </p:cNvSpPr>
          <p:nvPr/>
        </p:nvSpPr>
        <p:spPr bwMode="auto">
          <a:xfrm>
            <a:off x="467544" y="5376775"/>
            <a:ext cx="8208912" cy="1200329"/>
          </a:xfrm>
          <a:prstGeom prst="rect">
            <a:avLst/>
          </a:prstGeom>
          <a:noFill/>
          <a:ln w="9525">
            <a:noFill/>
            <a:miter lim="800000"/>
            <a:headEnd/>
            <a:tailEnd/>
          </a:ln>
        </p:spPr>
        <p:txBody>
          <a:bodyPr wrap="square">
            <a:spAutoFit/>
          </a:bodyPr>
          <a:lstStyle/>
          <a:p>
            <a:pPr algn="ctr"/>
            <a:r>
              <a:rPr lang="en-US" sz="2400" b="1"/>
              <a:t>Initialization improves prediction for first two years (Skill &gt; 0.3)</a:t>
            </a:r>
          </a:p>
          <a:p>
            <a:pPr algn="ctr"/>
            <a:r>
              <a:rPr lang="en-US" sz="2400" b="1" dirty="0"/>
              <a:t>MEM improves Individual models</a:t>
            </a:r>
          </a:p>
        </p:txBody>
      </p:sp>
    </p:spTree>
    <p:extLst>
      <p:ext uri="{BB962C8B-B14F-4D97-AF65-F5344CB8AC3E}">
        <p14:creationId xmlns:p14="http://schemas.microsoft.com/office/powerpoint/2010/main" val="11400818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CuadroTexto">
            <a:extLst>
              <a:ext uri="{FF2B5EF4-FFF2-40B4-BE49-F238E27FC236}">
                <a16:creationId xmlns:a16="http://schemas.microsoft.com/office/drawing/2014/main" id="{8FD02B17-D9E3-4E9D-887A-2114112765D8}"/>
              </a:ext>
            </a:extLst>
          </p:cNvPr>
          <p:cNvSpPr txBox="1">
            <a:spLocks noChangeArrowheads="1"/>
          </p:cNvSpPr>
          <p:nvPr/>
        </p:nvSpPr>
        <p:spPr bwMode="auto">
          <a:xfrm>
            <a:off x="0" y="0"/>
            <a:ext cx="9150214" cy="892552"/>
          </a:xfrm>
          <a:prstGeom prst="rect">
            <a:avLst/>
          </a:prstGeom>
          <a:noFill/>
          <a:ln w="9525">
            <a:noFill/>
            <a:miter lim="800000"/>
            <a:headEnd/>
            <a:tailEnd/>
          </a:ln>
        </p:spPr>
        <p:txBody>
          <a:bodyPr wrap="square" anchor="t">
            <a:spAutoFit/>
          </a:bodyPr>
          <a:lstStyle/>
          <a:p>
            <a:pPr algn="ctr"/>
            <a:r>
              <a:rPr lang="en-US" sz="2800" b="1" dirty="0">
                <a:solidFill>
                  <a:srgbClr val="FF0000"/>
                </a:solidFill>
                <a:latin typeface="Calibri" pitchFamily="34" charset="0"/>
              </a:rPr>
              <a:t>How does global warming influence SVD1 predictability?</a:t>
            </a:r>
            <a:br>
              <a:rPr lang="en-US" sz="2400" dirty="0">
                <a:solidFill>
                  <a:srgbClr val="FF0000"/>
                </a:solidFill>
              </a:rPr>
            </a:br>
            <a:endParaRPr lang="en-US" sz="2400" dirty="0">
              <a:solidFill>
                <a:srgbClr val="FF0000"/>
              </a:solidFill>
            </a:endParaRPr>
          </a:p>
        </p:txBody>
      </p:sp>
      <p:sp>
        <p:nvSpPr>
          <p:cNvPr id="11" name="2 CuadroTexto">
            <a:extLst>
              <a:ext uri="{FF2B5EF4-FFF2-40B4-BE49-F238E27FC236}">
                <a16:creationId xmlns:a16="http://schemas.microsoft.com/office/drawing/2014/main" id="{4873F013-99A1-460A-BBFD-585F7FF8E5A6}"/>
              </a:ext>
            </a:extLst>
          </p:cNvPr>
          <p:cNvSpPr txBox="1">
            <a:spLocks noChangeArrowheads="1"/>
          </p:cNvSpPr>
          <p:nvPr/>
        </p:nvSpPr>
        <p:spPr bwMode="auto">
          <a:xfrm>
            <a:off x="0" y="830997"/>
            <a:ext cx="9144000" cy="461665"/>
          </a:xfrm>
          <a:prstGeom prst="rect">
            <a:avLst/>
          </a:prstGeom>
          <a:noFill/>
          <a:ln w="9525">
            <a:noFill/>
            <a:miter lim="800000"/>
            <a:headEnd/>
            <a:tailEnd/>
          </a:ln>
        </p:spPr>
        <p:txBody>
          <a:bodyPr wrap="square">
            <a:spAutoFit/>
          </a:bodyPr>
          <a:lstStyle/>
          <a:p>
            <a:pPr algn="ctr"/>
            <a:r>
              <a:rPr lang="en-US" sz="2400" b="1" dirty="0"/>
              <a:t>CMIP5 decadal prediction skill for non-detrended SVD1</a:t>
            </a:r>
          </a:p>
        </p:txBody>
      </p:sp>
      <p:sp>
        <p:nvSpPr>
          <p:cNvPr id="14" name="2 CuadroTexto">
            <a:extLst>
              <a:ext uri="{FF2B5EF4-FFF2-40B4-BE49-F238E27FC236}">
                <a16:creationId xmlns:a16="http://schemas.microsoft.com/office/drawing/2014/main" id="{0CAF31C9-063C-4DB3-A1D8-F813ABF31907}"/>
              </a:ext>
            </a:extLst>
          </p:cNvPr>
          <p:cNvSpPr txBox="1">
            <a:spLocks noChangeArrowheads="1"/>
          </p:cNvSpPr>
          <p:nvPr/>
        </p:nvSpPr>
        <p:spPr bwMode="auto">
          <a:xfrm>
            <a:off x="435634" y="5535541"/>
            <a:ext cx="8208912" cy="707886"/>
          </a:xfrm>
          <a:prstGeom prst="rect">
            <a:avLst/>
          </a:prstGeom>
          <a:noFill/>
          <a:ln w="9525">
            <a:noFill/>
            <a:miter lim="800000"/>
            <a:headEnd/>
            <a:tailEnd/>
          </a:ln>
        </p:spPr>
        <p:txBody>
          <a:bodyPr wrap="square">
            <a:spAutoFit/>
          </a:bodyPr>
          <a:lstStyle/>
          <a:p>
            <a:pPr algn="ctr"/>
            <a:r>
              <a:rPr lang="en-US" sz="2000" b="1" dirty="0"/>
              <a:t>Skill higher to 0.3 for all lead times, due to global warming trend information. Initialization only improves prediction for Year 1.</a:t>
            </a:r>
          </a:p>
        </p:txBody>
      </p:sp>
      <p:pic>
        <p:nvPicPr>
          <p:cNvPr id="2" name="Imagen 1">
            <a:extLst>
              <a:ext uri="{FF2B5EF4-FFF2-40B4-BE49-F238E27FC236}">
                <a16:creationId xmlns:a16="http://schemas.microsoft.com/office/drawing/2014/main" id="{88826FD4-0E70-4AC0-93F6-85200ED0E07D}"/>
              </a:ext>
            </a:extLst>
          </p:cNvPr>
          <p:cNvPicPr>
            <a:picLocks noChangeAspect="1"/>
          </p:cNvPicPr>
          <p:nvPr/>
        </p:nvPicPr>
        <p:blipFill>
          <a:blip r:embed="rId3"/>
          <a:stretch>
            <a:fillRect/>
          </a:stretch>
        </p:blipFill>
        <p:spPr>
          <a:xfrm>
            <a:off x="752048" y="1274730"/>
            <a:ext cx="7956376" cy="4102045"/>
          </a:xfrm>
          <a:prstGeom prst="rect">
            <a:avLst/>
          </a:prstGeom>
        </p:spPr>
      </p:pic>
    </p:spTree>
    <p:extLst>
      <p:ext uri="{BB962C8B-B14F-4D97-AF65-F5344CB8AC3E}">
        <p14:creationId xmlns:p14="http://schemas.microsoft.com/office/powerpoint/2010/main" val="11527288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75CEABF5-CC99-4960-AB41-A4F310B00138}"/>
              </a:ext>
            </a:extLst>
          </p:cNvPr>
          <p:cNvSpPr>
            <a:spLocks noGrp="1"/>
          </p:cNvSpPr>
          <p:nvPr>
            <p:ph type="sldNum" sz="quarter" idx="12"/>
          </p:nvPr>
        </p:nvSpPr>
        <p:spPr/>
        <p:txBody>
          <a:bodyPr/>
          <a:lstStyle/>
          <a:p>
            <a:fld id="{9804C7F1-FC5E-44BA-9EFB-3130D80CDC0D}" type="slidenum">
              <a:rPr lang="es-ES" smtClean="0"/>
              <a:pPr/>
              <a:t>25</a:t>
            </a:fld>
            <a:endParaRPr lang="es-ES"/>
          </a:p>
        </p:txBody>
      </p:sp>
      <p:pic>
        <p:nvPicPr>
          <p:cNvPr id="6" name="Imagen 5">
            <a:extLst>
              <a:ext uri="{FF2B5EF4-FFF2-40B4-BE49-F238E27FC236}">
                <a16:creationId xmlns:a16="http://schemas.microsoft.com/office/drawing/2014/main" id="{83B58F4A-E18E-4A0B-B33F-8B306D44DD87}"/>
              </a:ext>
            </a:extLst>
          </p:cNvPr>
          <p:cNvPicPr>
            <a:picLocks noChangeAspect="1"/>
          </p:cNvPicPr>
          <p:nvPr/>
        </p:nvPicPr>
        <p:blipFill>
          <a:blip r:embed="rId2"/>
          <a:stretch>
            <a:fillRect/>
          </a:stretch>
        </p:blipFill>
        <p:spPr>
          <a:xfrm>
            <a:off x="3904938" y="20783"/>
            <a:ext cx="5239062" cy="6548829"/>
          </a:xfrm>
          <a:prstGeom prst="rect">
            <a:avLst/>
          </a:prstGeom>
        </p:spPr>
      </p:pic>
      <p:pic>
        <p:nvPicPr>
          <p:cNvPr id="2" name="Imagen 1">
            <a:extLst>
              <a:ext uri="{FF2B5EF4-FFF2-40B4-BE49-F238E27FC236}">
                <a16:creationId xmlns:a16="http://schemas.microsoft.com/office/drawing/2014/main" id="{8AED2A0E-D836-4509-8045-EB4EB46510A7}"/>
              </a:ext>
            </a:extLst>
          </p:cNvPr>
          <p:cNvPicPr>
            <a:picLocks noChangeAspect="1"/>
          </p:cNvPicPr>
          <p:nvPr/>
        </p:nvPicPr>
        <p:blipFill rotWithShape="1">
          <a:blip r:embed="rId3"/>
          <a:srcRect l="12769" t="9569" r="35692" b="7792"/>
          <a:stretch/>
        </p:blipFill>
        <p:spPr>
          <a:xfrm>
            <a:off x="0" y="0"/>
            <a:ext cx="4159407" cy="3749675"/>
          </a:xfrm>
          <a:prstGeom prst="rect">
            <a:avLst/>
          </a:prstGeom>
        </p:spPr>
      </p:pic>
    </p:spTree>
    <p:extLst>
      <p:ext uri="{BB962C8B-B14F-4D97-AF65-F5344CB8AC3E}">
        <p14:creationId xmlns:p14="http://schemas.microsoft.com/office/powerpoint/2010/main" val="2370857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CuadroTexto"/>
          <p:cNvSpPr txBox="1"/>
          <p:nvPr/>
        </p:nvSpPr>
        <p:spPr>
          <a:xfrm>
            <a:off x="0" y="0"/>
            <a:ext cx="9144000" cy="646331"/>
          </a:xfrm>
          <a:prstGeom prst="rect">
            <a:avLst/>
          </a:prstGeom>
          <a:noFill/>
        </p:spPr>
        <p:txBody>
          <a:bodyPr wrap="square" rtlCol="0" anchor="t">
            <a:spAutoFit/>
          </a:bodyPr>
          <a:lstStyle/>
          <a:p>
            <a:pPr algn="ctr"/>
            <a:r>
              <a:rPr lang="es-ES" sz="3600" b="1" dirty="0" err="1">
                <a:solidFill>
                  <a:srgbClr val="FF0000"/>
                </a:solidFill>
                <a:latin typeface="Calibri" pitchFamily="34" charset="0"/>
              </a:rPr>
              <a:t>Concluding</a:t>
            </a:r>
            <a:r>
              <a:rPr lang="es-ES" sz="3600" b="1" dirty="0">
                <a:solidFill>
                  <a:srgbClr val="FF0000"/>
                </a:solidFill>
                <a:latin typeface="Calibri" pitchFamily="34" charset="0"/>
              </a:rPr>
              <a:t> </a:t>
            </a:r>
            <a:r>
              <a:rPr lang="es-ES" sz="3600" b="1" dirty="0" err="1">
                <a:solidFill>
                  <a:srgbClr val="FF0000"/>
                </a:solidFill>
                <a:latin typeface="Calibri" pitchFamily="34" charset="0"/>
              </a:rPr>
              <a:t>remarks</a:t>
            </a:r>
            <a:r>
              <a:rPr lang="es-ES" sz="3600" b="1" dirty="0">
                <a:solidFill>
                  <a:srgbClr val="FF0000"/>
                </a:solidFill>
                <a:latin typeface="Calibri" pitchFamily="34" charset="0"/>
              </a:rPr>
              <a:t> (Decadal)</a:t>
            </a:r>
          </a:p>
        </p:txBody>
      </p:sp>
      <p:sp>
        <p:nvSpPr>
          <p:cNvPr id="20" name="6 Marcador de número de diapositiva">
            <a:extLst>
              <a:ext uri="{FF2B5EF4-FFF2-40B4-BE49-F238E27FC236}">
                <a16:creationId xmlns:a16="http://schemas.microsoft.com/office/drawing/2014/main" id="{A49EF637-C0A6-48A7-B7C4-14CFB169C15D}"/>
              </a:ext>
            </a:extLst>
          </p:cNvPr>
          <p:cNvSpPr>
            <a:spLocks noGrp="1"/>
          </p:cNvSpPr>
          <p:nvPr>
            <p:ph type="sldNum" sz="quarter" idx="12"/>
          </p:nvPr>
        </p:nvSpPr>
        <p:spPr>
          <a:xfrm>
            <a:off x="7010432" y="6286520"/>
            <a:ext cx="2133600" cy="365125"/>
          </a:xfrm>
        </p:spPr>
        <p:txBody>
          <a:bodyPr/>
          <a:lstStyle/>
          <a:p>
            <a:fld id="{9804C7F1-FC5E-44BA-9EFB-3130D80CDC0D}" type="slidenum">
              <a:rPr lang="es-ES" smtClean="0"/>
              <a:pPr/>
              <a:t>26</a:t>
            </a:fld>
            <a:endParaRPr lang="es-ES"/>
          </a:p>
        </p:txBody>
      </p:sp>
      <p:sp>
        <p:nvSpPr>
          <p:cNvPr id="2" name="Rectángulo 1">
            <a:extLst>
              <a:ext uri="{FF2B5EF4-FFF2-40B4-BE49-F238E27FC236}">
                <a16:creationId xmlns:a16="http://schemas.microsoft.com/office/drawing/2014/main" id="{5F642EF0-F621-46AC-97A8-F5A6D19E11A7}"/>
              </a:ext>
            </a:extLst>
          </p:cNvPr>
          <p:cNvSpPr/>
          <p:nvPr/>
        </p:nvSpPr>
        <p:spPr>
          <a:xfrm>
            <a:off x="0" y="646331"/>
            <a:ext cx="9144000" cy="8279190"/>
          </a:xfrm>
          <a:prstGeom prst="rect">
            <a:avLst/>
          </a:prstGeom>
        </p:spPr>
        <p:txBody>
          <a:bodyPr wrap="square" anchor="t">
            <a:spAutoFit/>
          </a:bodyPr>
          <a:lstStyle/>
          <a:p>
            <a:pPr marL="514350" indent="-514350" algn="just">
              <a:buFont typeface="Arial" panose="020B0604020202020204" pitchFamily="34" charset="0"/>
              <a:buChar char="•"/>
            </a:pPr>
            <a:r>
              <a:rPr lang="en-US" sz="2200" b="1" dirty="0"/>
              <a:t>Precipitation in SESA exhibits large </a:t>
            </a:r>
            <a:r>
              <a:rPr lang="en-US" sz="2200" b="1" dirty="0" err="1"/>
              <a:t>interannual</a:t>
            </a:r>
            <a:r>
              <a:rPr lang="en-US" sz="2200" b="1" dirty="0"/>
              <a:t> and interdecadal variability and it is strongly related  with tropical Pacific and Indian Oceans</a:t>
            </a:r>
            <a:endParaRPr lang="es-ES" sz="2200" dirty="0"/>
          </a:p>
          <a:p>
            <a:pPr marL="514350" indent="-514350">
              <a:buFont typeface="Arial" panose="020B0604020202020204" pitchFamily="34" charset="0"/>
              <a:buChar char="•"/>
            </a:pPr>
            <a:endParaRPr lang="en-US" sz="2200" b="1" dirty="0"/>
          </a:p>
          <a:p>
            <a:pPr marL="514350" indent="-514350" algn="just">
              <a:buFont typeface="Arial" panose="020B0604020202020204" pitchFamily="34" charset="0"/>
              <a:buChar char="•"/>
            </a:pPr>
            <a:r>
              <a:rPr lang="en-US" sz="2200" b="1" dirty="0"/>
              <a:t>Most CMIP5 historical runs have skill reproducing the SVD 1 of DJF precipitation in SESA</a:t>
            </a:r>
            <a:endParaRPr lang="en-US" sz="2200" b="1" dirty="0">
              <a:cs typeface="Arial"/>
            </a:endParaRPr>
          </a:p>
          <a:p>
            <a:pPr marL="514350" indent="-514350">
              <a:buFont typeface="Arial" panose="020B0604020202020204" pitchFamily="34" charset="0"/>
              <a:buChar char="•"/>
            </a:pPr>
            <a:endParaRPr lang="en-US" sz="2200" b="1" dirty="0"/>
          </a:p>
          <a:p>
            <a:pPr marL="514350" indent="-514350" algn="just">
              <a:buFont typeface="Arial" panose="020B0604020202020204" pitchFamily="34" charset="0"/>
              <a:buChar char="•"/>
            </a:pPr>
            <a:r>
              <a:rPr lang="en-US" sz="2200" b="1" dirty="0"/>
              <a:t>There is an improvement from initialization in CMIP5 decadal </a:t>
            </a:r>
            <a:r>
              <a:rPr lang="en-US" sz="2200" b="1" dirty="0" err="1"/>
              <a:t>hindcasts</a:t>
            </a:r>
            <a:r>
              <a:rPr lang="en-US" sz="2200" b="1" dirty="0"/>
              <a:t> for SVD1 (detrended and non-detrended).</a:t>
            </a:r>
          </a:p>
          <a:p>
            <a:pPr marL="514350" indent="-514350" algn="just">
              <a:buFont typeface="Arial" panose="020B0604020202020204" pitchFamily="34" charset="0"/>
              <a:buChar char="•"/>
            </a:pPr>
            <a:endParaRPr lang="en-US" sz="2200" b="1" dirty="0">
              <a:cs typeface="Arial"/>
            </a:endParaRPr>
          </a:p>
          <a:p>
            <a:pPr marL="514350" indent="-514350" algn="just">
              <a:buFont typeface="Arial" panose="020B0604020202020204" pitchFamily="34" charset="0"/>
              <a:buChar char="•"/>
            </a:pPr>
            <a:r>
              <a:rPr lang="en-US" sz="2200" b="1" dirty="0">
                <a:cs typeface="Arial"/>
              </a:rPr>
              <a:t>Higher skill are obtained when global warming effect is also included in SVD1.</a:t>
            </a:r>
          </a:p>
          <a:p>
            <a:pPr marL="514350" indent="-514350">
              <a:buFont typeface="Arial" panose="020B0604020202020204" pitchFamily="34" charset="0"/>
              <a:buChar char="•"/>
            </a:pPr>
            <a:endParaRPr lang="en-US" sz="2200" b="1" dirty="0"/>
          </a:p>
          <a:p>
            <a:pPr marL="514350" indent="-514350" algn="just">
              <a:buFont typeface="Arial" panose="020B0604020202020204" pitchFamily="34" charset="0"/>
              <a:buChar char="•"/>
            </a:pPr>
            <a:r>
              <a:rPr lang="en-US" sz="2200" b="1" dirty="0"/>
              <a:t>These facts represent a promising result for the predictions of rainfall in the SESA region on </a:t>
            </a:r>
            <a:r>
              <a:rPr lang="en-US" sz="2200" b="1" dirty="0" err="1"/>
              <a:t>interannual</a:t>
            </a:r>
            <a:r>
              <a:rPr lang="en-US" sz="2200" b="1" dirty="0"/>
              <a:t> and larger scales</a:t>
            </a:r>
            <a:r>
              <a:rPr lang="en-US" sz="2200" b="1" dirty="0">
                <a:cs typeface="Arial"/>
              </a:rPr>
              <a:t>.</a:t>
            </a:r>
          </a:p>
          <a:p>
            <a:pPr marL="514350" indent="-514350" algn="just">
              <a:buFont typeface="Arial" panose="020B0604020202020204" pitchFamily="34" charset="0"/>
              <a:buChar char="•"/>
            </a:pPr>
            <a:endParaRPr lang="en-US" sz="2200" b="1" dirty="0">
              <a:cs typeface="Arial"/>
            </a:endParaRPr>
          </a:p>
          <a:p>
            <a:pPr marL="514350" indent="-514350">
              <a:buFont typeface="Arial" panose="020B0604020202020204" pitchFamily="34" charset="0"/>
              <a:buChar char="•"/>
            </a:pPr>
            <a:endParaRPr lang="en-US" b="1" dirty="0"/>
          </a:p>
          <a:p>
            <a:pPr marL="514350" indent="-514350">
              <a:buFont typeface="Arial" panose="020B0604020202020204" pitchFamily="34" charset="0"/>
              <a:buChar char="•"/>
            </a:pPr>
            <a:endParaRPr lang="en-US" b="1" dirty="0"/>
          </a:p>
          <a:p>
            <a:pPr marL="514350" indent="-514350">
              <a:buFont typeface="Arial" panose="020B0604020202020204" pitchFamily="34" charset="0"/>
              <a:buChar char="•"/>
            </a:pPr>
            <a:endParaRPr lang="en-US" b="1" dirty="0"/>
          </a:p>
          <a:p>
            <a:pPr marL="514350" indent="-514350">
              <a:buFont typeface="Arial" panose="020B0604020202020204" pitchFamily="34" charset="0"/>
              <a:buChar char="•"/>
            </a:pPr>
            <a:endParaRPr lang="en-US" b="1" dirty="0"/>
          </a:p>
          <a:p>
            <a:pPr marL="514350" indent="-514350">
              <a:buFont typeface="Arial" panose="020B0604020202020204" pitchFamily="34" charset="0"/>
              <a:buChar char="•"/>
            </a:pPr>
            <a:endParaRPr lang="en-US" b="1" dirty="0"/>
          </a:p>
          <a:p>
            <a:pPr marL="514350" indent="-514350">
              <a:buFont typeface="Arial" panose="020B0604020202020204" pitchFamily="34" charset="0"/>
              <a:buChar char="•"/>
            </a:pPr>
            <a:endParaRPr lang="en-US" b="1" dirty="0"/>
          </a:p>
          <a:p>
            <a:pPr marL="514350" indent="-514350">
              <a:buFont typeface="Arial" panose="020B0604020202020204" pitchFamily="34" charset="0"/>
              <a:buChar char="•"/>
            </a:pPr>
            <a:endParaRPr lang="en-US" b="1" dirty="0"/>
          </a:p>
          <a:p>
            <a:pPr marL="514350" indent="-514350">
              <a:buFont typeface="Arial" panose="020B0604020202020204" pitchFamily="34" charset="0"/>
              <a:buChar char="•"/>
            </a:pPr>
            <a:endParaRPr lang="en-US" b="1" dirty="0"/>
          </a:p>
          <a:p>
            <a:pPr marL="514350" indent="-514350">
              <a:buFont typeface="Arial" panose="020B0604020202020204" pitchFamily="34" charset="0"/>
              <a:buChar char="•"/>
            </a:pPr>
            <a:endParaRPr lang="en-US" b="1" dirty="0"/>
          </a:p>
          <a:p>
            <a:pPr marL="514350" indent="-514350">
              <a:buFont typeface="Arial" panose="020B0604020202020204" pitchFamily="34" charset="0"/>
              <a:buChar char="•"/>
            </a:pPr>
            <a:endParaRPr lang="en-US" b="1" dirty="0"/>
          </a:p>
        </p:txBody>
      </p:sp>
    </p:spTree>
    <p:extLst>
      <p:ext uri="{BB962C8B-B14F-4D97-AF65-F5344CB8AC3E}">
        <p14:creationId xmlns:p14="http://schemas.microsoft.com/office/powerpoint/2010/main" val="11496252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a:xfrm>
            <a:off x="7010400" y="6143644"/>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4C7F1-FC5E-44BA-9EFB-3130D80CDC0D}"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CuadroTexto"/>
          <p:cNvSpPr txBox="1"/>
          <p:nvPr/>
        </p:nvSpPr>
        <p:spPr>
          <a:xfrm>
            <a:off x="428596" y="142852"/>
            <a:ext cx="82868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FF0000"/>
                </a:solidFill>
                <a:effectLst/>
                <a:uLnTx/>
                <a:uFillTx/>
                <a:latin typeface="Calibri"/>
                <a:ea typeface="+mn-ea"/>
                <a:cs typeface="+mn-cs"/>
              </a:rPr>
              <a:t>CONCLUSIONS (decadal)</a:t>
            </a:r>
            <a:endParaRPr kumimoji="0" lang="es-ES" sz="1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4" name="3 CuadroTexto"/>
          <p:cNvSpPr txBox="1"/>
          <p:nvPr/>
        </p:nvSpPr>
        <p:spPr>
          <a:xfrm>
            <a:off x="285720" y="714356"/>
            <a:ext cx="8643998"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There is </a:t>
            </a:r>
            <a:r>
              <a:rPr kumimoji="0" lang="en-US" sz="2000" b="0" i="0" u="none" strike="noStrike" kern="1200" cap="none" spc="0" normalizeH="0" baseline="0" noProof="0">
                <a:ln>
                  <a:noFill/>
                </a:ln>
                <a:solidFill>
                  <a:prstClr val="black"/>
                </a:solidFill>
                <a:effectLst/>
                <a:uLnTx/>
                <a:uFillTx/>
                <a:latin typeface="Calibri"/>
                <a:ea typeface="+mn-ea"/>
                <a:cs typeface="+mn-cs"/>
              </a:rPr>
              <a:t>a need </a:t>
            </a:r>
            <a:r>
              <a:rPr kumimoji="0" lang="en-US" sz="2000" b="0" i="0" u="none" strike="noStrike" kern="1200" cap="none" spc="0" normalizeH="0" baseline="0" noProof="0" dirty="0">
                <a:ln>
                  <a:noFill/>
                </a:ln>
                <a:solidFill>
                  <a:prstClr val="black"/>
                </a:solidFill>
                <a:effectLst/>
                <a:uLnTx/>
                <a:uFillTx/>
                <a:latin typeface="Calibri"/>
                <a:ea typeface="+mn-ea"/>
                <a:cs typeface="+mn-cs"/>
                <a:sym typeface="Wingdings" pitchFamily="2" charset="2"/>
              </a:rPr>
              <a:t>of climate information at all timescales to underpin decision making of many socio-economic sectors in South America </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sym typeface="Wingdings" pitchFamily="2" charset="2"/>
              </a:rPr>
              <a:t>Decadal variability is important. Decadal predictions are new and still don´t have much skill on regional scales but skills on predicting large-scale climate patterns are promising</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sym typeface="Wingdings" pitchFamily="2" charset="2"/>
              </a:rPr>
              <a:t>Climate variations at yearly and decadal timescales can be characterized integrating historical climate variability knowledge with climate predictions.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sym typeface="Wingdings" pitchFamily="2" charset="2"/>
              </a:rPr>
              <a:t>Experience shows that the transfer of climate information does not necessarily mean that it is going to be automatically adopted by decision makers.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The climate risk management requires holistic solutions derived from inter-disciplinary research made in the context of co-design and co-production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1 Marcador de número de diapositiva">
            <a:extLst>
              <a:ext uri="{FF2B5EF4-FFF2-40B4-BE49-F238E27FC236}">
                <a16:creationId xmlns:a16="http://schemas.microsoft.com/office/drawing/2014/main" id="{09F3836A-BE2B-44F3-B341-8742B3769627}"/>
              </a:ext>
            </a:extLst>
          </p:cNvPr>
          <p:cNvSpPr>
            <a:spLocks noGrp="1"/>
          </p:cNvSpPr>
          <p:nvPr>
            <p:ph type="sldNum" sz="quarter" idx="10"/>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770C500-6510-4698-832D-846DA2F7D0CE}" type="slidenum">
              <a:rPr lang="en-US" altLang="ja-JP"/>
              <a:pPr eaLnBrk="1" hangingPunct="1"/>
              <a:t>3</a:t>
            </a:fld>
            <a:endParaRPr lang="en-US" altLang="ja-JP"/>
          </a:p>
        </p:txBody>
      </p:sp>
      <p:sp>
        <p:nvSpPr>
          <p:cNvPr id="3" name="Text Box 10">
            <a:extLst>
              <a:ext uri="{FF2B5EF4-FFF2-40B4-BE49-F238E27FC236}">
                <a16:creationId xmlns:a16="http://schemas.microsoft.com/office/drawing/2014/main" id="{73424051-3C5C-4DB8-ADA8-A5C48FBE7873}"/>
              </a:ext>
            </a:extLst>
          </p:cNvPr>
          <p:cNvSpPr txBox="1">
            <a:spLocks noChangeArrowheads="1"/>
          </p:cNvSpPr>
          <p:nvPr/>
        </p:nvSpPr>
        <p:spPr bwMode="auto">
          <a:xfrm>
            <a:off x="0" y="0"/>
            <a:ext cx="9144000" cy="400050"/>
          </a:xfrm>
          <a:prstGeom prst="rect">
            <a:avLst/>
          </a:prstGeom>
          <a:solidFill>
            <a:srgbClr val="FFFFFF"/>
          </a:solidFill>
          <a:ln w="9525">
            <a:noFill/>
            <a:miter lim="800000"/>
            <a:headEnd/>
            <a:tailEnd/>
          </a:ln>
        </p:spPr>
        <p:txBody>
          <a:bodyPr>
            <a:spAutoFit/>
          </a:bodyPr>
          <a:lstStyle/>
          <a:p>
            <a:pPr algn="ctr" fontAlgn="auto">
              <a:spcBef>
                <a:spcPct val="50000"/>
              </a:spcBef>
              <a:spcAft>
                <a:spcPts val="0"/>
              </a:spcAft>
              <a:defRPr/>
            </a:pPr>
            <a:r>
              <a:rPr lang="en-US" sz="2000" b="1" kern="0" dirty="0">
                <a:solidFill>
                  <a:srgbClr val="FF0000"/>
                </a:solidFill>
                <a:latin typeface="Arial" charset="0"/>
              </a:rPr>
              <a:t>1</a:t>
            </a:r>
            <a:r>
              <a:rPr lang="en-US" sz="2000" b="1" kern="0" baseline="30000" dirty="0">
                <a:solidFill>
                  <a:srgbClr val="FF0000"/>
                </a:solidFill>
                <a:latin typeface="Arial" charset="0"/>
              </a:rPr>
              <a:t>st</a:t>
            </a:r>
            <a:r>
              <a:rPr lang="en-US" sz="2000" b="1" kern="0" dirty="0">
                <a:solidFill>
                  <a:srgbClr val="FF0000"/>
                </a:solidFill>
                <a:latin typeface="Arial" charset="0"/>
              </a:rPr>
              <a:t> leading pattern of precipitation interannual variability in South America</a:t>
            </a:r>
          </a:p>
        </p:txBody>
      </p:sp>
      <p:sp>
        <p:nvSpPr>
          <p:cNvPr id="37892" name="3 CuadroTexto">
            <a:extLst>
              <a:ext uri="{FF2B5EF4-FFF2-40B4-BE49-F238E27FC236}">
                <a16:creationId xmlns:a16="http://schemas.microsoft.com/office/drawing/2014/main" id="{E9C1C7F7-EF55-4BFA-984F-43B33AEFEB7C}"/>
              </a:ext>
            </a:extLst>
          </p:cNvPr>
          <p:cNvSpPr txBox="1">
            <a:spLocks noChangeArrowheads="1"/>
          </p:cNvSpPr>
          <p:nvPr/>
        </p:nvSpPr>
        <p:spPr bwMode="auto">
          <a:xfrm>
            <a:off x="6715125" y="6500813"/>
            <a:ext cx="2428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s-AR" altLang="es-ES" sz="1400" dirty="0"/>
              <a:t>(Grimm and </a:t>
            </a:r>
            <a:r>
              <a:rPr lang="es-AR" altLang="es-ES" sz="1400" dirty="0" err="1"/>
              <a:t>Zili</a:t>
            </a:r>
            <a:r>
              <a:rPr lang="es-AR" altLang="es-ES" sz="1400" dirty="0"/>
              <a:t> 2009)</a:t>
            </a:r>
          </a:p>
        </p:txBody>
      </p:sp>
      <p:sp>
        <p:nvSpPr>
          <p:cNvPr id="37893" name="4 CuadroTexto">
            <a:extLst>
              <a:ext uri="{FF2B5EF4-FFF2-40B4-BE49-F238E27FC236}">
                <a16:creationId xmlns:a16="http://schemas.microsoft.com/office/drawing/2014/main" id="{11816465-DD93-4F4F-9679-A5E9FEFFDB32}"/>
              </a:ext>
            </a:extLst>
          </p:cNvPr>
          <p:cNvSpPr txBox="1">
            <a:spLocks noChangeArrowheads="1"/>
          </p:cNvSpPr>
          <p:nvPr/>
        </p:nvSpPr>
        <p:spPr bwMode="auto">
          <a:xfrm>
            <a:off x="1571625" y="428625"/>
            <a:ext cx="5214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s-ES" sz="2400" b="1" dirty="0"/>
              <a:t>SON   Austral Spring</a:t>
            </a:r>
          </a:p>
        </p:txBody>
      </p:sp>
      <p:sp>
        <p:nvSpPr>
          <p:cNvPr id="37894" name="7 CuadroTexto">
            <a:extLst>
              <a:ext uri="{FF2B5EF4-FFF2-40B4-BE49-F238E27FC236}">
                <a16:creationId xmlns:a16="http://schemas.microsoft.com/office/drawing/2014/main" id="{B51EDFE9-05D8-403E-BD68-05B291B550B3}"/>
              </a:ext>
            </a:extLst>
          </p:cNvPr>
          <p:cNvSpPr txBox="1">
            <a:spLocks noChangeArrowheads="1"/>
          </p:cNvSpPr>
          <p:nvPr/>
        </p:nvSpPr>
        <p:spPr bwMode="auto">
          <a:xfrm>
            <a:off x="428625" y="5643563"/>
            <a:ext cx="6286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s-ES" dirty="0"/>
              <a:t>Spatial distribution (left panel) and temporal evolution (right</a:t>
            </a:r>
          </a:p>
          <a:p>
            <a:pPr algn="ctr" eaLnBrk="1" hangingPunct="1"/>
            <a:r>
              <a:rPr lang="en-US" altLang="es-ES" dirty="0"/>
              <a:t>lower panel) of the first variability mode of precipitation anomaly, with explained variance and the map of correlation coefficients with </a:t>
            </a:r>
            <a:r>
              <a:rPr lang="es-AR" altLang="es-ES" dirty="0"/>
              <a:t>SST (</a:t>
            </a:r>
            <a:r>
              <a:rPr lang="es-AR" altLang="es-ES" dirty="0" err="1"/>
              <a:t>right</a:t>
            </a:r>
            <a:r>
              <a:rPr lang="es-AR" altLang="es-ES" dirty="0"/>
              <a:t> panel).</a:t>
            </a:r>
          </a:p>
        </p:txBody>
      </p:sp>
      <p:pic>
        <p:nvPicPr>
          <p:cNvPr id="37895" name="Picture 2">
            <a:extLst>
              <a:ext uri="{FF2B5EF4-FFF2-40B4-BE49-F238E27FC236}">
                <a16:creationId xmlns:a16="http://schemas.microsoft.com/office/drawing/2014/main" id="{DE9FBB4B-0267-4817-AC9D-941755A241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373" t="15625" r="13799" b="9180"/>
          <a:stretch>
            <a:fillRect/>
          </a:stretch>
        </p:blipFill>
        <p:spPr bwMode="auto">
          <a:xfrm>
            <a:off x="285750" y="857250"/>
            <a:ext cx="80010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número de diapositiva">
            <a:extLst>
              <a:ext uri="{FF2B5EF4-FFF2-40B4-BE49-F238E27FC236}">
                <a16:creationId xmlns:a16="http://schemas.microsoft.com/office/drawing/2014/main" id="{96167DB9-B94B-4AA5-A3B5-F8E5A289937E}"/>
              </a:ext>
            </a:extLst>
          </p:cNvPr>
          <p:cNvSpPr>
            <a:spLocks noGrp="1"/>
          </p:cNvSpPr>
          <p:nvPr>
            <p:ph type="sldNum" sz="quarter" idx="10"/>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DB79840-BC9F-4A87-947F-3C38E732F6BC}" type="slidenum">
              <a:rPr lang="en-US" altLang="ja-JP">
                <a:solidFill>
                  <a:srgbClr val="000000"/>
                </a:solidFill>
              </a:rPr>
              <a:pPr eaLnBrk="1" hangingPunct="1"/>
              <a:t>4</a:t>
            </a:fld>
            <a:endParaRPr lang="en-US" altLang="ja-JP">
              <a:solidFill>
                <a:srgbClr val="000000"/>
              </a:solidFill>
            </a:endParaRPr>
          </a:p>
        </p:txBody>
      </p:sp>
      <p:sp>
        <p:nvSpPr>
          <p:cNvPr id="3" name="Text Box 10">
            <a:extLst>
              <a:ext uri="{FF2B5EF4-FFF2-40B4-BE49-F238E27FC236}">
                <a16:creationId xmlns:a16="http://schemas.microsoft.com/office/drawing/2014/main" id="{9B9BAE42-75E1-47E4-8F1C-8AC5757DCAA4}"/>
              </a:ext>
            </a:extLst>
          </p:cNvPr>
          <p:cNvSpPr txBox="1">
            <a:spLocks noChangeArrowheads="1"/>
          </p:cNvSpPr>
          <p:nvPr/>
        </p:nvSpPr>
        <p:spPr bwMode="auto">
          <a:xfrm>
            <a:off x="0" y="0"/>
            <a:ext cx="9144000" cy="708025"/>
          </a:xfrm>
          <a:prstGeom prst="rect">
            <a:avLst/>
          </a:prstGeom>
          <a:solidFill>
            <a:srgbClr val="FFFFFF"/>
          </a:solidFill>
          <a:ln w="9525">
            <a:noFill/>
            <a:miter lim="800000"/>
            <a:headEnd/>
            <a:tailEnd/>
          </a:ln>
        </p:spPr>
        <p:txBody>
          <a:bodyPr>
            <a:spAutoFit/>
          </a:bodyPr>
          <a:lstStyle/>
          <a:p>
            <a:pPr algn="ctr" fontAlgn="auto">
              <a:spcBef>
                <a:spcPct val="50000"/>
              </a:spcBef>
              <a:spcAft>
                <a:spcPts val="0"/>
              </a:spcAft>
              <a:defRPr/>
            </a:pPr>
            <a:r>
              <a:rPr lang="en-US" sz="2000" b="1" kern="0" dirty="0">
                <a:solidFill>
                  <a:srgbClr val="FF0000"/>
                </a:solidFill>
                <a:latin typeface="Arial" charset="0"/>
              </a:rPr>
              <a:t>Atmospheric </a:t>
            </a:r>
            <a:r>
              <a:rPr lang="en-US" sz="2000" b="1" kern="0" dirty="0" err="1">
                <a:solidFill>
                  <a:srgbClr val="FF0000"/>
                </a:solidFill>
                <a:latin typeface="Arial" charset="0"/>
              </a:rPr>
              <a:t>Teleconnections</a:t>
            </a:r>
            <a:r>
              <a:rPr lang="en-US" sz="2000" b="1" kern="0" dirty="0">
                <a:solidFill>
                  <a:srgbClr val="FF0000"/>
                </a:solidFill>
                <a:latin typeface="Arial" charset="0"/>
              </a:rPr>
              <a:t> associated to 1</a:t>
            </a:r>
            <a:r>
              <a:rPr lang="en-US" sz="2000" b="1" kern="0" baseline="30000" dirty="0">
                <a:solidFill>
                  <a:srgbClr val="FF0000"/>
                </a:solidFill>
                <a:latin typeface="Arial" charset="0"/>
              </a:rPr>
              <a:t>st</a:t>
            </a:r>
            <a:r>
              <a:rPr lang="en-US" sz="2000" b="1" kern="0" dirty="0">
                <a:solidFill>
                  <a:srgbClr val="FF0000"/>
                </a:solidFill>
                <a:latin typeface="Arial" charset="0"/>
              </a:rPr>
              <a:t> leading pattern of precipitation interannual variability in South America</a:t>
            </a:r>
          </a:p>
        </p:txBody>
      </p:sp>
      <p:sp>
        <p:nvSpPr>
          <p:cNvPr id="39940" name="3 CuadroTexto">
            <a:extLst>
              <a:ext uri="{FF2B5EF4-FFF2-40B4-BE49-F238E27FC236}">
                <a16:creationId xmlns:a16="http://schemas.microsoft.com/office/drawing/2014/main" id="{E0815235-E53E-4CC2-82CA-D58CB8B7DABA}"/>
              </a:ext>
            </a:extLst>
          </p:cNvPr>
          <p:cNvSpPr txBox="1">
            <a:spLocks noChangeArrowheads="1"/>
          </p:cNvSpPr>
          <p:nvPr/>
        </p:nvSpPr>
        <p:spPr bwMode="auto">
          <a:xfrm>
            <a:off x="6715125" y="6500813"/>
            <a:ext cx="2428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s-AR" altLang="es-ES" sz="1400" dirty="0"/>
              <a:t>(Grimm and </a:t>
            </a:r>
            <a:r>
              <a:rPr lang="es-AR" altLang="es-ES" sz="1400" dirty="0" err="1"/>
              <a:t>Zili</a:t>
            </a:r>
            <a:r>
              <a:rPr lang="es-AR" altLang="es-ES" sz="1400" dirty="0"/>
              <a:t> 2009)</a:t>
            </a:r>
          </a:p>
        </p:txBody>
      </p:sp>
      <p:sp>
        <p:nvSpPr>
          <p:cNvPr id="39941" name="4 CuadroTexto">
            <a:extLst>
              <a:ext uri="{FF2B5EF4-FFF2-40B4-BE49-F238E27FC236}">
                <a16:creationId xmlns:a16="http://schemas.microsoft.com/office/drawing/2014/main" id="{1A4F74F5-5429-403C-BEB7-3E5C93653CB8}"/>
              </a:ext>
            </a:extLst>
          </p:cNvPr>
          <p:cNvSpPr txBox="1">
            <a:spLocks noChangeArrowheads="1"/>
          </p:cNvSpPr>
          <p:nvPr/>
        </p:nvSpPr>
        <p:spPr bwMode="auto">
          <a:xfrm>
            <a:off x="1571625" y="752475"/>
            <a:ext cx="5214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s-ES" sz="2400" b="1" dirty="0"/>
              <a:t>SON   Austral Spring</a:t>
            </a:r>
          </a:p>
        </p:txBody>
      </p:sp>
      <p:sp>
        <p:nvSpPr>
          <p:cNvPr id="39942" name="7 CuadroTexto">
            <a:extLst>
              <a:ext uri="{FF2B5EF4-FFF2-40B4-BE49-F238E27FC236}">
                <a16:creationId xmlns:a16="http://schemas.microsoft.com/office/drawing/2014/main" id="{65F48A4A-7CD7-4125-8FA0-B018576A5748}"/>
              </a:ext>
            </a:extLst>
          </p:cNvPr>
          <p:cNvSpPr txBox="1">
            <a:spLocks noChangeArrowheads="1"/>
          </p:cNvSpPr>
          <p:nvPr/>
        </p:nvSpPr>
        <p:spPr bwMode="auto">
          <a:xfrm>
            <a:off x="428625" y="5643563"/>
            <a:ext cx="800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s-ES" b="1" dirty="0"/>
              <a:t>Correlation coefficients between the spring PC1 of precipitation and the 200-hPa </a:t>
            </a:r>
            <a:r>
              <a:rPr lang="en-US" altLang="es-ES" b="1" dirty="0" err="1"/>
              <a:t>streamfunctions</a:t>
            </a:r>
            <a:endParaRPr lang="en-US" altLang="es-ES" b="1" dirty="0"/>
          </a:p>
        </p:txBody>
      </p:sp>
      <p:pic>
        <p:nvPicPr>
          <p:cNvPr id="39943" name="Picture 2">
            <a:extLst>
              <a:ext uri="{FF2B5EF4-FFF2-40B4-BE49-F238E27FC236}">
                <a16:creationId xmlns:a16="http://schemas.microsoft.com/office/drawing/2014/main" id="{737C9E21-E23C-463C-BCCD-C4690A61E0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628" t="18555" r="48938" b="48242"/>
          <a:stretch>
            <a:fillRect/>
          </a:stretch>
        </p:blipFill>
        <p:spPr bwMode="auto">
          <a:xfrm>
            <a:off x="500063" y="1285875"/>
            <a:ext cx="7942262"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Flecha curvada hacia arriba">
            <a:extLst>
              <a:ext uri="{FF2B5EF4-FFF2-40B4-BE49-F238E27FC236}">
                <a16:creationId xmlns:a16="http://schemas.microsoft.com/office/drawing/2014/main" id="{73965928-2760-47F2-B3AF-6DA45A5050EC}"/>
              </a:ext>
            </a:extLst>
          </p:cNvPr>
          <p:cNvSpPr/>
          <p:nvPr/>
        </p:nvSpPr>
        <p:spPr>
          <a:xfrm>
            <a:off x="3071813" y="3571875"/>
            <a:ext cx="4643437" cy="1143000"/>
          </a:xfrm>
          <a:prstGeom prst="curvedUp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solidFill>
                <a:schemeClr val="tx1"/>
              </a:solidFill>
            </a:endParaRPr>
          </a:p>
        </p:txBody>
      </p:sp>
      <p:sp>
        <p:nvSpPr>
          <p:cNvPr id="12" name="11 Flecha curvada hacia arriba">
            <a:extLst>
              <a:ext uri="{FF2B5EF4-FFF2-40B4-BE49-F238E27FC236}">
                <a16:creationId xmlns:a16="http://schemas.microsoft.com/office/drawing/2014/main" id="{2727B957-20AF-46BE-B325-F7AAB99B93DE}"/>
              </a:ext>
            </a:extLst>
          </p:cNvPr>
          <p:cNvSpPr/>
          <p:nvPr/>
        </p:nvSpPr>
        <p:spPr>
          <a:xfrm>
            <a:off x="4929188" y="3643313"/>
            <a:ext cx="2643187" cy="857250"/>
          </a:xfrm>
          <a:prstGeom prst="curved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solidFill>
                <a:schemeClr val="tx1"/>
              </a:solidFill>
            </a:endParaRPr>
          </a:p>
        </p:txBody>
      </p:sp>
      <p:sp>
        <p:nvSpPr>
          <p:cNvPr id="14" name="13 CuadroTexto">
            <a:extLst>
              <a:ext uri="{FF2B5EF4-FFF2-40B4-BE49-F238E27FC236}">
                <a16:creationId xmlns:a16="http://schemas.microsoft.com/office/drawing/2014/main" id="{732B2B9F-17BD-4FCF-ACAE-4FDBF9EEBAF7}"/>
              </a:ext>
            </a:extLst>
          </p:cNvPr>
          <p:cNvSpPr txBox="1">
            <a:spLocks noChangeArrowheads="1"/>
          </p:cNvSpPr>
          <p:nvPr/>
        </p:nvSpPr>
        <p:spPr bwMode="auto">
          <a:xfrm>
            <a:off x="6286500" y="1928813"/>
            <a:ext cx="2143125" cy="923925"/>
          </a:xfrm>
          <a:prstGeom prst="rect">
            <a:avLst/>
          </a:prstGeom>
          <a:solidFill>
            <a:schemeClr val="bg1"/>
          </a:solidFill>
          <a:ln w="47625">
            <a:solidFill>
              <a:srgbClr val="00FF00"/>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AR" altLang="es-ES" b="1">
                <a:solidFill>
                  <a:srgbClr val="00FF00"/>
                </a:solidFill>
              </a:rPr>
              <a:t>Changes in the Walker circulation</a:t>
            </a:r>
          </a:p>
        </p:txBody>
      </p:sp>
      <p:sp>
        <p:nvSpPr>
          <p:cNvPr id="15" name="14 CuadroTexto">
            <a:extLst>
              <a:ext uri="{FF2B5EF4-FFF2-40B4-BE49-F238E27FC236}">
                <a16:creationId xmlns:a16="http://schemas.microsoft.com/office/drawing/2014/main" id="{60E3C089-DC37-4B43-BB58-5F3247AC42E6}"/>
              </a:ext>
            </a:extLst>
          </p:cNvPr>
          <p:cNvSpPr txBox="1">
            <a:spLocks noChangeArrowheads="1"/>
          </p:cNvSpPr>
          <p:nvPr/>
        </p:nvSpPr>
        <p:spPr bwMode="auto">
          <a:xfrm>
            <a:off x="6929438" y="4572000"/>
            <a:ext cx="2143125" cy="646113"/>
          </a:xfrm>
          <a:prstGeom prst="rect">
            <a:avLst/>
          </a:prstGeom>
          <a:solidFill>
            <a:schemeClr val="bg1"/>
          </a:solidFill>
          <a:ln w="47625">
            <a:solidFill>
              <a:srgbClr val="FF9933"/>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AR" altLang="es-ES" b="1">
                <a:solidFill>
                  <a:srgbClr val="FF9933"/>
                </a:solidFill>
              </a:rPr>
              <a:t>Rossby wave trains</a:t>
            </a:r>
          </a:p>
        </p:txBody>
      </p:sp>
      <p:sp>
        <p:nvSpPr>
          <p:cNvPr id="16" name="15 Flecha izquierda y derecha">
            <a:extLst>
              <a:ext uri="{FF2B5EF4-FFF2-40B4-BE49-F238E27FC236}">
                <a16:creationId xmlns:a16="http://schemas.microsoft.com/office/drawing/2014/main" id="{BC62564F-0ED0-464A-BF34-29B925E4BA33}"/>
              </a:ext>
            </a:extLst>
          </p:cNvPr>
          <p:cNvSpPr/>
          <p:nvPr/>
        </p:nvSpPr>
        <p:spPr>
          <a:xfrm>
            <a:off x="4714875" y="3143250"/>
            <a:ext cx="2357438" cy="357188"/>
          </a:xfrm>
          <a:prstGeom prst="leftRightArrow">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A8FF1D51-F4B0-48FC-8202-935F6A3A0AF4}"/>
              </a:ext>
            </a:extLst>
          </p:cNvPr>
          <p:cNvSpPr>
            <a:spLocks noChangeArrowheads="1"/>
          </p:cNvSpPr>
          <p:nvPr/>
        </p:nvSpPr>
        <p:spPr bwMode="auto">
          <a:xfrm>
            <a:off x="0" y="0"/>
            <a:ext cx="9144000" cy="612775"/>
          </a:xfrm>
          <a:prstGeom prst="rect">
            <a:avLst/>
          </a:prstGeom>
          <a:solidFill>
            <a:schemeClr val="bg1"/>
          </a:solidFill>
          <a:ln w="25400">
            <a:solidFill>
              <a:schemeClr val="bg1"/>
            </a:solidFill>
            <a:miter lim="800000"/>
            <a:headEnd/>
            <a:tailEnd/>
          </a:ln>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GB" altLang="es-ES" sz="4000" b="1">
                <a:solidFill>
                  <a:srgbClr val="FF0000"/>
                </a:solidFill>
              </a:rPr>
              <a:t>Southern Annular Mode (SAM)</a:t>
            </a:r>
            <a:endParaRPr lang="en-US" altLang="es-ES" sz="4000" b="1">
              <a:solidFill>
                <a:srgbClr val="FF0000"/>
              </a:solidFill>
            </a:endParaRPr>
          </a:p>
        </p:txBody>
      </p:sp>
      <p:sp>
        <p:nvSpPr>
          <p:cNvPr id="52227" name="Text Box 3">
            <a:extLst>
              <a:ext uri="{FF2B5EF4-FFF2-40B4-BE49-F238E27FC236}">
                <a16:creationId xmlns:a16="http://schemas.microsoft.com/office/drawing/2014/main" id="{DBD1E42F-0812-400B-B9DF-08FACCEB57A9}"/>
              </a:ext>
            </a:extLst>
          </p:cNvPr>
          <p:cNvSpPr txBox="1">
            <a:spLocks noChangeArrowheads="1"/>
          </p:cNvSpPr>
          <p:nvPr/>
        </p:nvSpPr>
        <p:spPr bwMode="auto">
          <a:xfrm>
            <a:off x="2133600" y="838200"/>
            <a:ext cx="6324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s-ES" sz="4000" b="1" dirty="0"/>
              <a:t>OND             (</a:t>
            </a:r>
            <a:r>
              <a:rPr lang="en-US" altLang="es-ES" sz="3600" b="1" dirty="0"/>
              <a:t>1979-1999)</a:t>
            </a:r>
          </a:p>
        </p:txBody>
      </p:sp>
      <p:sp>
        <p:nvSpPr>
          <p:cNvPr id="52228" name="Text Box 4">
            <a:extLst>
              <a:ext uri="{FF2B5EF4-FFF2-40B4-BE49-F238E27FC236}">
                <a16:creationId xmlns:a16="http://schemas.microsoft.com/office/drawing/2014/main" id="{413041EE-07B2-4505-B6EB-9A65837BA055}"/>
              </a:ext>
            </a:extLst>
          </p:cNvPr>
          <p:cNvSpPr txBox="1">
            <a:spLocks noChangeArrowheads="1"/>
          </p:cNvSpPr>
          <p:nvPr/>
        </p:nvSpPr>
        <p:spPr bwMode="auto">
          <a:xfrm>
            <a:off x="228600" y="5562600"/>
            <a:ext cx="830580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s-ES" dirty="0"/>
              <a:t>Correlations between SAM index and (left) precipitation and (right) 500-hPa geopotential height anomalies. Significant values at 90, 95 and 99% are shaded. NCEP reanalysis data.</a:t>
            </a:r>
          </a:p>
          <a:p>
            <a:pPr algn="r" eaLnBrk="1" hangingPunct="1">
              <a:spcBef>
                <a:spcPct val="50000"/>
              </a:spcBef>
            </a:pPr>
            <a:endParaRPr lang="en-US" altLang="es-ES" dirty="0">
              <a:solidFill>
                <a:srgbClr val="FFCC00"/>
              </a:solidFill>
            </a:endParaRPr>
          </a:p>
        </p:txBody>
      </p:sp>
      <p:pic>
        <p:nvPicPr>
          <p:cNvPr id="52229" name="Picture 5" descr="aao_ond">
            <a:extLst>
              <a:ext uri="{FF2B5EF4-FFF2-40B4-BE49-F238E27FC236}">
                <a16:creationId xmlns:a16="http://schemas.microsoft.com/office/drawing/2014/main" id="{062165A0-E677-4EC1-BAC7-7F2DEC0F27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76400"/>
            <a:ext cx="2741613"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a:extLst>
              <a:ext uri="{FF2B5EF4-FFF2-40B4-BE49-F238E27FC236}">
                <a16:creationId xmlns:a16="http://schemas.microsoft.com/office/drawing/2014/main" id="{8B89E641-7DBA-4EFD-AE87-937096043D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852" r="17438" b="6743"/>
          <a:stretch>
            <a:fillRect/>
          </a:stretch>
        </p:blipFill>
        <p:spPr bwMode="auto">
          <a:xfrm>
            <a:off x="4724400" y="1676400"/>
            <a:ext cx="3303588" cy="3657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2231" name="Text Box 7">
            <a:extLst>
              <a:ext uri="{FF2B5EF4-FFF2-40B4-BE49-F238E27FC236}">
                <a16:creationId xmlns:a16="http://schemas.microsoft.com/office/drawing/2014/main" id="{06994DFD-4A89-4FF1-99D8-0EF441877180}"/>
              </a:ext>
            </a:extLst>
          </p:cNvPr>
          <p:cNvSpPr txBox="1">
            <a:spLocks noChangeArrowheads="1"/>
          </p:cNvSpPr>
          <p:nvPr/>
        </p:nvSpPr>
        <p:spPr bwMode="auto">
          <a:xfrm>
            <a:off x="5286375" y="6511925"/>
            <a:ext cx="3857625" cy="3381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s-ES" altLang="es-ES" sz="1200" b="1" dirty="0"/>
              <a:t>Silvestri and Vera (2003), Vera and Silvestri (2009</a:t>
            </a:r>
            <a:r>
              <a:rPr lang="es-ES" altLang="es-ES" sz="1600" b="1" dirty="0"/>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8BF829-81ED-40C5-AAD9-2F57B494643F}"/>
              </a:ext>
            </a:extLst>
          </p:cNvPr>
          <p:cNvSpPr>
            <a:spLocks noGrp="1"/>
          </p:cNvSpPr>
          <p:nvPr>
            <p:ph type="title"/>
          </p:nvPr>
        </p:nvSpPr>
        <p:spPr>
          <a:xfrm>
            <a:off x="457200" y="60909"/>
            <a:ext cx="8229600" cy="1143000"/>
          </a:xfrm>
        </p:spPr>
        <p:txBody>
          <a:bodyPr/>
          <a:lstStyle/>
          <a:p>
            <a:r>
              <a:rPr lang="es-ES" sz="3600" dirty="0" err="1">
                <a:solidFill>
                  <a:srgbClr val="FF0000"/>
                </a:solidFill>
              </a:rPr>
              <a:t>Hemispheric</a:t>
            </a:r>
            <a:r>
              <a:rPr lang="es-ES" sz="3600" dirty="0">
                <a:solidFill>
                  <a:srgbClr val="FF0000"/>
                </a:solidFill>
              </a:rPr>
              <a:t> </a:t>
            </a:r>
            <a:r>
              <a:rPr lang="es-ES" sz="3600" dirty="0" err="1">
                <a:solidFill>
                  <a:srgbClr val="FF0000"/>
                </a:solidFill>
              </a:rPr>
              <a:t>Circulation</a:t>
            </a:r>
            <a:r>
              <a:rPr lang="es-ES" sz="3600" dirty="0">
                <a:solidFill>
                  <a:srgbClr val="FF0000"/>
                </a:solidFill>
              </a:rPr>
              <a:t> </a:t>
            </a:r>
            <a:r>
              <a:rPr lang="es-ES" sz="3600" dirty="0" err="1">
                <a:solidFill>
                  <a:srgbClr val="FF0000"/>
                </a:solidFill>
              </a:rPr>
              <a:t>associated</a:t>
            </a:r>
            <a:r>
              <a:rPr lang="es-ES" sz="3600" dirty="0">
                <a:solidFill>
                  <a:srgbClr val="FF0000"/>
                </a:solidFill>
              </a:rPr>
              <a:t> </a:t>
            </a:r>
            <a:r>
              <a:rPr lang="es-ES" sz="3600" dirty="0" err="1">
                <a:solidFill>
                  <a:srgbClr val="FF0000"/>
                </a:solidFill>
              </a:rPr>
              <a:t>with</a:t>
            </a:r>
            <a:r>
              <a:rPr lang="es-ES" sz="3600" dirty="0">
                <a:solidFill>
                  <a:srgbClr val="FF0000"/>
                </a:solidFill>
              </a:rPr>
              <a:t> ENSO and SAM</a:t>
            </a:r>
          </a:p>
        </p:txBody>
      </p:sp>
      <p:pic>
        <p:nvPicPr>
          <p:cNvPr id="6" name="Imagen 5">
            <a:extLst>
              <a:ext uri="{FF2B5EF4-FFF2-40B4-BE49-F238E27FC236}">
                <a16:creationId xmlns:a16="http://schemas.microsoft.com/office/drawing/2014/main" id="{A3E45AFA-0B1A-4534-A205-C11880BBAF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0" t="3800" r="8422" b="57000"/>
          <a:stretch/>
        </p:blipFill>
        <p:spPr>
          <a:xfrm>
            <a:off x="1344135" y="1901794"/>
            <a:ext cx="6455729" cy="4463220"/>
          </a:xfrm>
          <a:prstGeom prst="rect">
            <a:avLst/>
          </a:prstGeom>
        </p:spPr>
      </p:pic>
      <p:sp>
        <p:nvSpPr>
          <p:cNvPr id="7" name="CustomShape 2">
            <a:extLst>
              <a:ext uri="{FF2B5EF4-FFF2-40B4-BE49-F238E27FC236}">
                <a16:creationId xmlns:a16="http://schemas.microsoft.com/office/drawing/2014/main" id="{CA970172-C4B3-4E26-B66F-1431C56DB698}"/>
              </a:ext>
            </a:extLst>
          </p:cNvPr>
          <p:cNvSpPr/>
          <p:nvPr/>
        </p:nvSpPr>
        <p:spPr>
          <a:xfrm>
            <a:off x="1975662" y="1836530"/>
            <a:ext cx="929004" cy="438182"/>
          </a:xfrm>
          <a:prstGeom prst="rect">
            <a:avLst/>
          </a:prstGeom>
          <a:noFill/>
          <a:ln>
            <a:noFill/>
          </a:ln>
        </p:spPr>
        <p:style>
          <a:lnRef idx="0">
            <a:scrgbClr r="0" g="0" b="0"/>
          </a:lnRef>
          <a:fillRef idx="0">
            <a:scrgbClr r="0" g="0" b="0"/>
          </a:fillRef>
          <a:effectRef idx="0">
            <a:scrgbClr r="0" g="0" b="0"/>
          </a:effectRef>
          <a:fontRef idx="minor"/>
        </p:style>
        <p:txBody>
          <a:bodyPr lIns="81657" tIns="40829" rIns="81657" bIns="40829"/>
          <a:lstStyle/>
          <a:p>
            <a:r>
              <a:rPr lang="en-US" sz="1600" spc="-1" dirty="0" err="1">
                <a:uFill>
                  <a:solidFill>
                    <a:srgbClr val="FFFFFF"/>
                  </a:solidFill>
                </a:uFill>
              </a:rPr>
              <a:t>Hist</a:t>
            </a:r>
            <a:r>
              <a:rPr lang="en-US" sz="1600" spc="-1" dirty="0">
                <a:uFill>
                  <a:solidFill>
                    <a:srgbClr val="FFFFFF"/>
                  </a:solidFill>
                </a:uFill>
              </a:rPr>
              <a:t> EN</a:t>
            </a:r>
          </a:p>
        </p:txBody>
      </p:sp>
      <p:sp>
        <p:nvSpPr>
          <p:cNvPr id="8" name="CustomShape 3">
            <a:extLst>
              <a:ext uri="{FF2B5EF4-FFF2-40B4-BE49-F238E27FC236}">
                <a16:creationId xmlns:a16="http://schemas.microsoft.com/office/drawing/2014/main" id="{6276AD3B-02D0-4979-83FF-E39AE9CEB4A1}"/>
              </a:ext>
            </a:extLst>
          </p:cNvPr>
          <p:cNvSpPr/>
          <p:nvPr/>
        </p:nvSpPr>
        <p:spPr>
          <a:xfrm>
            <a:off x="4107497" y="1873190"/>
            <a:ext cx="929004" cy="364861"/>
          </a:xfrm>
          <a:prstGeom prst="rect">
            <a:avLst/>
          </a:prstGeom>
          <a:noFill/>
          <a:ln>
            <a:noFill/>
          </a:ln>
        </p:spPr>
        <p:style>
          <a:lnRef idx="0">
            <a:scrgbClr r="0" g="0" b="0"/>
          </a:lnRef>
          <a:fillRef idx="0">
            <a:scrgbClr r="0" g="0" b="0"/>
          </a:fillRef>
          <a:effectRef idx="0">
            <a:scrgbClr r="0" g="0" b="0"/>
          </a:effectRef>
          <a:fontRef idx="minor"/>
        </p:style>
        <p:txBody>
          <a:bodyPr lIns="81657" tIns="40829" rIns="81657" bIns="40829"/>
          <a:lstStyle/>
          <a:p>
            <a:r>
              <a:rPr lang="en-US" sz="1600" spc="-1" dirty="0">
                <a:uFill>
                  <a:solidFill>
                    <a:srgbClr val="FFFFFF"/>
                  </a:solidFill>
                </a:uFill>
              </a:rPr>
              <a:t>7S </a:t>
            </a:r>
            <a:r>
              <a:rPr lang="en-US" sz="1600" spc="-1" dirty="0" err="1">
                <a:uFill>
                  <a:solidFill>
                    <a:srgbClr val="FFFFFF"/>
                  </a:solidFill>
                </a:uFill>
              </a:rPr>
              <a:t>EN</a:t>
            </a:r>
            <a:endParaRPr lang="en-US" sz="1600" spc="-1" dirty="0">
              <a:uFill>
                <a:solidFill>
                  <a:srgbClr val="FFFFFF"/>
                </a:solidFill>
              </a:uFill>
            </a:endParaRPr>
          </a:p>
        </p:txBody>
      </p:sp>
      <p:sp>
        <p:nvSpPr>
          <p:cNvPr id="9" name="CustomShape 4">
            <a:extLst>
              <a:ext uri="{FF2B5EF4-FFF2-40B4-BE49-F238E27FC236}">
                <a16:creationId xmlns:a16="http://schemas.microsoft.com/office/drawing/2014/main" id="{834BE97C-6498-4017-8412-220E4AB22A9E}"/>
              </a:ext>
            </a:extLst>
          </p:cNvPr>
          <p:cNvSpPr/>
          <p:nvPr/>
        </p:nvSpPr>
        <p:spPr>
          <a:xfrm>
            <a:off x="6239332" y="1901794"/>
            <a:ext cx="1256538" cy="438182"/>
          </a:xfrm>
          <a:prstGeom prst="rect">
            <a:avLst/>
          </a:prstGeom>
          <a:noFill/>
          <a:ln>
            <a:noFill/>
          </a:ln>
        </p:spPr>
        <p:style>
          <a:lnRef idx="0">
            <a:scrgbClr r="0" g="0" b="0"/>
          </a:lnRef>
          <a:fillRef idx="0">
            <a:scrgbClr r="0" g="0" b="0"/>
          </a:fillRef>
          <a:effectRef idx="0">
            <a:scrgbClr r="0" g="0" b="0"/>
          </a:effectRef>
          <a:fontRef idx="minor"/>
        </p:style>
        <p:txBody>
          <a:bodyPr lIns="81657" tIns="40829" rIns="81657" bIns="40829"/>
          <a:lstStyle/>
          <a:p>
            <a:r>
              <a:rPr lang="en-US" sz="1600" spc="-1" dirty="0">
                <a:uFill>
                  <a:solidFill>
                    <a:srgbClr val="FFFFFF"/>
                  </a:solidFill>
                </a:uFill>
              </a:rPr>
              <a:t>2015-2016</a:t>
            </a:r>
          </a:p>
        </p:txBody>
      </p:sp>
      <p:sp>
        <p:nvSpPr>
          <p:cNvPr id="10" name="CustomShape 5">
            <a:extLst>
              <a:ext uri="{FF2B5EF4-FFF2-40B4-BE49-F238E27FC236}">
                <a16:creationId xmlns:a16="http://schemas.microsoft.com/office/drawing/2014/main" id="{0F0B146D-6930-4D3F-97FE-C96961DE4D57}"/>
              </a:ext>
            </a:extLst>
          </p:cNvPr>
          <p:cNvSpPr/>
          <p:nvPr/>
        </p:nvSpPr>
        <p:spPr>
          <a:xfrm>
            <a:off x="568912" y="3014589"/>
            <a:ext cx="1021240" cy="348770"/>
          </a:xfrm>
          <a:prstGeom prst="rect">
            <a:avLst/>
          </a:prstGeom>
          <a:noFill/>
          <a:ln>
            <a:noFill/>
          </a:ln>
        </p:spPr>
        <p:style>
          <a:lnRef idx="0">
            <a:scrgbClr r="0" g="0" b="0"/>
          </a:lnRef>
          <a:fillRef idx="0">
            <a:scrgbClr r="0" g="0" b="0"/>
          </a:fillRef>
          <a:effectRef idx="0">
            <a:scrgbClr r="0" g="0" b="0"/>
          </a:effectRef>
          <a:fontRef idx="minor"/>
        </p:style>
        <p:txBody>
          <a:bodyPr lIns="81657" tIns="40829" rIns="81657" bIns="40829"/>
          <a:lstStyle/>
          <a:p>
            <a:r>
              <a:rPr lang="en-US" sz="1600" spc="-1" dirty="0">
                <a:uFill>
                  <a:solidFill>
                    <a:srgbClr val="FFFFFF"/>
                  </a:solidFill>
                </a:uFill>
              </a:rPr>
              <a:t>200hPa</a:t>
            </a:r>
          </a:p>
        </p:txBody>
      </p:sp>
      <p:sp>
        <p:nvSpPr>
          <p:cNvPr id="11" name="CustomShape 6">
            <a:extLst>
              <a:ext uri="{FF2B5EF4-FFF2-40B4-BE49-F238E27FC236}">
                <a16:creationId xmlns:a16="http://schemas.microsoft.com/office/drawing/2014/main" id="{D1AB017C-3A83-49F8-B16A-F8BC8AC51D0F}"/>
              </a:ext>
            </a:extLst>
          </p:cNvPr>
          <p:cNvSpPr/>
          <p:nvPr/>
        </p:nvSpPr>
        <p:spPr>
          <a:xfrm>
            <a:off x="607435" y="5014811"/>
            <a:ext cx="906583" cy="348770"/>
          </a:xfrm>
          <a:prstGeom prst="rect">
            <a:avLst/>
          </a:prstGeom>
          <a:noFill/>
          <a:ln>
            <a:noFill/>
          </a:ln>
        </p:spPr>
        <p:style>
          <a:lnRef idx="0">
            <a:scrgbClr r="0" g="0" b="0"/>
          </a:lnRef>
          <a:fillRef idx="0">
            <a:scrgbClr r="0" g="0" b="0"/>
          </a:fillRef>
          <a:effectRef idx="0">
            <a:scrgbClr r="0" g="0" b="0"/>
          </a:effectRef>
          <a:fontRef idx="minor"/>
        </p:style>
        <p:txBody>
          <a:bodyPr lIns="81657" tIns="40829" rIns="81657" bIns="40829"/>
          <a:lstStyle/>
          <a:p>
            <a:r>
              <a:rPr lang="en-US" sz="1600" spc="-1" dirty="0" err="1">
                <a:uFill>
                  <a:solidFill>
                    <a:srgbClr val="FFFFFF"/>
                  </a:solidFill>
                </a:uFill>
              </a:rPr>
              <a:t>30hPa</a:t>
            </a:r>
            <a:endParaRPr lang="en-US" sz="1600" spc="-1" dirty="0">
              <a:uFill>
                <a:solidFill>
                  <a:srgbClr val="FFFFFF"/>
                </a:solidFill>
              </a:uFill>
            </a:endParaRPr>
          </a:p>
        </p:txBody>
      </p:sp>
      <p:sp>
        <p:nvSpPr>
          <p:cNvPr id="12" name="CuadroTexto 11">
            <a:extLst>
              <a:ext uri="{FF2B5EF4-FFF2-40B4-BE49-F238E27FC236}">
                <a16:creationId xmlns:a16="http://schemas.microsoft.com/office/drawing/2014/main" id="{F966D997-557D-4F36-A40A-DF7CA369F8F5}"/>
              </a:ext>
            </a:extLst>
          </p:cNvPr>
          <p:cNvSpPr txBox="1"/>
          <p:nvPr/>
        </p:nvSpPr>
        <p:spPr>
          <a:xfrm>
            <a:off x="1001436" y="1235757"/>
            <a:ext cx="5780750" cy="369332"/>
          </a:xfrm>
          <a:prstGeom prst="rect">
            <a:avLst/>
          </a:prstGeom>
          <a:noFill/>
        </p:spPr>
        <p:txBody>
          <a:bodyPr wrap="none" rtlCol="0">
            <a:spAutoFit/>
          </a:bodyPr>
          <a:lstStyle/>
          <a:p>
            <a:r>
              <a:rPr lang="en-US" b="1" dirty="0"/>
              <a:t>Composites of NDJ geopotential height anomalies</a:t>
            </a:r>
            <a:endParaRPr lang="es-ES" dirty="0"/>
          </a:p>
        </p:txBody>
      </p:sp>
      <p:sp>
        <p:nvSpPr>
          <p:cNvPr id="13" name="CuadroTexto 5">
            <a:extLst>
              <a:ext uri="{FF2B5EF4-FFF2-40B4-BE49-F238E27FC236}">
                <a16:creationId xmlns:a16="http://schemas.microsoft.com/office/drawing/2014/main" id="{0B838501-E279-4F78-ADA1-003CAF538D81}"/>
              </a:ext>
            </a:extLst>
          </p:cNvPr>
          <p:cNvSpPr txBox="1">
            <a:spLocks noChangeArrowheads="1"/>
          </p:cNvSpPr>
          <p:nvPr/>
        </p:nvSpPr>
        <p:spPr bwMode="auto">
          <a:xfrm>
            <a:off x="6993808" y="6365014"/>
            <a:ext cx="232853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0"/>
              </a:spcBef>
              <a:spcAft>
                <a:spcPct val="0"/>
              </a:spcAft>
              <a:buNone/>
              <a:defRPr/>
            </a:pPr>
            <a:r>
              <a:rPr lang="es-AR" altLang="es-AR" sz="1300" b="1" dirty="0">
                <a:latin typeface="+mn-lt"/>
                <a:cs typeface="Arial" panose="020B0604020202020204" pitchFamily="34" charset="0"/>
              </a:rPr>
              <a:t>Vera and Osman (2018)</a:t>
            </a:r>
            <a:endParaRPr lang="es-ES" altLang="es-AR" sz="1300" b="1" dirty="0">
              <a:latin typeface="+mn-lt"/>
              <a:cs typeface="Arial" panose="020B0604020202020204" pitchFamily="34" charset="0"/>
            </a:endParaRPr>
          </a:p>
        </p:txBody>
      </p:sp>
      <p:sp>
        <p:nvSpPr>
          <p:cNvPr id="3" name="Rectángulo 2">
            <a:extLst>
              <a:ext uri="{FF2B5EF4-FFF2-40B4-BE49-F238E27FC236}">
                <a16:creationId xmlns:a16="http://schemas.microsoft.com/office/drawing/2014/main" id="{30AFED7B-6286-4432-8179-1C28E517CD33}"/>
              </a:ext>
            </a:extLst>
          </p:cNvPr>
          <p:cNvSpPr/>
          <p:nvPr/>
        </p:nvSpPr>
        <p:spPr>
          <a:xfrm>
            <a:off x="5613009" y="1873190"/>
            <a:ext cx="2328533" cy="449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414448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3F16E7-C307-474A-9405-DA1F9728D58A}"/>
              </a:ext>
            </a:extLst>
          </p:cNvPr>
          <p:cNvSpPr>
            <a:spLocks noGrp="1"/>
          </p:cNvSpPr>
          <p:nvPr>
            <p:ph type="title"/>
          </p:nvPr>
        </p:nvSpPr>
        <p:spPr>
          <a:xfrm>
            <a:off x="449372" y="75134"/>
            <a:ext cx="8229600" cy="901274"/>
          </a:xfrm>
        </p:spPr>
        <p:txBody>
          <a:bodyPr/>
          <a:lstStyle/>
          <a:p>
            <a:r>
              <a:rPr lang="es-ES" sz="2400" b="1" dirty="0">
                <a:solidFill>
                  <a:srgbClr val="FF0000"/>
                </a:solidFill>
              </a:rPr>
              <a:t>SAM 2015-2016 vs SAM </a:t>
            </a:r>
            <a:r>
              <a:rPr lang="es-ES" sz="2400" b="1" dirty="0" err="1">
                <a:solidFill>
                  <a:srgbClr val="FF0000"/>
                </a:solidFill>
              </a:rPr>
              <a:t>during</a:t>
            </a:r>
            <a:r>
              <a:rPr lang="es-ES" sz="2400" b="1" dirty="0">
                <a:solidFill>
                  <a:srgbClr val="FF0000"/>
                </a:solidFill>
              </a:rPr>
              <a:t> </a:t>
            </a:r>
            <a:r>
              <a:rPr lang="es-ES" sz="2400" b="1" dirty="0" err="1">
                <a:solidFill>
                  <a:srgbClr val="FF0000"/>
                </a:solidFill>
              </a:rPr>
              <a:t>previous</a:t>
            </a:r>
            <a:r>
              <a:rPr lang="es-ES" sz="2400" b="1" dirty="0">
                <a:solidFill>
                  <a:srgbClr val="FF0000"/>
                </a:solidFill>
              </a:rPr>
              <a:t> El Niño</a:t>
            </a:r>
          </a:p>
        </p:txBody>
      </p:sp>
      <p:pic>
        <p:nvPicPr>
          <p:cNvPr id="4" name="Imagen 3">
            <a:extLst>
              <a:ext uri="{FF2B5EF4-FFF2-40B4-BE49-F238E27FC236}">
                <a16:creationId xmlns:a16="http://schemas.microsoft.com/office/drawing/2014/main" id="{8B3FE8D6-00F1-4FE7-B448-7D257B04C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2018" y="783886"/>
            <a:ext cx="4326553" cy="3795307"/>
          </a:xfrm>
          <a:prstGeom prst="rect">
            <a:avLst/>
          </a:prstGeom>
        </p:spPr>
      </p:pic>
      <p:sp>
        <p:nvSpPr>
          <p:cNvPr id="5" name="1 CuadroTexto">
            <a:extLst>
              <a:ext uri="{FF2B5EF4-FFF2-40B4-BE49-F238E27FC236}">
                <a16:creationId xmlns:a16="http://schemas.microsoft.com/office/drawing/2014/main" id="{AA2CEEBE-B50C-47C5-B81F-0D9A2CE7F167}"/>
              </a:ext>
            </a:extLst>
          </p:cNvPr>
          <p:cNvSpPr txBox="1"/>
          <p:nvPr/>
        </p:nvSpPr>
        <p:spPr>
          <a:xfrm>
            <a:off x="539552" y="4709142"/>
            <a:ext cx="8424936" cy="784830"/>
          </a:xfrm>
          <a:prstGeom prst="rect">
            <a:avLst/>
          </a:prstGeom>
          <a:noFill/>
        </p:spPr>
        <p:txBody>
          <a:bodyPr wrap="square" rtlCol="0">
            <a:spAutoFit/>
          </a:bodyPr>
          <a:lstStyle/>
          <a:p>
            <a:r>
              <a:rPr lang="en-US" altLang="es-AR" sz="1500" dirty="0"/>
              <a:t>Boxplots of the detrended SAM values associated with the </a:t>
            </a:r>
            <a:r>
              <a:rPr lang="en-US" altLang="es-AR" sz="1500" dirty="0" err="1"/>
              <a:t>Hist_EN</a:t>
            </a:r>
            <a:r>
              <a:rPr lang="en-US" altLang="es-AR" sz="1500" dirty="0"/>
              <a:t> events (black) and 7S_EN events (red).</a:t>
            </a:r>
          </a:p>
          <a:p>
            <a:pPr algn="just"/>
            <a:r>
              <a:rPr lang="en-US" altLang="es-AR" sz="1500" dirty="0"/>
              <a:t>Crosses indicate the SAM values for the seasons of 2015-2016. </a:t>
            </a:r>
            <a:endParaRPr lang="en-US" sz="1500" dirty="0"/>
          </a:p>
        </p:txBody>
      </p:sp>
      <p:sp>
        <p:nvSpPr>
          <p:cNvPr id="6" name="CustomShape 3">
            <a:extLst>
              <a:ext uri="{FF2B5EF4-FFF2-40B4-BE49-F238E27FC236}">
                <a16:creationId xmlns:a16="http://schemas.microsoft.com/office/drawing/2014/main" id="{1EEE6653-CDCD-4817-AEA2-C4585408D13C}"/>
              </a:ext>
            </a:extLst>
          </p:cNvPr>
          <p:cNvSpPr/>
          <p:nvPr/>
        </p:nvSpPr>
        <p:spPr>
          <a:xfrm>
            <a:off x="1691682" y="5542495"/>
            <a:ext cx="5744981" cy="606808"/>
          </a:xfrm>
          <a:prstGeom prst="rect">
            <a:avLst/>
          </a:prstGeom>
          <a:noFill/>
          <a:ln>
            <a:noFill/>
          </a:ln>
        </p:spPr>
        <p:style>
          <a:lnRef idx="0">
            <a:scrgbClr r="0" g="0" b="0"/>
          </a:lnRef>
          <a:fillRef idx="0">
            <a:scrgbClr r="0" g="0" b="0"/>
          </a:fillRef>
          <a:effectRef idx="0">
            <a:scrgbClr r="0" g="0" b="0"/>
          </a:effectRef>
          <a:fontRef idx="minor"/>
        </p:style>
        <p:txBody>
          <a:bodyPr lIns="81657" tIns="40829" rIns="81657" bIns="40829"/>
          <a:lstStyle/>
          <a:p>
            <a:r>
              <a:rPr lang="en-US" sz="1600" spc="-1" dirty="0">
                <a:solidFill>
                  <a:schemeClr val="accent2"/>
                </a:solidFill>
                <a:uFill>
                  <a:solidFill>
                    <a:srgbClr val="FFFFFF"/>
                  </a:solidFill>
                </a:uFill>
              </a:rPr>
              <a:t>From </a:t>
            </a:r>
            <a:r>
              <a:rPr lang="en-US" sz="1600" spc="-1" dirty="0" err="1">
                <a:solidFill>
                  <a:schemeClr val="accent2"/>
                </a:solidFill>
                <a:uFill>
                  <a:solidFill>
                    <a:srgbClr val="FFFFFF"/>
                  </a:solidFill>
                </a:uFill>
              </a:rPr>
              <a:t>ASO</a:t>
            </a:r>
            <a:r>
              <a:rPr lang="en-US" sz="1600" spc="-1" dirty="0">
                <a:solidFill>
                  <a:schemeClr val="accent2"/>
                </a:solidFill>
                <a:uFill>
                  <a:solidFill>
                    <a:srgbClr val="FFFFFF"/>
                  </a:solidFill>
                </a:uFill>
              </a:rPr>
              <a:t> to </a:t>
            </a:r>
            <a:r>
              <a:rPr lang="en-US" sz="1600" spc="-1" dirty="0" err="1">
                <a:solidFill>
                  <a:schemeClr val="accent2"/>
                </a:solidFill>
                <a:uFill>
                  <a:solidFill>
                    <a:srgbClr val="FFFFFF"/>
                  </a:solidFill>
                </a:uFill>
              </a:rPr>
              <a:t>OND</a:t>
            </a:r>
            <a:r>
              <a:rPr lang="en-US" sz="1600" spc="-1" dirty="0">
                <a:solidFill>
                  <a:schemeClr val="accent2"/>
                </a:solidFill>
                <a:uFill>
                  <a:solidFill>
                    <a:srgbClr val="FFFFFF"/>
                  </a:solidFill>
                </a:uFill>
              </a:rPr>
              <a:t> → SAM followed typical behavior</a:t>
            </a:r>
          </a:p>
          <a:p>
            <a:r>
              <a:rPr lang="en-US" sz="1600" spc="-1" dirty="0" err="1">
                <a:solidFill>
                  <a:schemeClr val="accent2"/>
                </a:solidFill>
                <a:uFill>
                  <a:solidFill>
                    <a:srgbClr val="FFFFFF"/>
                  </a:solidFill>
                </a:uFill>
              </a:rPr>
              <a:t>NDJ-JFM</a:t>
            </a:r>
            <a:r>
              <a:rPr lang="en-US" sz="1600" spc="-1" dirty="0">
                <a:solidFill>
                  <a:schemeClr val="accent2"/>
                </a:solidFill>
                <a:uFill>
                  <a:solidFill>
                    <a:srgbClr val="FFFFFF"/>
                  </a:solidFill>
                </a:uFill>
              </a:rPr>
              <a:t> → Positive values higher than historical records</a:t>
            </a:r>
          </a:p>
        </p:txBody>
      </p:sp>
      <p:sp>
        <p:nvSpPr>
          <p:cNvPr id="7" name="CuadroTexto 5">
            <a:extLst>
              <a:ext uri="{FF2B5EF4-FFF2-40B4-BE49-F238E27FC236}">
                <a16:creationId xmlns:a16="http://schemas.microsoft.com/office/drawing/2014/main" id="{EFF8E748-2E49-4C40-BC92-4EF8B4A9EA90}"/>
              </a:ext>
            </a:extLst>
          </p:cNvPr>
          <p:cNvSpPr txBox="1">
            <a:spLocks noChangeArrowheads="1"/>
          </p:cNvSpPr>
          <p:nvPr/>
        </p:nvSpPr>
        <p:spPr bwMode="auto">
          <a:xfrm>
            <a:off x="6981410" y="6407418"/>
            <a:ext cx="232853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0"/>
              </a:spcBef>
              <a:spcAft>
                <a:spcPct val="0"/>
              </a:spcAft>
              <a:buNone/>
              <a:defRPr/>
            </a:pPr>
            <a:r>
              <a:rPr lang="es-AR" altLang="es-AR" sz="1300" b="1" dirty="0">
                <a:latin typeface="+mn-lt"/>
                <a:cs typeface="Arial" panose="020B0604020202020204" pitchFamily="34" charset="0"/>
              </a:rPr>
              <a:t>Vera and Osman (2018)</a:t>
            </a:r>
            <a:endParaRPr lang="es-ES" altLang="es-AR" sz="1300" b="1" dirty="0">
              <a:latin typeface="+mn-lt"/>
              <a:cs typeface="Arial" panose="020B0604020202020204" pitchFamily="34" charset="0"/>
            </a:endParaRPr>
          </a:p>
        </p:txBody>
      </p:sp>
    </p:spTree>
    <p:extLst>
      <p:ext uri="{BB962C8B-B14F-4D97-AF65-F5344CB8AC3E}">
        <p14:creationId xmlns:p14="http://schemas.microsoft.com/office/powerpoint/2010/main" val="2871751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78CB027-BBB5-4BCC-AFF8-F8B4206958B4}"/>
              </a:ext>
            </a:extLst>
          </p:cNvPr>
          <p:cNvSpPr>
            <a:spLocks noGrp="1"/>
          </p:cNvSpPr>
          <p:nvPr>
            <p:ph type="title"/>
          </p:nvPr>
        </p:nvSpPr>
        <p:spPr>
          <a:xfrm>
            <a:off x="4089412" y="955316"/>
            <a:ext cx="4761914" cy="812067"/>
          </a:xfrm>
        </p:spPr>
        <p:txBody>
          <a:bodyPr/>
          <a:lstStyle/>
          <a:p>
            <a:r>
              <a:rPr lang="en-US" sz="4000" dirty="0">
                <a:solidFill>
                  <a:srgbClr val="FF0000"/>
                </a:solidFill>
              </a:rPr>
              <a:t>Impacts on Regional climate</a:t>
            </a:r>
          </a:p>
        </p:txBody>
      </p:sp>
      <p:pic>
        <p:nvPicPr>
          <p:cNvPr id="7" name="Marcador de contenido 6">
            <a:extLst>
              <a:ext uri="{FF2B5EF4-FFF2-40B4-BE49-F238E27FC236}">
                <a16:creationId xmlns:a16="http://schemas.microsoft.com/office/drawing/2014/main" id="{EE6BC763-C5A9-486B-A815-43CFEA2A881F}"/>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6251" t="8649" r="3764" b="5506"/>
          <a:stretch/>
        </p:blipFill>
        <p:spPr>
          <a:xfrm>
            <a:off x="-3766" y="477445"/>
            <a:ext cx="3837324" cy="3211210"/>
          </a:xfrm>
        </p:spPr>
      </p:pic>
      <p:pic>
        <p:nvPicPr>
          <p:cNvPr id="4" name="Marcador de contenido 3">
            <a:extLst>
              <a:ext uri="{FF2B5EF4-FFF2-40B4-BE49-F238E27FC236}">
                <a16:creationId xmlns:a16="http://schemas.microsoft.com/office/drawing/2014/main" id="{D7B324AA-47CE-4B91-BCAA-A7195F3BC817}"/>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2665" t="2757" r="2716" b="76445"/>
          <a:stretch/>
        </p:blipFill>
        <p:spPr>
          <a:xfrm>
            <a:off x="3173132" y="4008370"/>
            <a:ext cx="6111638" cy="2111025"/>
          </a:xfrm>
        </p:spPr>
      </p:pic>
      <p:sp>
        <p:nvSpPr>
          <p:cNvPr id="8" name="Rectángulo 7">
            <a:extLst>
              <a:ext uri="{FF2B5EF4-FFF2-40B4-BE49-F238E27FC236}">
                <a16:creationId xmlns:a16="http://schemas.microsoft.com/office/drawing/2014/main" id="{146DCF57-EE5F-4F63-AE63-359B6D682501}"/>
              </a:ext>
            </a:extLst>
          </p:cNvPr>
          <p:cNvSpPr/>
          <p:nvPr/>
        </p:nvSpPr>
        <p:spPr>
          <a:xfrm>
            <a:off x="413579" y="0"/>
            <a:ext cx="3002635" cy="523220"/>
          </a:xfrm>
          <a:prstGeom prst="rect">
            <a:avLst/>
          </a:prstGeom>
        </p:spPr>
        <p:txBody>
          <a:bodyPr wrap="square">
            <a:spAutoFit/>
          </a:bodyPr>
          <a:lstStyle/>
          <a:p>
            <a:r>
              <a:rPr lang="en-US" sz="1400" b="1" spc="-1" dirty="0">
                <a:uFill>
                  <a:solidFill>
                    <a:srgbClr val="FFFFFF"/>
                  </a:solidFill>
                </a:uFill>
              </a:rPr>
              <a:t>Precipitation anomalies in  southeastern South America</a:t>
            </a:r>
          </a:p>
        </p:txBody>
      </p:sp>
      <p:sp>
        <p:nvSpPr>
          <p:cNvPr id="10" name="CuadroTexto 5">
            <a:extLst>
              <a:ext uri="{FF2B5EF4-FFF2-40B4-BE49-F238E27FC236}">
                <a16:creationId xmlns:a16="http://schemas.microsoft.com/office/drawing/2014/main" id="{33ABE51B-D134-4D85-A323-52D9DC21E162}"/>
              </a:ext>
            </a:extLst>
          </p:cNvPr>
          <p:cNvSpPr txBox="1">
            <a:spLocks noChangeArrowheads="1"/>
          </p:cNvSpPr>
          <p:nvPr/>
        </p:nvSpPr>
        <p:spPr bwMode="auto">
          <a:xfrm>
            <a:off x="7170173" y="6565612"/>
            <a:ext cx="232853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0"/>
              </a:spcBef>
              <a:spcAft>
                <a:spcPct val="0"/>
              </a:spcAft>
              <a:buNone/>
              <a:defRPr/>
            </a:pPr>
            <a:r>
              <a:rPr lang="es-AR" altLang="es-AR" sz="1300" b="1" dirty="0">
                <a:latin typeface="+mn-lt"/>
                <a:cs typeface="Arial" panose="020B0604020202020204" pitchFamily="34" charset="0"/>
              </a:rPr>
              <a:t>Vera and Osman (2018)</a:t>
            </a:r>
            <a:endParaRPr lang="es-ES" altLang="es-AR" sz="1300" b="1" dirty="0">
              <a:latin typeface="+mn-lt"/>
              <a:cs typeface="Arial" panose="020B0604020202020204" pitchFamily="34" charset="0"/>
            </a:endParaRPr>
          </a:p>
        </p:txBody>
      </p:sp>
      <p:sp>
        <p:nvSpPr>
          <p:cNvPr id="12" name="Rectángulo 11">
            <a:extLst>
              <a:ext uri="{FF2B5EF4-FFF2-40B4-BE49-F238E27FC236}">
                <a16:creationId xmlns:a16="http://schemas.microsoft.com/office/drawing/2014/main" id="{90750B50-9D6D-424A-BF70-94D2A7C23CB9}"/>
              </a:ext>
            </a:extLst>
          </p:cNvPr>
          <p:cNvSpPr/>
          <p:nvPr/>
        </p:nvSpPr>
        <p:spPr>
          <a:xfrm>
            <a:off x="4176780" y="3102956"/>
            <a:ext cx="3762440" cy="338554"/>
          </a:xfrm>
          <a:prstGeom prst="rect">
            <a:avLst/>
          </a:prstGeom>
        </p:spPr>
        <p:txBody>
          <a:bodyPr wrap="none">
            <a:spAutoFit/>
          </a:bodyPr>
          <a:lstStyle/>
          <a:p>
            <a:r>
              <a:rPr lang="en-US" sz="1600" b="1" spc="-1" dirty="0">
                <a:uFill>
                  <a:solidFill>
                    <a:srgbClr val="FFFFFF"/>
                  </a:solidFill>
                </a:uFill>
              </a:rPr>
              <a:t>Temperature anomalies in Antarctica</a:t>
            </a:r>
          </a:p>
        </p:txBody>
      </p:sp>
      <p:sp>
        <p:nvSpPr>
          <p:cNvPr id="6" name="CuadroTexto 5">
            <a:extLst>
              <a:ext uri="{FF2B5EF4-FFF2-40B4-BE49-F238E27FC236}">
                <a16:creationId xmlns:a16="http://schemas.microsoft.com/office/drawing/2014/main" id="{0FBC3A11-BCFA-487F-A829-842870C538FB}"/>
              </a:ext>
            </a:extLst>
          </p:cNvPr>
          <p:cNvSpPr txBox="1"/>
          <p:nvPr/>
        </p:nvSpPr>
        <p:spPr>
          <a:xfrm>
            <a:off x="3779912" y="3694624"/>
            <a:ext cx="792088" cy="307777"/>
          </a:xfrm>
          <a:prstGeom prst="rect">
            <a:avLst/>
          </a:prstGeom>
          <a:noFill/>
        </p:spPr>
        <p:txBody>
          <a:bodyPr wrap="square" rtlCol="0">
            <a:spAutoFit/>
          </a:bodyPr>
          <a:lstStyle/>
          <a:p>
            <a:pPr algn="ctr"/>
            <a:r>
              <a:rPr lang="es-ES" sz="1400" dirty="0" err="1"/>
              <a:t>Hist</a:t>
            </a:r>
            <a:r>
              <a:rPr lang="es-ES" sz="1400" dirty="0"/>
              <a:t> EN</a:t>
            </a:r>
          </a:p>
        </p:txBody>
      </p:sp>
      <p:sp>
        <p:nvSpPr>
          <p:cNvPr id="13" name="CuadroTexto 12">
            <a:extLst>
              <a:ext uri="{FF2B5EF4-FFF2-40B4-BE49-F238E27FC236}">
                <a16:creationId xmlns:a16="http://schemas.microsoft.com/office/drawing/2014/main" id="{EFBA584E-1AB8-4A20-BD44-8402CCF80D88}"/>
              </a:ext>
            </a:extLst>
          </p:cNvPr>
          <p:cNvSpPr txBox="1"/>
          <p:nvPr/>
        </p:nvSpPr>
        <p:spPr>
          <a:xfrm>
            <a:off x="5645631" y="3694624"/>
            <a:ext cx="824738" cy="307777"/>
          </a:xfrm>
          <a:prstGeom prst="rect">
            <a:avLst/>
          </a:prstGeom>
          <a:noFill/>
        </p:spPr>
        <p:txBody>
          <a:bodyPr wrap="square" rtlCol="0">
            <a:spAutoFit/>
          </a:bodyPr>
          <a:lstStyle/>
          <a:p>
            <a:pPr algn="ctr"/>
            <a:r>
              <a:rPr lang="es-ES" sz="1400" dirty="0"/>
              <a:t>7S EN</a:t>
            </a:r>
          </a:p>
        </p:txBody>
      </p:sp>
      <p:sp>
        <p:nvSpPr>
          <p:cNvPr id="14" name="CuadroTexto 13">
            <a:extLst>
              <a:ext uri="{FF2B5EF4-FFF2-40B4-BE49-F238E27FC236}">
                <a16:creationId xmlns:a16="http://schemas.microsoft.com/office/drawing/2014/main" id="{DA1D77A3-A1D6-4431-80D6-801285414A48}"/>
              </a:ext>
            </a:extLst>
          </p:cNvPr>
          <p:cNvSpPr txBox="1"/>
          <p:nvPr/>
        </p:nvSpPr>
        <p:spPr>
          <a:xfrm>
            <a:off x="7576681" y="3694624"/>
            <a:ext cx="1152128" cy="307777"/>
          </a:xfrm>
          <a:prstGeom prst="rect">
            <a:avLst/>
          </a:prstGeom>
          <a:noFill/>
        </p:spPr>
        <p:txBody>
          <a:bodyPr wrap="square" rtlCol="0">
            <a:spAutoFit/>
          </a:bodyPr>
          <a:lstStyle/>
          <a:p>
            <a:pPr algn="ctr"/>
            <a:r>
              <a:rPr lang="es-ES" sz="1400" dirty="0"/>
              <a:t>2015-2016</a:t>
            </a:r>
          </a:p>
        </p:txBody>
      </p:sp>
    </p:spTree>
    <p:extLst>
      <p:ext uri="{BB962C8B-B14F-4D97-AF65-F5344CB8AC3E}">
        <p14:creationId xmlns:p14="http://schemas.microsoft.com/office/powerpoint/2010/main" val="2808213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CustomShape 1"/>
          <p:cNvSpPr/>
          <p:nvPr/>
        </p:nvSpPr>
        <p:spPr>
          <a:xfrm>
            <a:off x="0" y="2794555"/>
            <a:ext cx="3600836" cy="178447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spc="-1" dirty="0">
                <a:solidFill>
                  <a:srgbClr val="002060"/>
                </a:solidFill>
                <a:latin typeface="Arial"/>
                <a:ea typeface="Noto Sans CJK SC Regular"/>
              </a:rPr>
              <a:t>Regional  precipitation predictability increase in association with ENSO is mostly explained by increments in the signal rather than by noise reductions. </a:t>
            </a:r>
          </a:p>
          <a:p>
            <a:pPr>
              <a:lnSpc>
                <a:spcPct val="100000"/>
              </a:lnSpc>
            </a:pPr>
            <a:endParaRPr lang="en-US" sz="1600" spc="-1" dirty="0">
              <a:solidFill>
                <a:srgbClr val="002060"/>
              </a:solidFill>
              <a:latin typeface="Arial"/>
              <a:ea typeface="Noto Sans CJK SC Regular"/>
            </a:endParaRPr>
          </a:p>
          <a:p>
            <a:pPr>
              <a:lnSpc>
                <a:spcPct val="100000"/>
              </a:lnSpc>
            </a:pPr>
            <a:r>
              <a:rPr lang="en-US" sz="1600" spc="-1" dirty="0">
                <a:solidFill>
                  <a:srgbClr val="002060"/>
                </a:solidFill>
                <a:latin typeface="Arial"/>
                <a:ea typeface="Noto Sans CJK SC Regular"/>
              </a:rPr>
              <a:t>(Osman and Vera 2017).</a:t>
            </a:r>
            <a:endParaRPr lang="en-US" sz="1600" spc="-1" dirty="0">
              <a:solidFill>
                <a:srgbClr val="002060"/>
              </a:solidFill>
              <a:latin typeface="Arial"/>
            </a:endParaRPr>
          </a:p>
        </p:txBody>
      </p:sp>
      <p:sp>
        <p:nvSpPr>
          <p:cNvPr id="5" name="Título 2">
            <a:extLst>
              <a:ext uri="{FF2B5EF4-FFF2-40B4-BE49-F238E27FC236}">
                <a16:creationId xmlns:a16="http://schemas.microsoft.com/office/drawing/2014/main" id="{87981128-22D2-4FF9-8893-AB2900917BAA}"/>
              </a:ext>
            </a:extLst>
          </p:cNvPr>
          <p:cNvSpPr txBox="1">
            <a:spLocks/>
          </p:cNvSpPr>
          <p:nvPr/>
        </p:nvSpPr>
        <p:spPr>
          <a:xfrm>
            <a:off x="0" y="49751"/>
            <a:ext cx="9144000" cy="81206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a:r>
              <a:rPr lang="en-US" sz="3600" kern="0" dirty="0">
                <a:solidFill>
                  <a:srgbClr val="FF0000"/>
                </a:solidFill>
              </a:rPr>
              <a:t>Seasonal predictability from CHFP models</a:t>
            </a:r>
          </a:p>
        </p:txBody>
      </p:sp>
      <p:pic>
        <p:nvPicPr>
          <p:cNvPr id="2" name="Imagen 1">
            <a:extLst>
              <a:ext uri="{FF2B5EF4-FFF2-40B4-BE49-F238E27FC236}">
                <a16:creationId xmlns:a16="http://schemas.microsoft.com/office/drawing/2014/main" id="{EE5C37AA-11C3-4BD2-8424-D4DF75D6B803}"/>
              </a:ext>
            </a:extLst>
          </p:cNvPr>
          <p:cNvPicPr>
            <a:picLocks noChangeAspect="1"/>
          </p:cNvPicPr>
          <p:nvPr/>
        </p:nvPicPr>
        <p:blipFill rotWithShape="1">
          <a:blip r:embed="rId2"/>
          <a:srcRect l="50000" b="-2122"/>
          <a:stretch/>
        </p:blipFill>
        <p:spPr>
          <a:xfrm>
            <a:off x="4445391" y="1090508"/>
            <a:ext cx="4572000" cy="5767492"/>
          </a:xfrm>
          <a:prstGeom prst="rect">
            <a:avLst/>
          </a:prstGeom>
        </p:spPr>
      </p:pic>
      <p:sp>
        <p:nvSpPr>
          <p:cNvPr id="3" name="CuadroTexto 2">
            <a:extLst>
              <a:ext uri="{FF2B5EF4-FFF2-40B4-BE49-F238E27FC236}">
                <a16:creationId xmlns:a16="http://schemas.microsoft.com/office/drawing/2014/main" id="{14B7AD71-F1A0-4EB9-A58C-76FB5AEE8724}"/>
              </a:ext>
            </a:extLst>
          </p:cNvPr>
          <p:cNvSpPr txBox="1"/>
          <p:nvPr/>
        </p:nvSpPr>
        <p:spPr>
          <a:xfrm>
            <a:off x="4754881" y="791478"/>
            <a:ext cx="4304714" cy="369332"/>
          </a:xfrm>
          <a:prstGeom prst="rect">
            <a:avLst/>
          </a:prstGeom>
          <a:noFill/>
        </p:spPr>
        <p:txBody>
          <a:bodyPr wrap="square" rtlCol="0">
            <a:spAutoFit/>
          </a:bodyPr>
          <a:lstStyle/>
          <a:p>
            <a:r>
              <a:rPr lang="es-AR" dirty="0" err="1"/>
              <a:t>All</a:t>
            </a:r>
            <a:r>
              <a:rPr lang="es-AR" dirty="0"/>
              <a:t> </a:t>
            </a:r>
            <a:r>
              <a:rPr lang="es-AR" dirty="0" err="1"/>
              <a:t>years</a:t>
            </a:r>
            <a:r>
              <a:rPr lang="es-AR" dirty="0"/>
              <a:t>                          ENSO </a:t>
            </a:r>
            <a:r>
              <a:rPr lang="es-AR" dirty="0" err="1"/>
              <a:t>years</a:t>
            </a:r>
            <a:endParaRPr lang="es-AR" dirty="0"/>
          </a:p>
        </p:txBody>
      </p:sp>
      <p:sp>
        <p:nvSpPr>
          <p:cNvPr id="4" name="CuadroTexto 3">
            <a:extLst>
              <a:ext uri="{FF2B5EF4-FFF2-40B4-BE49-F238E27FC236}">
                <a16:creationId xmlns:a16="http://schemas.microsoft.com/office/drawing/2014/main" id="{088E8565-B702-4F75-8180-7C508C25F640}"/>
              </a:ext>
            </a:extLst>
          </p:cNvPr>
          <p:cNvSpPr txBox="1"/>
          <p:nvPr/>
        </p:nvSpPr>
        <p:spPr>
          <a:xfrm>
            <a:off x="3600836" y="2124223"/>
            <a:ext cx="844555" cy="3416320"/>
          </a:xfrm>
          <a:prstGeom prst="rect">
            <a:avLst/>
          </a:prstGeom>
          <a:noFill/>
        </p:spPr>
        <p:txBody>
          <a:bodyPr wrap="square" rtlCol="0">
            <a:spAutoFit/>
          </a:bodyPr>
          <a:lstStyle/>
          <a:p>
            <a:r>
              <a:rPr lang="es-AR" dirty="0"/>
              <a:t>DJF</a:t>
            </a:r>
          </a:p>
          <a:p>
            <a:endParaRPr lang="es-AR" dirty="0"/>
          </a:p>
          <a:p>
            <a:endParaRPr lang="es-AR" dirty="0"/>
          </a:p>
          <a:p>
            <a:endParaRPr lang="es-AR" dirty="0"/>
          </a:p>
          <a:p>
            <a:endParaRPr lang="es-AR" dirty="0"/>
          </a:p>
          <a:p>
            <a:endParaRPr lang="es-AR" dirty="0"/>
          </a:p>
          <a:p>
            <a:endParaRPr lang="es-AR" dirty="0"/>
          </a:p>
          <a:p>
            <a:endParaRPr lang="es-AR" dirty="0"/>
          </a:p>
          <a:p>
            <a:endParaRPr lang="es-AR" dirty="0"/>
          </a:p>
          <a:p>
            <a:endParaRPr lang="es-AR" dirty="0"/>
          </a:p>
          <a:p>
            <a:endParaRPr lang="es-AR" dirty="0"/>
          </a:p>
          <a:p>
            <a:r>
              <a:rPr lang="es-AR" dirty="0"/>
              <a:t>JJA</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439</TotalTime>
  <Words>3129</Words>
  <Application>Microsoft Office PowerPoint</Application>
  <PresentationFormat>Presentación en pantalla (4:3)</PresentationFormat>
  <Paragraphs>304</Paragraphs>
  <Slides>27</Slides>
  <Notes>15</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27</vt:i4>
      </vt:variant>
    </vt:vector>
  </HeadingPairs>
  <TitlesOfParts>
    <vt:vector size="33" baseType="lpstr">
      <vt:lpstr>Arial</vt:lpstr>
      <vt:lpstr>Book Antiqua</vt:lpstr>
      <vt:lpstr>Calibri</vt:lpstr>
      <vt:lpstr>TeX Gyre Pagella</vt:lpstr>
      <vt:lpstr>1_Diseño predeterminado</vt:lpstr>
      <vt:lpstr>Tema de Office</vt:lpstr>
      <vt:lpstr>Presentación de PowerPoint</vt:lpstr>
      <vt:lpstr>Presentación de PowerPoint</vt:lpstr>
      <vt:lpstr>Presentación de PowerPoint</vt:lpstr>
      <vt:lpstr>Presentación de PowerPoint</vt:lpstr>
      <vt:lpstr>Presentación de PowerPoint</vt:lpstr>
      <vt:lpstr>Hemispheric Circulation associated with ENSO and SAM</vt:lpstr>
      <vt:lpstr>SAM 2015-2016 vs SAM during previous El Niño</vt:lpstr>
      <vt:lpstr>Impacts on Regional climate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Carolina Vera</dc:creator>
  <cp:lastModifiedBy>Carolina Vera</cp:lastModifiedBy>
  <cp:revision>31</cp:revision>
  <dcterms:created xsi:type="dcterms:W3CDTF">2019-04-18T23:46:46Z</dcterms:created>
  <dcterms:modified xsi:type="dcterms:W3CDTF">2019-04-25T20:05:07Z</dcterms:modified>
</cp:coreProperties>
</file>