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63" r:id="rId10"/>
    <p:sldId id="264" r:id="rId11"/>
    <p:sldId id="296" r:id="rId12"/>
    <p:sldId id="297" r:id="rId13"/>
    <p:sldId id="266" r:id="rId14"/>
    <p:sldId id="267" r:id="rId15"/>
    <p:sldId id="268" r:id="rId16"/>
    <p:sldId id="276" r:id="rId17"/>
    <p:sldId id="277" r:id="rId18"/>
    <p:sldId id="298" r:id="rId19"/>
    <p:sldId id="272" r:id="rId20"/>
    <p:sldId id="273" r:id="rId21"/>
    <p:sldId id="274" r:id="rId22"/>
    <p:sldId id="275" r:id="rId23"/>
    <p:sldId id="299" r:id="rId24"/>
    <p:sldId id="300" r:id="rId25"/>
    <p:sldId id="301" r:id="rId26"/>
    <p:sldId id="302" r:id="rId27"/>
    <p:sldId id="278" r:id="rId28"/>
    <p:sldId id="279" r:id="rId29"/>
    <p:sldId id="295" r:id="rId30"/>
    <p:sldId id="282" r:id="rId31"/>
    <p:sldId id="283" r:id="rId32"/>
    <p:sldId id="294" r:id="rId33"/>
    <p:sldId id="285" r:id="rId34"/>
    <p:sldId id="286" r:id="rId35"/>
    <p:sldId id="287" r:id="rId36"/>
    <p:sldId id="288" r:id="rId37"/>
    <p:sldId id="293" r:id="rId38"/>
    <p:sldId id="305" r:id="rId39"/>
    <p:sldId id="306" r:id="rId40"/>
    <p:sldId id="307" r:id="rId41"/>
    <p:sldId id="290" r:id="rId42"/>
    <p:sldId id="291" r:id="rId43"/>
    <p:sldId id="304" r:id="rId44"/>
    <p:sldId id="30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85" autoAdjust="0"/>
  </p:normalViewPr>
  <p:slideViewPr>
    <p:cSldViewPr>
      <p:cViewPr varScale="1">
        <p:scale>
          <a:sx n="67" d="100"/>
          <a:sy n="67" d="100"/>
        </p:scale>
        <p:origin x="14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26301-031A-4FE7-8366-587DD4EF96B3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3373-A38C-4E3E-BE45-6DE3D59A9E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0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3373-A38C-4E3E-BE45-6DE3D59A9E0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3373-A38C-4E3E-BE45-6DE3D59A9E0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36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3373-A38C-4E3E-BE45-6DE3D59A9E0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3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3373-A38C-4E3E-BE45-6DE3D59A9E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3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3373-A38C-4E3E-BE45-6DE3D59A9E0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3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12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2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4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1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6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2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2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3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565F-CC0D-4774-AB9D-4C82A3289736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1773B-AFAA-4B89-BD36-CA8001CE8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gcc.gnu.org/wiki/GFortranBinari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ourceforge.net/projects/opengrads/files/grads2/2.2.1.oga.1/Window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magick.org/script/download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pad-plus-plus.org/download/v7.6.3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pad-plus-plus.org/download/v7.6.3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sourceforge.net/projects/opengrads/files/grads2/2.2.1.oga.1/Linux%20(64%20Bits)/opengrads-2.2.1.oga.1-bundle-x86_64-pc-linux-gnu-glibc_2.17.tar.gz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olestguidesontheplanet.com/install-and-configure-wget-macos/" TargetMode="External"/><Relationship Id="rId2" Type="http://schemas.openxmlformats.org/officeDocument/2006/relationships/hyperlink" Target="http://skipperkongen.dk/2012/04/27/how-to-install-gfortran-on-mac-os-x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iri.columbia.edu/our-expertise/climate/tools/cpt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ygwin.com/install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iri.columbia.edu/wp-content/uploads/2018/05/CPT.15.7.6.tar.gz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iri.columbia.edu/wp-content/uploads/2018/05/CPT.15.7.6.tar.gz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ftp.cpc.ncep.noaa.gov/International/11ITWCVP_Ankara2019/Endalk/subseason_with_grads.tar.gz" TargetMode="External"/><Relationship Id="rId2" Type="http://schemas.openxmlformats.org/officeDocument/2006/relationships/hyperlink" Target="https://ftp.cpc.ncep.noaa.gov/International/11ITWCVP_Ankara2019/Endalk/grads_excercise.tar.gz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609600"/>
          </a:xfrm>
        </p:spPr>
        <p:txBody>
          <a:bodyPr/>
          <a:lstStyle/>
          <a:p>
            <a:r>
              <a:rPr lang="en-US" dirty="0" smtClean="0"/>
              <a:t>NOAA/CPC/International Desks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81150"/>
            <a:ext cx="7772400" cy="2228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Prerequisite Packages and CPT Installation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1" dirty="0" smtClean="0"/>
              <a:t>Eleventh International Training Workshop Climate Variability and Predictions (11ITWCVP)</a:t>
            </a:r>
            <a:br>
              <a:rPr lang="en-US" sz="2000" b="1" dirty="0" smtClean="0"/>
            </a:br>
            <a:r>
              <a:rPr lang="en-US" sz="2000" b="1" dirty="0" smtClean="0"/>
              <a:t>Ankara, Turkey, April 2019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13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Wget</a:t>
            </a:r>
            <a:r>
              <a:rPr lang="en-US" dirty="0" smtClean="0"/>
              <a:t> installation</a:t>
            </a:r>
            <a:endParaRPr lang="en-US" sz="33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6764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Using your file explorer go to your Downloads folder, and look for </a:t>
            </a:r>
            <a:r>
              <a:rPr lang="en-US" sz="2400" dirty="0" err="1" smtClean="0"/>
              <a:t>cygwin</a:t>
            </a:r>
            <a:r>
              <a:rPr lang="en-US" sz="2400" dirty="0" smtClean="0"/>
              <a:t> installation file: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Double click on it to initiate installation, click on next several time until it shows </a:t>
            </a:r>
            <a:r>
              <a:rPr lang="en-US" sz="2400" dirty="0" smtClean="0"/>
              <a:t>the </a:t>
            </a:r>
            <a:r>
              <a:rPr lang="en-US" sz="2400" dirty="0" smtClean="0"/>
              <a:t>select </a:t>
            </a:r>
            <a:r>
              <a:rPr lang="en-US" sz="2400" dirty="0" smtClean="0"/>
              <a:t>packages </a:t>
            </a:r>
            <a:r>
              <a:rPr lang="en-US" sz="2400" dirty="0" smtClean="0"/>
              <a:t>window (below)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1518" t="60069" r="78331" b="37500"/>
          <a:stretch>
            <a:fillRect/>
          </a:stretch>
        </p:blipFill>
        <p:spPr bwMode="auto">
          <a:xfrm>
            <a:off x="3733800" y="2133600"/>
            <a:ext cx="396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13425" b="50942"/>
          <a:stretch/>
        </p:blipFill>
        <p:spPr bwMode="auto">
          <a:xfrm>
            <a:off x="304800" y="3810000"/>
            <a:ext cx="8610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25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r="53514" b="60417"/>
          <a:stretch>
            <a:fillRect/>
          </a:stretch>
        </p:blipFill>
        <p:spPr bwMode="auto">
          <a:xfrm>
            <a:off x="4724400" y="2286000"/>
            <a:ext cx="382002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Wget</a:t>
            </a:r>
            <a:r>
              <a:rPr lang="en-US" dirty="0" smtClean="0"/>
              <a:t> installation</a:t>
            </a:r>
            <a:endParaRPr lang="en-US" sz="33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2192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Using </a:t>
            </a:r>
            <a:r>
              <a:rPr lang="en-US" sz="2400" dirty="0" smtClean="0"/>
              <a:t>the dropdown menu, choose </a:t>
            </a:r>
            <a:r>
              <a:rPr lang="en-US" sz="2400" dirty="0" smtClean="0"/>
              <a:t>Not </a:t>
            </a:r>
            <a:r>
              <a:rPr lang="en-US" sz="2400" dirty="0" smtClean="0"/>
              <a:t>installed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54905" b="61458"/>
          <a:stretch>
            <a:fillRect/>
          </a:stretch>
        </p:blipFill>
        <p:spPr bwMode="auto">
          <a:xfrm>
            <a:off x="152400" y="2133600"/>
            <a:ext cx="380588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914400" y="1905000"/>
            <a:ext cx="1371600" cy="10668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r="53514" b="65625"/>
          <a:stretch>
            <a:fillRect/>
          </a:stretch>
        </p:blipFill>
        <p:spPr bwMode="auto">
          <a:xfrm>
            <a:off x="152400" y="4876800"/>
            <a:ext cx="439881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4800" y="4338935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Type </a:t>
            </a:r>
            <a:r>
              <a:rPr lang="en-US" sz="2400" dirty="0" err="1" smtClean="0"/>
              <a:t>wget</a:t>
            </a:r>
            <a:r>
              <a:rPr lang="en-US" sz="2400" dirty="0" smtClean="0"/>
              <a:t> next to search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010400" y="2133600"/>
            <a:ext cx="304800" cy="11430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676400" y="4724400"/>
            <a:ext cx="1524000" cy="6858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0" y="11430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Click </a:t>
            </a:r>
            <a:r>
              <a:rPr lang="en-US" sz="2400" dirty="0" smtClean="0"/>
              <a:t>on the skip next to </a:t>
            </a:r>
            <a:r>
              <a:rPr lang="en-US" sz="2400" dirty="0" err="1" smtClean="0"/>
              <a:t>wget</a:t>
            </a:r>
            <a:r>
              <a:rPr lang="en-US" sz="2400" dirty="0" smtClean="0"/>
              <a:t>, and choose the latest version(1.19.1-2)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00600" y="42672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Click </a:t>
            </a:r>
            <a:r>
              <a:rPr lang="en-US" sz="2400" dirty="0" smtClean="0"/>
              <a:t>on next to finalize your installation. This will update your </a:t>
            </a:r>
            <a:r>
              <a:rPr lang="en-US" sz="2400" dirty="0" err="1" smtClean="0"/>
              <a:t>cygwin</a:t>
            </a:r>
            <a:r>
              <a:rPr lang="en-US" sz="2400" dirty="0" smtClean="0"/>
              <a:t>, as well as it installs the missing </a:t>
            </a:r>
            <a:r>
              <a:rPr lang="en-US" sz="2400" dirty="0" err="1" smtClean="0"/>
              <a:t>wget</a:t>
            </a:r>
            <a:r>
              <a:rPr lang="en-US" sz="2400" dirty="0" smtClean="0"/>
              <a:t> libraries.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825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Wget</a:t>
            </a:r>
            <a:r>
              <a:rPr lang="en-US" dirty="0" smtClean="0"/>
              <a:t> installation</a:t>
            </a:r>
            <a:endParaRPr lang="en-US" sz="33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 your </a:t>
            </a:r>
            <a:r>
              <a:rPr lang="en-US" sz="2400" dirty="0" err="1" smtClean="0"/>
              <a:t>cygwin</a:t>
            </a:r>
            <a:r>
              <a:rPr lang="en-US" sz="2400" dirty="0" smtClean="0"/>
              <a:t> terminal, type: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/>
            <a:r>
              <a:rPr lang="en-US" sz="2400" b="1" dirty="0" smtClean="0"/>
              <a:t>Which </a:t>
            </a:r>
            <a:r>
              <a:rPr lang="en-US" sz="2400" b="1" dirty="0" err="1" smtClean="0"/>
              <a:t>wget</a:t>
            </a:r>
            <a:endParaRPr lang="en-US" sz="2400" b="1" dirty="0" smtClean="0"/>
          </a:p>
          <a:p>
            <a:pPr marL="285750" indent="-285750"/>
            <a:endParaRPr lang="en-US" sz="2400" dirty="0" smtClean="0"/>
          </a:p>
          <a:p>
            <a:pPr marL="285750" indent="-285750"/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1713" t="20833" r="45534" b="54167"/>
          <a:stretch>
            <a:fillRect/>
          </a:stretch>
        </p:blipFill>
        <p:spPr bwMode="auto">
          <a:xfrm>
            <a:off x="990600" y="2514600"/>
            <a:ext cx="556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04800" y="479167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 message that looks like the  above screenshot confirms successful installation of </a:t>
            </a:r>
            <a:r>
              <a:rPr lang="en-US" sz="2400" dirty="0" err="1" smtClean="0"/>
              <a:t>wget</a:t>
            </a:r>
            <a:r>
              <a:rPr lang="en-US" sz="2400" dirty="0" smtClean="0"/>
              <a:t>.</a:t>
            </a: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4825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GNU GFORTRAN Installation </a:t>
            </a:r>
            <a:r>
              <a:rPr lang="en-US" sz="3100" dirty="0" smtClean="0">
                <a:hlinkClick r:id="rId2"/>
              </a:rPr>
              <a:t>https://gcc.gnu.org/wiki/GFortranBinaries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29" y="1447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Download the latest executable file to install GFORTRAN compiler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1828800"/>
            <a:ext cx="8884858" cy="2743200"/>
            <a:chOff x="152400" y="2209800"/>
            <a:chExt cx="8884858" cy="27432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4" t="26875" r="3601" b="21667"/>
            <a:stretch/>
          </p:blipFill>
          <p:spPr bwMode="auto">
            <a:xfrm>
              <a:off x="152400" y="2209800"/>
              <a:ext cx="8884858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518629" y="3886200"/>
              <a:ext cx="586771" cy="304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1000" y="4572000"/>
            <a:ext cx="8427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your download folder, double click on </a:t>
            </a:r>
            <a:r>
              <a:rPr lang="en-US" b="1" dirty="0" smtClean="0"/>
              <a:t>gfortran-windows-20140629.exe </a:t>
            </a:r>
            <a:r>
              <a:rPr lang="en-US" dirty="0"/>
              <a:t>to initiate the GFORTRAN compiler </a:t>
            </a:r>
            <a:r>
              <a:rPr lang="en-US" dirty="0" smtClean="0"/>
              <a:t>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on “ I agree” and next, click on close to finish the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Open the </a:t>
            </a:r>
            <a:r>
              <a:rPr lang="en-US" dirty="0" err="1" smtClean="0"/>
              <a:t>cygwin</a:t>
            </a:r>
            <a:r>
              <a:rPr lang="en-US" dirty="0" smtClean="0"/>
              <a:t> window, and type </a:t>
            </a:r>
            <a:r>
              <a:rPr lang="en-US" dirty="0" err="1" smtClean="0"/>
              <a:t>gfortran</a:t>
            </a:r>
            <a:r>
              <a:rPr lang="en-US" dirty="0" smtClean="0"/>
              <a:t> to verify your </a:t>
            </a:r>
            <a:r>
              <a:rPr lang="en-US" dirty="0" err="1" smtClean="0"/>
              <a:t>gfortran</a:t>
            </a:r>
            <a:r>
              <a:rPr lang="en-US" dirty="0" smtClean="0"/>
              <a:t> installation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27604" r="47380" b="60547"/>
          <a:stretch/>
        </p:blipFill>
        <p:spPr bwMode="auto">
          <a:xfrm>
            <a:off x="3707192" y="5838825"/>
            <a:ext cx="536060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5874603"/>
            <a:ext cx="355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message that looks like the screenshot on the right verifies successful installation of GFORTRAN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78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Installation of </a:t>
            </a:r>
            <a:r>
              <a:rPr lang="en-US" dirty="0" err="1" smtClean="0"/>
              <a:t>OpenGrADS</a:t>
            </a:r>
            <a:r>
              <a:rPr lang="en-US" dirty="0" smtClean="0"/>
              <a:t> </a:t>
            </a:r>
            <a:r>
              <a:rPr lang="en-US" sz="2000" dirty="0" smtClean="0">
                <a:hlinkClick r:id="rId2"/>
              </a:rPr>
              <a:t>https://sourceforge.net/projects/opengrads/files/grads2/2.2.1.oga.1/Windows/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459468"/>
            <a:ext cx="601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on the executable file to download the installation file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10312" y="1752600"/>
            <a:ext cx="8705088" cy="1752600"/>
            <a:chOff x="210312" y="1752600"/>
            <a:chExt cx="8705088" cy="17526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500" t="46222" r="28500" b="33333"/>
            <a:stretch>
              <a:fillRect/>
            </a:stretch>
          </p:blipFill>
          <p:spPr bwMode="auto">
            <a:xfrm>
              <a:off x="210312" y="1965069"/>
              <a:ext cx="8705088" cy="154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2895600" y="1752600"/>
              <a:ext cx="2438400" cy="11430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28600" y="3733800"/>
            <a:ext cx="8763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your download folder, double click </a:t>
            </a:r>
            <a:r>
              <a:rPr lang="en-US" b="1" dirty="0" smtClean="0"/>
              <a:t>opengrads-2.2.1.oga.1-win32_superpack .exe (gfortran-windows-20140629)</a:t>
            </a:r>
            <a:r>
              <a:rPr lang="en-US" dirty="0" smtClean="0"/>
              <a:t> to initiate the </a:t>
            </a:r>
            <a:r>
              <a:rPr lang="en-US" dirty="0" err="1" smtClean="0"/>
              <a:t>GrADS</a:t>
            </a:r>
            <a:r>
              <a:rPr lang="en-US" dirty="0" smtClean="0"/>
              <a:t> installation. Click on English, next, and select I agree and click on next.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on next several times to initiate the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your installation is successful, you should see </a:t>
            </a:r>
            <a:r>
              <a:rPr lang="en-US" dirty="0" err="1" smtClean="0"/>
              <a:t>GrADS</a:t>
            </a:r>
            <a:r>
              <a:rPr lang="en-US" dirty="0" smtClean="0"/>
              <a:t> shortcut icon on your desktop.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Open the </a:t>
            </a:r>
            <a:r>
              <a:rPr lang="en-US" dirty="0" err="1" smtClean="0"/>
              <a:t>cygwin</a:t>
            </a:r>
            <a:r>
              <a:rPr lang="en-US" dirty="0" smtClean="0"/>
              <a:t> window and type </a:t>
            </a:r>
            <a:r>
              <a:rPr lang="en-US" b="1" dirty="0" err="1" smtClean="0"/>
              <a:t>opengrads</a:t>
            </a:r>
            <a:r>
              <a:rPr lang="en-US" b="1" dirty="0" smtClean="0"/>
              <a:t> –p </a:t>
            </a:r>
            <a:r>
              <a:rPr lang="en-US" dirty="0" smtClean="0"/>
              <a:t>to verify installation of </a:t>
            </a:r>
            <a:r>
              <a:rPr lang="en-US" dirty="0" err="1" smtClean="0"/>
              <a:t>GrADS</a:t>
            </a:r>
            <a:r>
              <a:rPr lang="en-US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the </a:t>
            </a:r>
            <a:r>
              <a:rPr lang="en-US" dirty="0" err="1" smtClean="0"/>
              <a:t>GrADS</a:t>
            </a:r>
            <a:r>
              <a:rPr lang="en-US" dirty="0" smtClean="0"/>
              <a:t> display window opens, it confirms successful installation of </a:t>
            </a:r>
            <a:r>
              <a:rPr lang="en-US" dirty="0" err="1" smtClean="0"/>
              <a:t>GrADS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It is also okay if you have grads-2.0.2 version on your computer!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ImageMagick</a:t>
            </a:r>
            <a:r>
              <a:rPr lang="en-US" dirty="0" smtClean="0"/>
              <a:t> Installation </a:t>
            </a:r>
            <a:r>
              <a:rPr lang="en-US" sz="2900" dirty="0" smtClean="0">
                <a:hlinkClick r:id="rId3"/>
              </a:rPr>
              <a:t>https://imagemagick.org/script/download.php#windows</a:t>
            </a:r>
            <a:r>
              <a:rPr lang="en-US" sz="2900" dirty="0" smtClean="0"/>
              <a:t> </a:t>
            </a:r>
            <a:endParaRPr lang="en-US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623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on the appropriate link to download the installation files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" y="1905000"/>
            <a:ext cx="8724900" cy="3514726"/>
            <a:chOff x="152400" y="1905000"/>
            <a:chExt cx="8724900" cy="3514726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93" t="39453" r="17350" b="16667"/>
            <a:stretch/>
          </p:blipFill>
          <p:spPr bwMode="auto">
            <a:xfrm>
              <a:off x="152400" y="2209800"/>
              <a:ext cx="8724900" cy="3209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029200" y="1905000"/>
              <a:ext cx="457200" cy="7620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04800" y="54864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your download folder, double click on </a:t>
            </a:r>
            <a:r>
              <a:rPr lang="en-US" b="1" dirty="0" smtClean="0"/>
              <a:t>ImageMagick-7.0.8-28-Q16-x64-dll.exe</a:t>
            </a:r>
            <a:r>
              <a:rPr lang="en-US" dirty="0" smtClean="0"/>
              <a:t> to initiate </a:t>
            </a:r>
            <a:r>
              <a:rPr lang="en-US" dirty="0" err="1" smtClean="0"/>
              <a:t>ImageMagick</a:t>
            </a:r>
            <a:r>
              <a:rPr lang="en-US" dirty="0" smtClean="0"/>
              <a:t>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Accept the agreement, and click next several times to agree with the default setup.</a:t>
            </a:r>
          </a:p>
        </p:txBody>
      </p:sp>
    </p:spTree>
    <p:extLst>
      <p:ext uri="{BB962C8B-B14F-4D97-AF65-F5344CB8AC3E}">
        <p14:creationId xmlns:p14="http://schemas.microsoft.com/office/powerpoint/2010/main" val="36027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Notepad++ Installation           </a:t>
            </a:r>
            <a:r>
              <a:rPr lang="en-US" sz="2900" dirty="0" smtClean="0">
                <a:hlinkClick r:id="rId3"/>
              </a:rPr>
              <a:t>https://notepad-plus-plus.org/download/v7.6.3.html</a:t>
            </a:r>
            <a:r>
              <a:rPr lang="en-US" sz="2900" dirty="0" smtClean="0"/>
              <a:t> </a:t>
            </a:r>
            <a:endParaRPr lang="en-US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623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on the appropriate link to download the installation files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2400" y="1905000"/>
            <a:ext cx="8915400" cy="3581400"/>
            <a:chOff x="152400" y="1905000"/>
            <a:chExt cx="8915400" cy="35814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6500" t="16889" r="25000" b="43111"/>
            <a:stretch>
              <a:fillRect/>
            </a:stretch>
          </p:blipFill>
          <p:spPr bwMode="auto">
            <a:xfrm>
              <a:off x="152400" y="2057400"/>
              <a:ext cx="89154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>
            <a:xfrm rot="10800000" flipV="1">
              <a:off x="2514600" y="1905000"/>
              <a:ext cx="2971800" cy="21336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04800" y="54864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your download folder, double click on </a:t>
            </a:r>
            <a:r>
              <a:rPr lang="en-US" b="1" dirty="0" smtClean="0"/>
              <a:t>npp.7.6.3.Installer.x64.exe</a:t>
            </a:r>
            <a:r>
              <a:rPr lang="en-US" dirty="0" smtClean="0"/>
              <a:t> to </a:t>
            </a:r>
            <a:r>
              <a:rPr lang="en-US" smtClean="0"/>
              <a:t>initiate notepad++ </a:t>
            </a:r>
            <a:r>
              <a:rPr lang="en-US" dirty="0" smtClean="0"/>
              <a:t>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Accept the agreement, and click next several times to agree with the default setup.</a:t>
            </a:r>
          </a:p>
        </p:txBody>
      </p:sp>
    </p:spTree>
    <p:extLst>
      <p:ext uri="{BB962C8B-B14F-4D97-AF65-F5344CB8AC3E}">
        <p14:creationId xmlns:p14="http://schemas.microsoft.com/office/powerpoint/2010/main" val="36027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Notepad++ Installation           </a:t>
            </a:r>
            <a:r>
              <a:rPr lang="en-US" sz="2900" dirty="0" smtClean="0">
                <a:hlinkClick r:id="rId3"/>
              </a:rPr>
              <a:t>https://notepad-plus-plus.org/download/v7.6.3.html</a:t>
            </a:r>
            <a:r>
              <a:rPr lang="en-US" sz="2900" dirty="0" smtClean="0"/>
              <a:t> </a:t>
            </a:r>
            <a:endParaRPr lang="en-US" sz="29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60020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need to set alias and environment variable to have access notepad++ from your </a:t>
            </a:r>
            <a:r>
              <a:rPr lang="en-US" dirty="0" err="1" smtClean="0"/>
              <a:t>cygwin</a:t>
            </a:r>
            <a:r>
              <a:rPr lang="en-US" dirty="0" smtClean="0"/>
              <a:t> terminal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 to you </a:t>
            </a:r>
            <a:r>
              <a:rPr lang="en-US" dirty="0" err="1" smtClean="0"/>
              <a:t>cygwin</a:t>
            </a:r>
            <a:r>
              <a:rPr lang="en-US" dirty="0" smtClean="0"/>
              <a:t> home folder (C:\cygwin64\home\your user name)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Open </a:t>
            </a:r>
            <a:r>
              <a:rPr lang="en-US" b="1" dirty="0" smtClean="0"/>
              <a:t>.</a:t>
            </a:r>
            <a:r>
              <a:rPr lang="en-US" b="1" dirty="0" err="1" smtClean="0"/>
              <a:t>bashrc</a:t>
            </a:r>
            <a:r>
              <a:rPr lang="en-US" b="1" dirty="0" smtClean="0"/>
              <a:t> using </a:t>
            </a:r>
            <a:r>
              <a:rPr lang="en-US" dirty="0" smtClean="0"/>
              <a:t>your favorite text editor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Scroll down to the end and add the following two lines, and save and exit: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548640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export EDITOR="/</a:t>
            </a:r>
            <a:r>
              <a:rPr lang="en-US" b="1" dirty="0" err="1" smtClean="0"/>
              <a:t>cygdrive</a:t>
            </a:r>
            <a:r>
              <a:rPr lang="en-US" b="1" dirty="0" smtClean="0"/>
              <a:t>/C/Program\ Files/Notepad++/Notepad++.</a:t>
            </a:r>
            <a:r>
              <a:rPr lang="en-US" b="1" dirty="0" err="1" smtClean="0"/>
              <a:t>exe"alias</a:t>
            </a:r>
            <a:r>
              <a:rPr lang="en-US" b="1" dirty="0" smtClean="0"/>
              <a:t> </a:t>
            </a:r>
            <a:r>
              <a:rPr lang="en-US" b="1" dirty="0" err="1" smtClean="0"/>
              <a:t>npp</a:t>
            </a:r>
            <a:r>
              <a:rPr lang="en-US" b="1" dirty="0" smtClean="0"/>
              <a:t>="/</a:t>
            </a:r>
            <a:r>
              <a:rPr lang="en-US" b="1" dirty="0" err="1" smtClean="0"/>
              <a:t>cygdrive</a:t>
            </a:r>
            <a:r>
              <a:rPr lang="en-US" b="1" dirty="0" smtClean="0"/>
              <a:t>/C/Program\ Files/Notepad++/Notepad++.exe“</a:t>
            </a:r>
          </a:p>
          <a:p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47111" r="52000" b="25333"/>
          <a:stretch>
            <a:fillRect/>
          </a:stretch>
        </p:blipFill>
        <p:spPr bwMode="auto">
          <a:xfrm>
            <a:off x="609600" y="3048000"/>
            <a:ext cx="731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81000" y="6324600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allows you to run notepad++ from your </a:t>
            </a:r>
            <a:r>
              <a:rPr lang="en-US" dirty="0" err="1" smtClean="0"/>
              <a:t>cygwin</a:t>
            </a:r>
            <a:r>
              <a:rPr lang="en-US" dirty="0" smtClean="0"/>
              <a:t> window (typing </a:t>
            </a:r>
            <a:r>
              <a:rPr lang="en-US" dirty="0" err="1" smtClean="0"/>
              <a:t>npp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27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Creating an alias to </a:t>
            </a:r>
            <a:r>
              <a:rPr lang="en-US" dirty="0" err="1" smtClean="0"/>
              <a:t>opengrads</a:t>
            </a:r>
            <a:endParaRPr lang="en-US" sz="29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219200"/>
            <a:ext cx="8686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Type </a:t>
            </a:r>
          </a:p>
          <a:p>
            <a:pPr marL="285750" indent="-285750"/>
            <a:endParaRPr lang="en-US" b="1" dirty="0" smtClean="0"/>
          </a:p>
          <a:p>
            <a:pPr marL="285750" indent="-285750"/>
            <a:r>
              <a:rPr lang="en-US" b="1" dirty="0" smtClean="0"/>
              <a:t>which </a:t>
            </a:r>
            <a:r>
              <a:rPr lang="en-US" b="1" dirty="0" err="1" smtClean="0"/>
              <a:t>opengrads</a:t>
            </a:r>
            <a:endParaRPr lang="en-US" b="1" dirty="0" smtClean="0"/>
          </a:p>
          <a:p>
            <a:pPr marL="285750" indent="-285750"/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version of your </a:t>
            </a:r>
            <a:r>
              <a:rPr lang="en-US" dirty="0" err="1" smtClean="0"/>
              <a:t>GrADS</a:t>
            </a:r>
            <a:r>
              <a:rPr lang="en-US" dirty="0" smtClean="0"/>
              <a:t> is 2.2</a:t>
            </a:r>
            <a:r>
              <a:rPr lang="en-US" dirty="0" smtClean="0"/>
              <a:t>, if </a:t>
            </a:r>
            <a:r>
              <a:rPr lang="en-US" dirty="0" smtClean="0"/>
              <a:t>you </a:t>
            </a:r>
            <a:r>
              <a:rPr lang="en-US" dirty="0" smtClean="0"/>
              <a:t>get a message that looks like:</a:t>
            </a:r>
          </a:p>
          <a:p>
            <a:pPr marL="285750" indent="-285750"/>
            <a:r>
              <a:rPr lang="en-US" b="1" dirty="0" smtClean="0"/>
              <a:t>/</a:t>
            </a:r>
            <a:r>
              <a:rPr lang="en-US" b="1" dirty="0" err="1" smtClean="0"/>
              <a:t>cygdrive</a:t>
            </a:r>
            <a:r>
              <a:rPr lang="en-US" b="1" dirty="0" smtClean="0"/>
              <a:t>/c/OpenGrADS-2.2/Contents/</a:t>
            </a:r>
            <a:r>
              <a:rPr lang="en-US" b="1" dirty="0" err="1" smtClean="0"/>
              <a:t>Cygwin</a:t>
            </a:r>
            <a:r>
              <a:rPr lang="en-US" b="1" dirty="0" smtClean="0"/>
              <a:t>/Versions/2.2.1.oga.1/i686/</a:t>
            </a:r>
            <a:r>
              <a:rPr lang="en-US" b="1" dirty="0" err="1" smtClean="0"/>
              <a:t>opengrads</a:t>
            </a:r>
            <a:endParaRPr lang="en-US" b="1" dirty="0" smtClean="0"/>
          </a:p>
          <a:p>
            <a:pPr marL="285750" indent="-285750"/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Make sure that you are in your home directory, by typing </a:t>
            </a:r>
          </a:p>
          <a:p>
            <a:pPr marL="285750" indent="-285750"/>
            <a:r>
              <a:rPr lang="en-US" b="1" dirty="0" err="1" smtClean="0"/>
              <a:t>cd</a:t>
            </a:r>
            <a:endParaRPr lang="en-US" b="1" dirty="0" smtClean="0"/>
          </a:p>
          <a:p>
            <a:pPr marL="285750" indent="-285750"/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Open your .</a:t>
            </a:r>
            <a:r>
              <a:rPr lang="en-US" dirty="0" err="1" smtClean="0"/>
              <a:t>bashrc</a:t>
            </a:r>
            <a:r>
              <a:rPr lang="en-US" dirty="0" smtClean="0"/>
              <a:t> by typing:</a:t>
            </a:r>
          </a:p>
          <a:p>
            <a:pPr marL="285750" indent="-285750"/>
            <a:endParaRPr lang="en-US" dirty="0" smtClean="0"/>
          </a:p>
          <a:p>
            <a:pPr marL="285750" indent="-285750"/>
            <a:r>
              <a:rPr lang="en-US" b="1" dirty="0" err="1" smtClean="0"/>
              <a:t>npp</a:t>
            </a:r>
            <a:r>
              <a:rPr lang="en-US" b="1" dirty="0" smtClean="0"/>
              <a:t> .</a:t>
            </a:r>
            <a:r>
              <a:rPr lang="en-US" b="1" dirty="0" err="1" smtClean="0"/>
              <a:t>bashrc</a:t>
            </a:r>
            <a:endParaRPr lang="en-US" b="1" dirty="0" smtClean="0"/>
          </a:p>
          <a:p>
            <a:pPr marL="285750" indent="-285750"/>
            <a:endParaRPr lang="en-US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Scroll down to the  end of the file, and add this line:</a:t>
            </a:r>
          </a:p>
          <a:p>
            <a:pPr marL="285750" indent="-285750"/>
            <a:endParaRPr lang="en-US" dirty="0" smtClean="0"/>
          </a:p>
          <a:p>
            <a:pPr marL="285750" indent="-285750"/>
            <a:r>
              <a:rPr lang="en-US" sz="1600" b="1" dirty="0" smtClean="0"/>
              <a:t>alias grads= /</a:t>
            </a:r>
            <a:r>
              <a:rPr lang="en-US" sz="1600" b="1" dirty="0" err="1" smtClean="0"/>
              <a:t>cygdrive</a:t>
            </a:r>
            <a:r>
              <a:rPr lang="en-US" sz="1600" b="1" dirty="0" smtClean="0"/>
              <a:t>/c/OpenGrADS-2.2/Contents/</a:t>
            </a:r>
            <a:r>
              <a:rPr lang="en-US" sz="1600" b="1" dirty="0" err="1" smtClean="0"/>
              <a:t>Cygwin</a:t>
            </a:r>
            <a:r>
              <a:rPr lang="en-US" sz="1600" b="1" dirty="0" smtClean="0"/>
              <a:t>/Versions/2.2.1.oga.1/i686/</a:t>
            </a:r>
            <a:r>
              <a:rPr lang="en-US" sz="1600" b="1" dirty="0" err="1" smtClean="0"/>
              <a:t>opengrads</a:t>
            </a:r>
            <a:endParaRPr lang="en-US" sz="1600" b="1" dirty="0" smtClean="0"/>
          </a:p>
          <a:p>
            <a:pPr marL="285750" indent="-285750"/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Save and exit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Close your </a:t>
            </a:r>
            <a:r>
              <a:rPr lang="en-US" sz="1600" dirty="0" err="1" smtClean="0"/>
              <a:t>cygwin</a:t>
            </a:r>
            <a:r>
              <a:rPr lang="en-US" sz="1600" dirty="0" smtClean="0"/>
              <a:t> terminal, and reopen it. And then type </a:t>
            </a:r>
            <a:r>
              <a:rPr lang="en-US" sz="1600" b="1" dirty="0" smtClean="0"/>
              <a:t>grads –p</a:t>
            </a:r>
            <a:r>
              <a:rPr lang="en-US" sz="160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027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Prerequisite Packages for Linux Users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System Requirements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HARDWARE:</a:t>
            </a:r>
            <a:r>
              <a:rPr lang="en-US" dirty="0" smtClean="0"/>
              <a:t> Windows (32 or 64 bit, Windows version 7.0 or above)</a:t>
            </a:r>
          </a:p>
          <a:p>
            <a:r>
              <a:rPr lang="en-US" b="1" dirty="0" smtClean="0"/>
              <a:t>MEMORY:</a:t>
            </a:r>
            <a:r>
              <a:rPr lang="en-US" dirty="0" smtClean="0"/>
              <a:t> 4GB or more (if possible)</a:t>
            </a:r>
          </a:p>
          <a:p>
            <a:r>
              <a:rPr lang="en-US" b="1" dirty="0" smtClean="0"/>
              <a:t>Free DISK SPACE: </a:t>
            </a:r>
            <a:r>
              <a:rPr lang="en-US" dirty="0" smtClean="0"/>
              <a:t>50GB or more</a:t>
            </a:r>
          </a:p>
          <a:p>
            <a:r>
              <a:rPr lang="en-US" b="1" dirty="0" smtClean="0"/>
              <a:t>Internet Connection</a:t>
            </a:r>
          </a:p>
          <a:p>
            <a:r>
              <a:rPr lang="en-US" b="1" dirty="0" smtClean="0"/>
              <a:t>A windows </a:t>
            </a:r>
            <a:r>
              <a:rPr lang="en-US" b="1" dirty="0" err="1" smtClean="0"/>
              <a:t>winzip</a:t>
            </a:r>
            <a:r>
              <a:rPr lang="en-US" b="1" dirty="0" smtClean="0"/>
              <a:t> or 7-zip utility to unpack a tar file</a:t>
            </a:r>
          </a:p>
          <a:p>
            <a:r>
              <a:rPr lang="en-US" b="1" dirty="0" smtClean="0"/>
              <a:t>SOFTWARE:</a:t>
            </a:r>
            <a:r>
              <a:rPr lang="en-US" dirty="0" smtClean="0"/>
              <a:t>  </a:t>
            </a:r>
          </a:p>
          <a:p>
            <a:pPr lvl="1"/>
            <a:r>
              <a:rPr lang="en-US" dirty="0" err="1" smtClean="0"/>
              <a:t>GrADS</a:t>
            </a:r>
            <a:r>
              <a:rPr lang="en-US" dirty="0" smtClean="0"/>
              <a:t> (v2.2.x or later), V2.02 for windows users </a:t>
            </a:r>
          </a:p>
          <a:p>
            <a:pPr lvl="1"/>
            <a:r>
              <a:rPr lang="en-US" dirty="0" smtClean="0"/>
              <a:t>GNU FORTRAN Compiler, </a:t>
            </a:r>
          </a:p>
          <a:p>
            <a:pPr lvl="1"/>
            <a:r>
              <a:rPr lang="en-US" dirty="0" smtClean="0"/>
              <a:t>GNU precision calculator (</a:t>
            </a:r>
            <a:r>
              <a:rPr lang="en-US" dirty="0" err="1" smtClean="0"/>
              <a:t>bc</a:t>
            </a:r>
            <a:r>
              <a:rPr lang="en-US" dirty="0" smtClean="0"/>
              <a:t>),</a:t>
            </a:r>
          </a:p>
          <a:p>
            <a:pPr lvl="1"/>
            <a:r>
              <a:rPr lang="en-US" dirty="0" smtClean="0"/>
              <a:t>Notepad ++ </a:t>
            </a:r>
          </a:p>
          <a:p>
            <a:pPr lvl="1"/>
            <a:r>
              <a:rPr lang="en-US" dirty="0" err="1" smtClean="0"/>
              <a:t>Wget</a:t>
            </a:r>
            <a:endParaRPr lang="en-US" dirty="0" smtClean="0"/>
          </a:p>
          <a:p>
            <a:pPr lvl="1"/>
            <a:r>
              <a:rPr lang="en-US" dirty="0" smtClean="0"/>
              <a:t>Image </a:t>
            </a:r>
            <a:r>
              <a:rPr lang="en-US" dirty="0" err="1" smtClean="0"/>
              <a:t>Magick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Installing Perl-</a:t>
            </a:r>
            <a:r>
              <a:rPr lang="en-US" dirty="0" err="1" smtClean="0">
                <a:solidFill>
                  <a:srgbClr val="0000FF"/>
                </a:solidFill>
              </a:rPr>
              <a:t>Env</a:t>
            </a:r>
            <a:r>
              <a:rPr lang="en-US" dirty="0" smtClean="0">
                <a:solidFill>
                  <a:srgbClr val="0000FF"/>
                </a:solidFill>
              </a:rPr>
              <a:t> and Gnu Precision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Install </a:t>
            </a:r>
            <a:r>
              <a:rPr lang="en-US" dirty="0" err="1" smtClean="0"/>
              <a:t>perl-Env</a:t>
            </a:r>
            <a:endParaRPr lang="en-US" dirty="0" smtClean="0"/>
          </a:p>
          <a:p>
            <a:pPr lvl="1"/>
            <a:r>
              <a:rPr lang="en-US" b="1" dirty="0" err="1"/>
              <a:t>s</a:t>
            </a:r>
            <a:r>
              <a:rPr lang="en-US" b="1" dirty="0" err="1" smtClean="0"/>
              <a:t>udo</a:t>
            </a:r>
            <a:r>
              <a:rPr lang="en-US" b="1" dirty="0" smtClean="0"/>
              <a:t> </a:t>
            </a:r>
            <a:r>
              <a:rPr lang="en-US" b="1" dirty="0"/>
              <a:t>apt-get</a:t>
            </a:r>
            <a:r>
              <a:rPr lang="en-US" b="1" dirty="0" smtClean="0"/>
              <a:t> install </a:t>
            </a:r>
            <a:r>
              <a:rPr lang="en-US" b="1" dirty="0" err="1" smtClean="0"/>
              <a:t>perl-Env</a:t>
            </a:r>
            <a:r>
              <a:rPr lang="en-US" dirty="0" smtClean="0"/>
              <a:t> (</a:t>
            </a:r>
            <a:r>
              <a:rPr lang="en-US" dirty="0" err="1" smtClean="0"/>
              <a:t>Debian</a:t>
            </a:r>
            <a:r>
              <a:rPr lang="en-US" dirty="0" smtClean="0"/>
              <a:t>/Ubuntu users)</a:t>
            </a:r>
          </a:p>
          <a:p>
            <a:pPr lvl="1"/>
            <a:r>
              <a:rPr lang="en-US" b="1" dirty="0" err="1"/>
              <a:t>s</a:t>
            </a:r>
            <a:r>
              <a:rPr lang="en-US" b="1" dirty="0" err="1" smtClean="0"/>
              <a:t>udo</a:t>
            </a:r>
            <a:r>
              <a:rPr lang="en-US" b="1" dirty="0" smtClean="0"/>
              <a:t> yum install </a:t>
            </a:r>
            <a:r>
              <a:rPr lang="en-US" b="1" dirty="0" err="1" smtClean="0"/>
              <a:t>perl-Env</a:t>
            </a:r>
            <a:r>
              <a:rPr lang="en-US" dirty="0" smtClean="0"/>
              <a:t> (RHEL/CentOS users)</a:t>
            </a:r>
          </a:p>
          <a:p>
            <a:pPr lvl="1"/>
            <a:r>
              <a:rPr lang="en-US" b="1" dirty="0" err="1"/>
              <a:t>s</a:t>
            </a:r>
            <a:r>
              <a:rPr lang="en-US" b="1" dirty="0" err="1" smtClean="0"/>
              <a:t>udo</a:t>
            </a:r>
            <a:r>
              <a:rPr lang="en-US" b="1" dirty="0" smtClean="0"/>
              <a:t> </a:t>
            </a:r>
            <a:r>
              <a:rPr lang="en-US" b="1" dirty="0" err="1" smtClean="0"/>
              <a:t>dnf</a:t>
            </a:r>
            <a:r>
              <a:rPr lang="en-US" b="1" dirty="0" smtClean="0"/>
              <a:t> install </a:t>
            </a:r>
            <a:r>
              <a:rPr lang="en-US" b="1" dirty="0" err="1" smtClean="0"/>
              <a:t>perl-Env</a:t>
            </a:r>
            <a:r>
              <a:rPr lang="en-US" dirty="0" smtClean="0"/>
              <a:t> (Fedora 22+ users)</a:t>
            </a:r>
          </a:p>
          <a:p>
            <a:r>
              <a:rPr lang="en-US" dirty="0" smtClean="0"/>
              <a:t>Install gnu precision calculator (</a:t>
            </a:r>
            <a:r>
              <a:rPr lang="en-US" dirty="0" err="1" smtClean="0"/>
              <a:t>bc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b="1" dirty="0" err="1"/>
              <a:t>sudo</a:t>
            </a:r>
            <a:r>
              <a:rPr lang="en-US" b="1" dirty="0"/>
              <a:t> apt-get</a:t>
            </a:r>
            <a:r>
              <a:rPr lang="en-US" b="1" dirty="0" smtClean="0"/>
              <a:t> </a:t>
            </a:r>
            <a:r>
              <a:rPr lang="en-US" b="1" dirty="0"/>
              <a:t>install </a:t>
            </a:r>
            <a:r>
              <a:rPr lang="en-US" b="1" dirty="0" err="1" smtClean="0"/>
              <a:t>bc</a:t>
            </a:r>
            <a:r>
              <a:rPr lang="en-US" b="1" dirty="0" smtClean="0"/>
              <a:t> </a:t>
            </a:r>
            <a:r>
              <a:rPr lang="en-US" dirty="0"/>
              <a:t>(</a:t>
            </a:r>
            <a:r>
              <a:rPr lang="en-US" dirty="0" err="1"/>
              <a:t>Debian</a:t>
            </a:r>
            <a:r>
              <a:rPr lang="en-US" dirty="0"/>
              <a:t>/Ubuntu users)</a:t>
            </a:r>
          </a:p>
          <a:p>
            <a:pPr marL="457200" lvl="1" indent="0">
              <a:buNone/>
            </a:pPr>
            <a:r>
              <a:rPr lang="en-US" b="1" dirty="0" err="1" smtClean="0"/>
              <a:t>sudo</a:t>
            </a:r>
            <a:r>
              <a:rPr lang="en-US" b="1" dirty="0" smtClean="0"/>
              <a:t> </a:t>
            </a:r>
            <a:r>
              <a:rPr lang="en-US" b="1" dirty="0"/>
              <a:t>yum install </a:t>
            </a:r>
            <a:r>
              <a:rPr lang="en-US" b="1" dirty="0" err="1" smtClean="0"/>
              <a:t>bc</a:t>
            </a:r>
            <a:r>
              <a:rPr lang="en-US" dirty="0" smtClean="0"/>
              <a:t> </a:t>
            </a:r>
            <a:r>
              <a:rPr lang="en-US" dirty="0"/>
              <a:t>(RHEL/CentOS users)</a:t>
            </a:r>
          </a:p>
          <a:p>
            <a:pPr marL="457200" lvl="1" indent="0">
              <a:buNone/>
            </a:pPr>
            <a:r>
              <a:rPr lang="en-US" b="1" dirty="0" err="1" smtClean="0"/>
              <a:t>sudo</a:t>
            </a:r>
            <a:r>
              <a:rPr lang="en-US" b="1" dirty="0" smtClean="0"/>
              <a:t> </a:t>
            </a:r>
            <a:r>
              <a:rPr lang="en-US" b="1" dirty="0" err="1"/>
              <a:t>dnf</a:t>
            </a:r>
            <a:r>
              <a:rPr lang="en-US" b="1" dirty="0"/>
              <a:t> install </a:t>
            </a:r>
            <a:r>
              <a:rPr lang="en-US" b="1" dirty="0" err="1" smtClean="0"/>
              <a:t>bc</a:t>
            </a:r>
            <a:r>
              <a:rPr lang="en-US" dirty="0" smtClean="0"/>
              <a:t> </a:t>
            </a:r>
            <a:r>
              <a:rPr lang="en-US" dirty="0"/>
              <a:t>(Fedora 22+ users)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Installing </a:t>
            </a:r>
            <a:r>
              <a:rPr lang="en-US" dirty="0" err="1" smtClean="0">
                <a:solidFill>
                  <a:srgbClr val="0000FF"/>
                </a:solidFill>
              </a:rPr>
              <a:t>gfortran</a:t>
            </a:r>
            <a:r>
              <a:rPr lang="en-US" dirty="0" smtClean="0">
                <a:solidFill>
                  <a:srgbClr val="0000FF"/>
                </a:solidFill>
              </a:rPr>
              <a:t> and </a:t>
            </a:r>
            <a:r>
              <a:rPr lang="en-US" dirty="0" err="1" smtClean="0">
                <a:solidFill>
                  <a:srgbClr val="0000FF"/>
                </a:solidFill>
              </a:rPr>
              <a:t>ImageMagick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Install </a:t>
            </a:r>
            <a:r>
              <a:rPr lang="en-US" dirty="0" err="1" smtClean="0"/>
              <a:t>gfortran</a:t>
            </a:r>
            <a:r>
              <a:rPr lang="en-US" dirty="0" smtClean="0"/>
              <a:t> compiler</a:t>
            </a:r>
          </a:p>
          <a:p>
            <a:pPr lvl="1"/>
            <a:r>
              <a:rPr lang="en-US" b="1" dirty="0" err="1"/>
              <a:t>s</a:t>
            </a:r>
            <a:r>
              <a:rPr lang="en-US" b="1" dirty="0" err="1" smtClean="0"/>
              <a:t>udo</a:t>
            </a:r>
            <a:r>
              <a:rPr lang="en-US" b="1" dirty="0" smtClean="0"/>
              <a:t> apt-get install </a:t>
            </a:r>
            <a:r>
              <a:rPr lang="en-US" b="1" dirty="0" err="1" smtClean="0"/>
              <a:t>gcc-gfortran</a:t>
            </a:r>
            <a:r>
              <a:rPr lang="en-US" dirty="0" smtClean="0"/>
              <a:t> (</a:t>
            </a:r>
            <a:r>
              <a:rPr lang="en-US" dirty="0" err="1" smtClean="0"/>
              <a:t>Debian</a:t>
            </a:r>
            <a:r>
              <a:rPr lang="en-US" dirty="0" smtClean="0"/>
              <a:t>/Ubuntu users)</a:t>
            </a:r>
          </a:p>
          <a:p>
            <a:pPr lvl="1"/>
            <a:r>
              <a:rPr lang="en-US" b="1" dirty="0" err="1"/>
              <a:t>s</a:t>
            </a:r>
            <a:r>
              <a:rPr lang="en-US" b="1" dirty="0" err="1" smtClean="0"/>
              <a:t>udo</a:t>
            </a:r>
            <a:r>
              <a:rPr lang="en-US" b="1" dirty="0" smtClean="0"/>
              <a:t> yum install </a:t>
            </a:r>
            <a:r>
              <a:rPr lang="en-US" b="1" dirty="0" err="1"/>
              <a:t>gcc-gfortran</a:t>
            </a:r>
            <a:r>
              <a:rPr lang="en-US" dirty="0" smtClean="0"/>
              <a:t> (RHEL/CentOS users)</a:t>
            </a:r>
          </a:p>
          <a:p>
            <a:pPr lvl="1"/>
            <a:r>
              <a:rPr lang="en-US" b="1" dirty="0" err="1"/>
              <a:t>s</a:t>
            </a:r>
            <a:r>
              <a:rPr lang="en-US" b="1" dirty="0" err="1" smtClean="0"/>
              <a:t>udo</a:t>
            </a:r>
            <a:r>
              <a:rPr lang="en-US" b="1" dirty="0" smtClean="0"/>
              <a:t> </a:t>
            </a:r>
            <a:r>
              <a:rPr lang="en-US" b="1" dirty="0" err="1" smtClean="0"/>
              <a:t>dnf</a:t>
            </a:r>
            <a:r>
              <a:rPr lang="en-US" b="1" dirty="0" smtClean="0"/>
              <a:t> install </a:t>
            </a:r>
            <a:r>
              <a:rPr lang="en-US" b="1" dirty="0" err="1"/>
              <a:t>gcc-gfortran</a:t>
            </a:r>
            <a:r>
              <a:rPr lang="en-US" dirty="0" smtClean="0"/>
              <a:t> (Fedora 22+ users)</a:t>
            </a:r>
          </a:p>
          <a:p>
            <a:r>
              <a:rPr lang="en-US" dirty="0" smtClean="0"/>
              <a:t>Install </a:t>
            </a:r>
            <a:r>
              <a:rPr lang="en-US" dirty="0" err="1" smtClean="0"/>
              <a:t>ImageMagick</a:t>
            </a:r>
            <a:endParaRPr lang="en-US" dirty="0" smtClean="0"/>
          </a:p>
          <a:p>
            <a:pPr marL="457200" lvl="1" indent="0">
              <a:buNone/>
            </a:pPr>
            <a:r>
              <a:rPr lang="en-US" b="1" dirty="0" err="1"/>
              <a:t>sudo</a:t>
            </a:r>
            <a:r>
              <a:rPr lang="en-US" b="1" dirty="0"/>
              <a:t> apt-get</a:t>
            </a:r>
            <a:r>
              <a:rPr lang="en-US" b="1" dirty="0" smtClean="0"/>
              <a:t> </a:t>
            </a:r>
            <a:r>
              <a:rPr lang="en-US" b="1" dirty="0"/>
              <a:t>install </a:t>
            </a:r>
            <a:r>
              <a:rPr lang="en-US" b="1" dirty="0" err="1" smtClean="0"/>
              <a:t>imagemagick</a:t>
            </a:r>
            <a:r>
              <a:rPr lang="en-US" b="1" dirty="0" smtClean="0"/>
              <a:t> </a:t>
            </a:r>
            <a:r>
              <a:rPr lang="en-US" dirty="0"/>
              <a:t>(</a:t>
            </a:r>
            <a:r>
              <a:rPr lang="en-US" dirty="0" err="1"/>
              <a:t>Debian</a:t>
            </a:r>
            <a:r>
              <a:rPr lang="en-US" dirty="0"/>
              <a:t>/Ubuntu users)</a:t>
            </a:r>
          </a:p>
          <a:p>
            <a:pPr marL="457200" lvl="1" indent="0">
              <a:buNone/>
            </a:pPr>
            <a:r>
              <a:rPr lang="en-US" b="1" dirty="0" err="1" smtClean="0"/>
              <a:t>sudo</a:t>
            </a:r>
            <a:r>
              <a:rPr lang="en-US" b="1" dirty="0" smtClean="0"/>
              <a:t> </a:t>
            </a:r>
            <a:r>
              <a:rPr lang="en-US" b="1" dirty="0"/>
              <a:t>yum install </a:t>
            </a:r>
            <a:r>
              <a:rPr lang="en-US" b="1" dirty="0" err="1"/>
              <a:t>ImageMagick</a:t>
            </a:r>
            <a:r>
              <a:rPr lang="en-US" dirty="0" smtClean="0"/>
              <a:t> </a:t>
            </a:r>
            <a:r>
              <a:rPr lang="en-US" dirty="0"/>
              <a:t>(RHEL/CentOS users)</a:t>
            </a:r>
          </a:p>
          <a:p>
            <a:pPr marL="457200" lvl="1" indent="0">
              <a:buNone/>
            </a:pPr>
            <a:r>
              <a:rPr lang="en-US" b="1" dirty="0" err="1" smtClean="0"/>
              <a:t>sudo</a:t>
            </a:r>
            <a:r>
              <a:rPr lang="en-US" b="1" dirty="0" smtClean="0"/>
              <a:t> </a:t>
            </a:r>
            <a:r>
              <a:rPr lang="en-US" b="1" dirty="0" err="1"/>
              <a:t>dnf</a:t>
            </a:r>
            <a:r>
              <a:rPr lang="en-US" b="1" dirty="0"/>
              <a:t> install </a:t>
            </a:r>
            <a:r>
              <a:rPr lang="en-US" b="1" dirty="0" err="1"/>
              <a:t>ImageMagick</a:t>
            </a:r>
            <a:r>
              <a:rPr lang="en-US" dirty="0" smtClean="0"/>
              <a:t> </a:t>
            </a:r>
            <a:r>
              <a:rPr lang="en-US" dirty="0"/>
              <a:t>(Fedora 22+ users)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2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Installing </a:t>
            </a:r>
            <a:r>
              <a:rPr lang="en-US" dirty="0" err="1" smtClean="0">
                <a:solidFill>
                  <a:srgbClr val="0000FF"/>
                </a:solidFill>
              </a:rPr>
              <a:t>OpenGrADS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Using your </a:t>
            </a:r>
            <a:r>
              <a:rPr lang="en-US" dirty="0" err="1" smtClean="0"/>
              <a:t>linux</a:t>
            </a:r>
            <a:r>
              <a:rPr lang="en-US" dirty="0" smtClean="0"/>
              <a:t> terminal change your directory to /</a:t>
            </a:r>
            <a:r>
              <a:rPr lang="en-US" dirty="0" err="1" smtClean="0"/>
              <a:t>usr</a:t>
            </a:r>
            <a:r>
              <a:rPr lang="en-US" dirty="0" smtClean="0"/>
              <a:t>/local/bin, by typing </a:t>
            </a:r>
            <a:r>
              <a:rPr lang="en-US" b="1" dirty="0" smtClean="0"/>
              <a:t>cd /</a:t>
            </a:r>
            <a:r>
              <a:rPr lang="en-US" b="1" dirty="0" err="1" smtClean="0"/>
              <a:t>usr</a:t>
            </a:r>
            <a:r>
              <a:rPr lang="en-US" b="1" dirty="0" smtClean="0"/>
              <a:t>/local/bin</a:t>
            </a:r>
          </a:p>
          <a:p>
            <a:r>
              <a:rPr lang="en-US" dirty="0" smtClean="0"/>
              <a:t>Download grads package </a:t>
            </a:r>
            <a:r>
              <a:rPr lang="en-US" dirty="0"/>
              <a:t>using: </a:t>
            </a:r>
            <a:r>
              <a:rPr lang="en-US" dirty="0" smtClean="0"/>
              <a:t>                                                   </a:t>
            </a:r>
          </a:p>
          <a:p>
            <a:pPr marL="0" indent="0">
              <a:buNone/>
            </a:pPr>
            <a:r>
              <a:rPr lang="en-US" sz="2300" b="1" dirty="0" err="1" smtClean="0"/>
              <a:t>Sudo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wget</a:t>
            </a:r>
            <a:r>
              <a:rPr lang="en-US" sz="2300" b="1" dirty="0" smtClean="0"/>
              <a:t> </a:t>
            </a:r>
            <a:r>
              <a:rPr lang="en-US" sz="2300" b="1" dirty="0" smtClean="0">
                <a:hlinkClick r:id="rId2"/>
              </a:rPr>
              <a:t>https://sourceforge.net/projects/opengrads/files/grads2/2.2.1.oga.1/Linux%20%2864%20Bits%29/opengrads-2.2.1.oga.1-bundle-x86_64-pc-linux-gnu-glibc_2.17.tar.gz</a:t>
            </a:r>
            <a:r>
              <a:rPr lang="en-US" sz="2300" b="1" dirty="0" smtClean="0"/>
              <a:t> </a:t>
            </a:r>
          </a:p>
          <a:p>
            <a:r>
              <a:rPr lang="en-US" dirty="0" smtClean="0"/>
              <a:t>Unpack the package using: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 err="1" smtClean="0"/>
              <a:t>sudo</a:t>
            </a:r>
            <a:r>
              <a:rPr lang="en-US" dirty="0" smtClean="0"/>
              <a:t> </a:t>
            </a:r>
            <a:r>
              <a:rPr lang="en-US" b="1" dirty="0" smtClean="0"/>
              <a:t>tar </a:t>
            </a:r>
            <a:r>
              <a:rPr lang="en-US" b="1" dirty="0"/>
              <a:t>-</a:t>
            </a:r>
            <a:r>
              <a:rPr lang="en-US" b="1" dirty="0" err="1"/>
              <a:t>xzvf</a:t>
            </a:r>
            <a:r>
              <a:rPr lang="en-US" b="1" dirty="0"/>
              <a:t> </a:t>
            </a:r>
            <a:r>
              <a:rPr lang="en-US" sz="3300" b="1" dirty="0" smtClean="0"/>
              <a:t>opengrads-2.2.1.oga.1-bundle-x86_64-pc-linux-gnu-glibc_2.17.tar.gz </a:t>
            </a:r>
          </a:p>
          <a:p>
            <a:r>
              <a:rPr lang="en-US" dirty="0" smtClean="0"/>
              <a:t>Copy </a:t>
            </a:r>
            <a:r>
              <a:rPr lang="en-US" dirty="0" err="1" smtClean="0"/>
              <a:t>GrADS</a:t>
            </a:r>
            <a:r>
              <a:rPr lang="en-US" dirty="0" smtClean="0"/>
              <a:t> binaries and associated files into the current folder:</a:t>
            </a:r>
          </a:p>
          <a:p>
            <a:pPr marL="0" indent="0">
              <a:buNone/>
            </a:pPr>
            <a:r>
              <a:rPr lang="en-US" b="1" dirty="0" err="1" smtClean="0"/>
              <a:t>sudo</a:t>
            </a:r>
            <a:r>
              <a:rPr lang="en-US" b="1" dirty="0" smtClean="0"/>
              <a:t> cp –</a:t>
            </a:r>
            <a:r>
              <a:rPr lang="en-US" b="1" dirty="0" err="1" smtClean="0"/>
              <a:t>rf</a:t>
            </a:r>
            <a:r>
              <a:rPr lang="en-US" b="1" dirty="0"/>
              <a:t> </a:t>
            </a:r>
            <a:r>
              <a:rPr lang="en-US" b="1" dirty="0" smtClean="0"/>
              <a:t>opengrads-2.2.1.oga.1/Contents/* .</a:t>
            </a:r>
          </a:p>
          <a:p>
            <a:r>
              <a:rPr lang="en-US" dirty="0" smtClean="0"/>
              <a:t>You may remove the unwanted files and folders:</a:t>
            </a:r>
          </a:p>
          <a:p>
            <a:pPr marL="0" indent="0">
              <a:buNone/>
            </a:pPr>
            <a:r>
              <a:rPr lang="en-US" b="1" dirty="0" err="1" smtClean="0"/>
              <a:t>sudo</a:t>
            </a:r>
            <a:r>
              <a:rPr lang="en-US" b="1" dirty="0" smtClean="0"/>
              <a:t> </a:t>
            </a:r>
            <a:r>
              <a:rPr lang="en-US" b="1" dirty="0" err="1" smtClean="0"/>
              <a:t>rm</a:t>
            </a:r>
            <a:r>
              <a:rPr lang="en-US" b="1" dirty="0" smtClean="0"/>
              <a:t> –</a:t>
            </a:r>
            <a:r>
              <a:rPr lang="en-US" b="1" dirty="0" err="1" smtClean="0"/>
              <a:t>rf</a:t>
            </a:r>
            <a:r>
              <a:rPr lang="en-US" b="1" dirty="0"/>
              <a:t> </a:t>
            </a:r>
            <a:r>
              <a:rPr lang="en-US" b="1" dirty="0" smtClean="0"/>
              <a:t>opengrads-2.2.1.oga.1</a:t>
            </a:r>
          </a:p>
          <a:p>
            <a:pPr marL="0" indent="0">
              <a:buNone/>
            </a:pPr>
            <a:r>
              <a:rPr lang="en-US" b="1" dirty="0" err="1" smtClean="0"/>
              <a:t>sudo</a:t>
            </a:r>
            <a:r>
              <a:rPr lang="en-US" b="1" dirty="0" smtClean="0"/>
              <a:t> </a:t>
            </a:r>
            <a:r>
              <a:rPr lang="en-US" b="1" dirty="0" err="1" smtClean="0"/>
              <a:t>rm</a:t>
            </a:r>
            <a:r>
              <a:rPr lang="en-US" b="1" dirty="0" smtClean="0"/>
              <a:t> </a:t>
            </a:r>
            <a:r>
              <a:rPr lang="en-US" sz="3300" b="1" dirty="0" smtClean="0"/>
              <a:t>opengrads-2.2.1.oga.1-bundle-x86_64-pc-linux-gnu-glibc_2.17.tar.gz</a:t>
            </a:r>
            <a:endParaRPr lang="en-US" sz="3300" b="1" dirty="0"/>
          </a:p>
          <a:p>
            <a:r>
              <a:rPr lang="en-US" dirty="0" smtClean="0"/>
              <a:t>Test your </a:t>
            </a:r>
            <a:r>
              <a:rPr lang="en-US" dirty="0" err="1" smtClean="0"/>
              <a:t>GrADS</a:t>
            </a:r>
            <a:r>
              <a:rPr lang="en-US" dirty="0" smtClean="0"/>
              <a:t> installation:</a:t>
            </a:r>
          </a:p>
          <a:p>
            <a:pPr lvl="1"/>
            <a:r>
              <a:rPr lang="en-US" dirty="0" smtClean="0"/>
              <a:t>Close and reopen the terminal and type </a:t>
            </a:r>
            <a:r>
              <a:rPr lang="en-US" b="1" dirty="0" smtClean="0"/>
              <a:t>grads –p</a:t>
            </a:r>
          </a:p>
          <a:p>
            <a:pPr lvl="1"/>
            <a:r>
              <a:rPr lang="en-US" dirty="0"/>
              <a:t>your installation is </a:t>
            </a:r>
            <a:r>
              <a:rPr lang="en-US" dirty="0" smtClean="0"/>
              <a:t>successful, if </a:t>
            </a:r>
            <a:r>
              <a:rPr lang="en-US" dirty="0" err="1" smtClean="0"/>
              <a:t>GrADS</a:t>
            </a:r>
            <a:r>
              <a:rPr lang="en-US" dirty="0" smtClean="0"/>
              <a:t> runs without error message 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9769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Prerequisite Packages for </a:t>
            </a:r>
            <a:r>
              <a:rPr lang="en-US" dirty="0" err="1" smtClean="0">
                <a:solidFill>
                  <a:srgbClr val="0000FF"/>
                </a:solidFill>
              </a:rPr>
              <a:t>mac</a:t>
            </a:r>
            <a:r>
              <a:rPr lang="en-US" dirty="0" smtClean="0">
                <a:solidFill>
                  <a:srgbClr val="0000FF"/>
                </a:solidFill>
              </a:rPr>
              <a:t> Users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Preinstalled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Usually </a:t>
            </a:r>
            <a:r>
              <a:rPr lang="en-US" dirty="0"/>
              <a:t>M</a:t>
            </a:r>
            <a:r>
              <a:rPr lang="en-US" dirty="0" smtClean="0"/>
              <a:t>ac </a:t>
            </a:r>
            <a:r>
              <a:rPr lang="en-US" dirty="0" smtClean="0"/>
              <a:t>comes with </a:t>
            </a:r>
            <a:r>
              <a:rPr lang="en-US" dirty="0" smtClean="0"/>
              <a:t>preinstalled </a:t>
            </a:r>
            <a:r>
              <a:rPr lang="en-US" dirty="0" smtClean="0"/>
              <a:t>packages such as:</a:t>
            </a:r>
          </a:p>
          <a:p>
            <a:pPr>
              <a:buNone/>
            </a:pPr>
            <a:r>
              <a:rPr lang="en-US" dirty="0" err="1" smtClean="0"/>
              <a:t>gcc</a:t>
            </a:r>
            <a:r>
              <a:rPr lang="en-US" dirty="0" smtClean="0"/>
              <a:t>, </a:t>
            </a:r>
            <a:r>
              <a:rPr lang="en-US" dirty="0" err="1" smtClean="0"/>
              <a:t>bc</a:t>
            </a:r>
            <a:r>
              <a:rPr lang="en-US" dirty="0" smtClean="0"/>
              <a:t>, and curl</a:t>
            </a:r>
          </a:p>
          <a:p>
            <a:r>
              <a:rPr lang="en-US" dirty="0" smtClean="0"/>
              <a:t>You may checkout this by typing:</a:t>
            </a:r>
          </a:p>
          <a:p>
            <a:pPr>
              <a:buNone/>
            </a:pPr>
            <a:r>
              <a:rPr lang="en-US" b="1" dirty="0" err="1" smtClean="0"/>
              <a:t>wchich</a:t>
            </a:r>
            <a:r>
              <a:rPr lang="en-US" b="1" dirty="0" smtClean="0"/>
              <a:t> </a:t>
            </a:r>
            <a:r>
              <a:rPr lang="en-US" b="1" dirty="0" err="1" smtClean="0"/>
              <a:t>gcc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which </a:t>
            </a:r>
            <a:r>
              <a:rPr lang="en-US" b="1" dirty="0" err="1" smtClean="0"/>
              <a:t>bc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which curl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may not have some packages on your </a:t>
            </a:r>
            <a:r>
              <a:rPr lang="en-US" dirty="0"/>
              <a:t>M</a:t>
            </a:r>
            <a:r>
              <a:rPr lang="en-US" dirty="0" smtClean="0"/>
              <a:t>ac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err="1" smtClean="0"/>
              <a:t>gfortran</a:t>
            </a:r>
            <a:r>
              <a:rPr lang="en-US" dirty="0" smtClean="0"/>
              <a:t> and </a:t>
            </a:r>
            <a:r>
              <a:rPr lang="en-US" dirty="0" err="1" smtClean="0"/>
              <a:t>wget</a:t>
            </a:r>
            <a:endParaRPr lang="en-US" dirty="0" smtClean="0"/>
          </a:p>
          <a:p>
            <a:r>
              <a:rPr lang="en-US" dirty="0" smtClean="0"/>
              <a:t>You may checkout this by typing:</a:t>
            </a:r>
          </a:p>
          <a:p>
            <a:pPr>
              <a:buNone/>
            </a:pPr>
            <a:r>
              <a:rPr lang="en-US" b="1" dirty="0" err="1" smtClean="0"/>
              <a:t>wchich</a:t>
            </a:r>
            <a:r>
              <a:rPr lang="en-US" b="1" dirty="0" smtClean="0"/>
              <a:t> </a:t>
            </a:r>
            <a:r>
              <a:rPr lang="en-US" b="1" dirty="0" err="1" smtClean="0"/>
              <a:t>gfortran</a:t>
            </a:r>
            <a:endParaRPr lang="en-US" b="1" dirty="0" smtClean="0"/>
          </a:p>
          <a:p>
            <a:pPr>
              <a:buNone/>
            </a:pPr>
            <a:r>
              <a:rPr lang="en-US" b="1" dirty="0" smtClean="0"/>
              <a:t>which </a:t>
            </a:r>
            <a:r>
              <a:rPr lang="en-US" b="1" dirty="0" err="1" smtClean="0"/>
              <a:t>wget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Missing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may follow instructions provided @ </a:t>
            </a:r>
            <a:r>
              <a:rPr lang="en-US" dirty="0" smtClean="0">
                <a:hlinkClick r:id="rId2"/>
              </a:rPr>
              <a:t>http://skipperkongen.dk/2012/04/27/how-to-install-gfortran-on-mac-os-x/</a:t>
            </a:r>
            <a:r>
              <a:rPr lang="en-US" dirty="0" smtClean="0"/>
              <a:t> to install </a:t>
            </a:r>
            <a:r>
              <a:rPr lang="en-US" dirty="0" err="1" smtClean="0"/>
              <a:t>gfortran</a:t>
            </a:r>
            <a:endParaRPr lang="en-US" dirty="0" smtClean="0"/>
          </a:p>
          <a:p>
            <a:r>
              <a:rPr lang="en-US" dirty="0" smtClean="0"/>
              <a:t>You may also </a:t>
            </a:r>
            <a:r>
              <a:rPr lang="en-US" dirty="0" smtClean="0"/>
              <a:t>check out the  </a:t>
            </a:r>
            <a:r>
              <a:rPr lang="en-US" dirty="0" smtClean="0"/>
              <a:t>information provided @ </a:t>
            </a:r>
            <a:r>
              <a:rPr lang="en-US" dirty="0" smtClean="0">
                <a:hlinkClick r:id="rId3"/>
              </a:rPr>
              <a:t>https://coolestguidesontheplanet.com/install-and-configure-wget-macos/</a:t>
            </a:r>
            <a:r>
              <a:rPr lang="en-US" dirty="0" smtClean="0"/>
              <a:t> to install </a:t>
            </a:r>
            <a:r>
              <a:rPr lang="en-US" dirty="0" err="1" smtClean="0"/>
              <a:t>wget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1"/>
            <a:ext cx="8412480" cy="18478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CPT Installation Guideline 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3600" i="1" dirty="0" smtClean="0">
                <a:solidFill>
                  <a:srgbClr val="0000FF"/>
                </a:solidFill>
              </a:rPr>
              <a:t>for Windows (Desktop or Cygwin) and  Linux users</a:t>
            </a:r>
            <a:endParaRPr lang="en-US" sz="3600" i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NOAA/CPC/International Desks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the installation files</a:t>
            </a:r>
            <a:br>
              <a:rPr lang="en-US" dirty="0" smtClean="0"/>
            </a:br>
            <a:r>
              <a:rPr lang="en-US" sz="2900" dirty="0" smtClean="0"/>
              <a:t>(</a:t>
            </a:r>
            <a:r>
              <a:rPr lang="en-US" sz="2900" dirty="0">
                <a:hlinkClick r:id="rId2"/>
              </a:rPr>
              <a:t>https://</a:t>
            </a:r>
            <a:r>
              <a:rPr lang="en-US" sz="2900" dirty="0" smtClean="0">
                <a:hlinkClick r:id="rId2"/>
              </a:rPr>
              <a:t>iri.columbia.edu/our-expertise/climate/tools/cpt/</a:t>
            </a:r>
            <a:r>
              <a:rPr lang="en-US" sz="2900" dirty="0" smtClean="0"/>
              <a:t>)</a:t>
            </a:r>
            <a:endParaRPr lang="en-US" sz="29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162734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Depending on your system type (</a:t>
            </a:r>
            <a:r>
              <a:rPr lang="en-US" b="1" dirty="0" smtClean="0">
                <a:solidFill>
                  <a:schemeClr val="tx2"/>
                </a:solidFill>
              </a:rPr>
              <a:t>Linux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C00000"/>
                </a:solidFill>
              </a:rPr>
              <a:t>Windows</a:t>
            </a:r>
            <a:r>
              <a:rPr lang="en-US" dirty="0" smtClean="0"/>
              <a:t>), click to download the installation file.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29840" y="1732955"/>
            <a:ext cx="6309360" cy="4793158"/>
            <a:chOff x="2133600" y="1732955"/>
            <a:chExt cx="6309360" cy="479315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t="10502" r="9584"/>
            <a:stretch/>
          </p:blipFill>
          <p:spPr bwMode="auto">
            <a:xfrm>
              <a:off x="2133600" y="1732955"/>
              <a:ext cx="6309360" cy="479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743700" y="5270500"/>
              <a:ext cx="1524000" cy="3048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05600" y="4203700"/>
              <a:ext cx="1524000" cy="36576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" y="2590800"/>
            <a:ext cx="21336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Click here for the Windows version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10" idx="1"/>
          </p:cNvCxnSpPr>
          <p:nvPr/>
        </p:nvCxnSpPr>
        <p:spPr>
          <a:xfrm>
            <a:off x="2362200" y="3237131"/>
            <a:ext cx="4739640" cy="114944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4583529"/>
            <a:ext cx="2194560" cy="73152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Click here for the Linux/Cygwin version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3"/>
            <a:endCxn id="4" idx="1"/>
          </p:cNvCxnSpPr>
          <p:nvPr/>
        </p:nvCxnSpPr>
        <p:spPr>
          <a:xfrm>
            <a:off x="2423160" y="4949289"/>
            <a:ext cx="4716780" cy="4736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1066800"/>
          </a:xfrm>
        </p:spPr>
        <p:txBody>
          <a:bodyPr>
            <a:normAutofit fontScale="92500" lnSpcReduction="10000"/>
          </a:bodyPr>
          <a:lstStyle/>
          <a:p>
            <a:pPr marL="393700" lvl="1" indent="0">
              <a:buNone/>
            </a:pPr>
            <a:r>
              <a:rPr lang="en-US" sz="3800" b="1" dirty="0" smtClean="0">
                <a:solidFill>
                  <a:srgbClr val="0000FF"/>
                </a:solidFill>
              </a:rPr>
              <a:t>Guidelines for installing CPT under Windows Desktop Environment </a:t>
            </a:r>
            <a:endParaRPr lang="en-US" sz="39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Cygwin Installation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https://cygwin.com/install.html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447800"/>
            <a:ext cx="8766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Depending on your system type, click on either the 64-bit or 32-bit link to download the installation file (</a:t>
            </a:r>
            <a:r>
              <a:rPr lang="en-US" b="1" dirty="0" smtClean="0"/>
              <a:t>setup-x86_64.exe</a:t>
            </a:r>
            <a:r>
              <a:rPr lang="en-US" dirty="0" smtClean="0"/>
              <a:t> for 64 –bit system or </a:t>
            </a:r>
            <a:r>
              <a:rPr lang="en-US" b="1" dirty="0" smtClean="0"/>
              <a:t>setup-x86.exe </a:t>
            </a:r>
            <a:r>
              <a:rPr lang="en-US" dirty="0" smtClean="0"/>
              <a:t>for 32-bit.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" y="2133600"/>
            <a:ext cx="8842996" cy="4389120"/>
            <a:chOff x="152400" y="2133600"/>
            <a:chExt cx="8842996" cy="43891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529" r="54817" b="24706"/>
            <a:stretch/>
          </p:blipFill>
          <p:spPr bwMode="auto">
            <a:xfrm>
              <a:off x="152400" y="2133600"/>
              <a:ext cx="8842996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943600" y="3810000"/>
              <a:ext cx="838200" cy="381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791200" y="4343400"/>
              <a:ext cx="838200" cy="381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30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Windows:  Desktop installation </a:t>
            </a:r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600200"/>
            <a:ext cx="9052560" cy="4525963"/>
          </a:xfrm>
        </p:spPr>
        <p:txBody>
          <a:bodyPr>
            <a:normAutofit lnSpcReduction="10000"/>
          </a:bodyPr>
          <a:lstStyle/>
          <a:p>
            <a:pPr marL="292100" indent="-292100"/>
            <a:r>
              <a:rPr lang="en-US" dirty="0" smtClean="0"/>
              <a:t>In your download folder look for the zipped executable file named </a:t>
            </a:r>
            <a:r>
              <a:rPr lang="en-US" dirty="0" smtClean="0">
                <a:solidFill>
                  <a:srgbClr val="C00000"/>
                </a:solidFill>
              </a:rPr>
              <a:t>CPT_installation_15.7.6.exe_</a:t>
            </a:r>
            <a:r>
              <a:rPr lang="en-US" dirty="0" smtClean="0"/>
              <a:t> </a:t>
            </a:r>
          </a:p>
          <a:p>
            <a:r>
              <a:rPr lang="en-US" dirty="0" smtClean="0"/>
              <a:t>Unzipped it to extract the </a:t>
            </a:r>
            <a:r>
              <a:rPr lang="en-US" dirty="0" smtClean="0">
                <a:solidFill>
                  <a:srgbClr val="C00000"/>
                </a:solidFill>
              </a:rPr>
              <a:t>CPT_installation_15.7.6.exe </a:t>
            </a:r>
            <a:r>
              <a:rPr lang="en-US" dirty="0" smtClean="0"/>
              <a:t>installation file in your download folder</a:t>
            </a:r>
          </a:p>
          <a:p>
            <a:r>
              <a:rPr lang="en-US" dirty="0" smtClean="0"/>
              <a:t>double click on it to initiate the installation - Allow your system to start the process.</a:t>
            </a:r>
            <a:endParaRPr lang="en-US" dirty="0"/>
          </a:p>
          <a:p>
            <a:r>
              <a:rPr lang="en-US" dirty="0" smtClean="0"/>
              <a:t>Click next - Accept </a:t>
            </a:r>
            <a:r>
              <a:rPr lang="en-US" dirty="0"/>
              <a:t>the </a:t>
            </a:r>
            <a:r>
              <a:rPr lang="en-US" dirty="0" smtClean="0"/>
              <a:t>agreement - Click </a:t>
            </a:r>
            <a:r>
              <a:rPr lang="en-US" dirty="0"/>
              <a:t>next several times to agree with the default </a:t>
            </a:r>
            <a:r>
              <a:rPr lang="en-US" dirty="0" smtClean="0"/>
              <a:t>setup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057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05000"/>
            <a:ext cx="3657600" cy="28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Windows:  Desktop installation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438559"/>
            <a:ext cx="367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Install to proceed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19559"/>
            <a:ext cx="3657600" cy="282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09600" y="5867400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Check CPT shortcut icon on your desktop </a:t>
            </a:r>
            <a:endParaRPr lang="en-US" b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257800"/>
            <a:ext cx="119532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343400" y="12192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If everything goes well, you should see the screen below. Click on finish to close. </a:t>
            </a:r>
            <a:endParaRPr lang="en-US" b="1" dirty="0"/>
          </a:p>
        </p:txBody>
      </p:sp>
      <p:cxnSp>
        <p:nvCxnSpPr>
          <p:cNvPr id="13" name="Connecteur droit avec flèche 12"/>
          <p:cNvCxnSpPr>
            <a:stCxn id="8" idx="3"/>
            <a:endCxn id="10" idx="1"/>
          </p:cNvCxnSpPr>
          <p:nvPr/>
        </p:nvCxnSpPr>
        <p:spPr>
          <a:xfrm flipV="1">
            <a:off x="4876800" y="5900738"/>
            <a:ext cx="1524000" cy="151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5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1066800"/>
          </a:xfrm>
        </p:spPr>
        <p:txBody>
          <a:bodyPr>
            <a:normAutofit fontScale="92500" lnSpcReduction="10000"/>
          </a:bodyPr>
          <a:lstStyle/>
          <a:p>
            <a:pPr marL="393700" lvl="1" indent="0">
              <a:buNone/>
            </a:pPr>
            <a:r>
              <a:rPr lang="en-US" sz="3800" b="1" dirty="0" smtClean="0">
                <a:solidFill>
                  <a:srgbClr val="0000FF"/>
                </a:solidFill>
              </a:rPr>
              <a:t>Guidelines for installing CPT under Cygwin Environment </a:t>
            </a:r>
            <a:endParaRPr lang="en-US" sz="39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In your windows Downloads folder look for the </a:t>
            </a:r>
            <a:r>
              <a:rPr lang="en-US" i="1" dirty="0" smtClean="0"/>
              <a:t>.</a:t>
            </a:r>
            <a:r>
              <a:rPr lang="en-US" i="1" dirty="0" err="1" smtClean="0"/>
              <a:t>tar.gz</a:t>
            </a:r>
            <a:r>
              <a:rPr lang="en-US" i="1" dirty="0" smtClean="0"/>
              <a:t> </a:t>
            </a:r>
            <a:r>
              <a:rPr lang="en-US" dirty="0" smtClean="0"/>
              <a:t>packed file named </a:t>
            </a:r>
            <a:r>
              <a:rPr lang="en-US" dirty="0" smtClean="0">
                <a:solidFill>
                  <a:srgbClr val="C00000"/>
                </a:solidFill>
              </a:rPr>
              <a:t>CPT.15.7.6.tar.gz</a:t>
            </a:r>
          </a:p>
          <a:p>
            <a:pPr algn="just"/>
            <a:endParaRPr lang="en-US" sz="1500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Using file explorer copy this file into your cygwin home folder (C:\cygwin64\home\</a:t>
            </a:r>
            <a:r>
              <a:rPr lang="en-US" dirty="0" smtClean="0">
                <a:solidFill>
                  <a:srgbClr val="FF0000"/>
                </a:solidFill>
              </a:rPr>
              <a:t>your user name</a:t>
            </a:r>
            <a:r>
              <a:rPr lang="en-US" dirty="0" smtClean="0"/>
              <a:t>)</a:t>
            </a:r>
          </a:p>
          <a:p>
            <a:pPr algn="just"/>
            <a:endParaRPr lang="en-US" sz="1500" dirty="0" smtClean="0"/>
          </a:p>
          <a:p>
            <a:pPr algn="just"/>
            <a:r>
              <a:rPr lang="en-US" dirty="0" smtClean="0"/>
              <a:t>On your desktop click on the cygwin icon to open a terminal</a:t>
            </a:r>
          </a:p>
          <a:p>
            <a:pPr algn="just"/>
            <a:endParaRPr lang="en-US" sz="1500" dirty="0" smtClean="0"/>
          </a:p>
          <a:p>
            <a:pPr algn="just"/>
            <a:r>
              <a:rPr lang="en-US" dirty="0" smtClean="0"/>
              <a:t>Type the following commands to create a new directory and unpack the source code </a:t>
            </a:r>
            <a:endParaRPr lang="fr-FR" dirty="0" smtClean="0"/>
          </a:p>
          <a:p>
            <a:pPr marL="114300" lvl="1" indent="0" algn="just">
              <a:buNone/>
            </a:pPr>
            <a:r>
              <a:rPr lang="en-US" sz="2600" dirty="0" smtClean="0"/>
              <a:t>mkdir  -p  /opt/CPT</a:t>
            </a:r>
            <a:endParaRPr lang="fr-FR" sz="2600" dirty="0" smtClean="0"/>
          </a:p>
          <a:p>
            <a:pPr marL="114300" lvl="1" indent="0" algn="just">
              <a:buNone/>
            </a:pPr>
            <a:r>
              <a:rPr lang="en-US" sz="2600" dirty="0" smtClean="0"/>
              <a:t>tar  xzvf  CPT.15.7.6.tar.gz  -C  /opt/CPT --strip-components=1</a:t>
            </a:r>
            <a:endParaRPr lang="fr-FR" sz="2600" dirty="0" smtClean="0"/>
          </a:p>
          <a:p>
            <a:pPr marL="114300" lvl="1" indent="0" algn="just">
              <a:buNone/>
            </a:pPr>
            <a:endParaRPr lang="fr-FR" sz="2600" dirty="0" smtClean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Windows: installation for Cygwin </a:t>
            </a:r>
            <a:r>
              <a:rPr lang="en-US" dirty="0" smtClean="0"/>
              <a:t>(1)</a:t>
            </a:r>
            <a:br>
              <a:rPr lang="en-US" dirty="0" smtClean="0"/>
            </a:br>
            <a:endParaRPr lang="fr-FR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00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Move into the extracted folder by typing the following command:</a:t>
            </a:r>
          </a:p>
          <a:p>
            <a:pPr marL="114300" lvl="1" indent="0" algn="just">
              <a:buNone/>
            </a:pPr>
            <a:r>
              <a:rPr lang="en-US" sz="2600" dirty="0" smtClean="0"/>
              <a:t>           cd    /opt/CPT/15.7.6</a:t>
            </a:r>
            <a:endParaRPr lang="fr-FR" sz="2600" dirty="0" smtClean="0"/>
          </a:p>
          <a:p>
            <a:pPr algn="just"/>
            <a:endParaRPr lang="en-US" sz="1500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Proceed with the compilation process by typing the following commands: </a:t>
            </a:r>
          </a:p>
          <a:p>
            <a:pPr marL="114300" lvl="1" indent="0" algn="just">
              <a:buNone/>
            </a:pPr>
            <a:r>
              <a:rPr lang="en-US" sz="2600" dirty="0" smtClean="0"/>
              <a:t>	make all</a:t>
            </a:r>
          </a:p>
          <a:p>
            <a:pPr marL="114300" lvl="1" indent="0" algn="just">
              <a:buNone/>
            </a:pPr>
            <a:r>
              <a:rPr lang="en-US" sz="2600" dirty="0" smtClean="0"/>
              <a:t>	make </a:t>
            </a:r>
          </a:p>
          <a:p>
            <a:pPr marL="114300" lvl="1" indent="0" algn="just">
              <a:buNone/>
            </a:pPr>
            <a:r>
              <a:rPr lang="en-US" sz="2600" dirty="0" smtClean="0"/>
              <a:t>	make install</a:t>
            </a:r>
          </a:p>
          <a:p>
            <a:pPr marL="114300" lvl="1" indent="0" algn="just">
              <a:buNone/>
            </a:pPr>
            <a:r>
              <a:rPr lang="en-US" sz="2600" dirty="0" smtClean="0"/>
              <a:t>	make deepclean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sz="1500" dirty="0" smtClean="0"/>
          </a:p>
          <a:p>
            <a:pPr marL="114300" lvl="1" indent="0" algn="just">
              <a:buNone/>
            </a:pPr>
            <a:endParaRPr lang="fr-FR" sz="2600" dirty="0" smtClean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Windows: installation for Cygwin </a:t>
            </a:r>
            <a:r>
              <a:rPr lang="en-US" dirty="0" smtClean="0"/>
              <a:t>(2)</a:t>
            </a:r>
            <a:br>
              <a:rPr lang="en-US" dirty="0" smtClean="0"/>
            </a:br>
            <a:endParaRPr lang="fr-FR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Windows: installation for Cygwin </a:t>
            </a:r>
            <a:r>
              <a:rPr lang="en-US" dirty="0" smtClean="0"/>
              <a:t>(3)</a:t>
            </a:r>
            <a:br>
              <a:rPr lang="en-US" dirty="0" smtClean="0"/>
            </a:br>
            <a:r>
              <a:rPr lang="en-US" sz="2300" b="1" dirty="0" smtClean="0">
                <a:solidFill>
                  <a:srgbClr val="FF0000"/>
                </a:solidFill>
              </a:rPr>
              <a:t>You need to set environment variable to access CPT from your cygwin terminal.</a:t>
            </a:r>
            <a:endParaRPr lang="fr-FR" sz="2300" b="1" dirty="0">
              <a:solidFill>
                <a:srgbClr val="FF0000"/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76200" y="1447800"/>
            <a:ext cx="8991600" cy="838200"/>
            <a:chOff x="76200" y="1447800"/>
            <a:chExt cx="8991600" cy="838200"/>
          </a:xfrm>
        </p:grpSpPr>
        <p:sp>
          <p:nvSpPr>
            <p:cNvPr id="23" name="Rectangle 22"/>
            <p:cNvSpPr/>
            <p:nvPr/>
          </p:nvSpPr>
          <p:spPr>
            <a:xfrm>
              <a:off x="76200" y="1447800"/>
              <a:ext cx="8991600" cy="838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28600" y="1569720"/>
              <a:ext cx="3352800" cy="64008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the cygwin terminal type the following command lines :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343400" y="1563469"/>
              <a:ext cx="457200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14300" lvl="1" indent="0" algn="just">
                <a:buNone/>
              </a:pPr>
              <a:r>
                <a:rPr lang="en-US" dirty="0" smtClean="0"/>
                <a:t> </a:t>
              </a:r>
              <a:r>
                <a:rPr lang="en-US" b="1" dirty="0" smtClean="0"/>
                <a:t>cd </a:t>
              </a:r>
            </a:p>
            <a:p>
              <a:pPr marL="114300" lvl="1" indent="0" algn="just">
                <a:buNone/>
              </a:pPr>
              <a:r>
                <a:rPr lang="en-US" b="1" dirty="0" smtClean="0"/>
                <a:t> npp   .bashrc  &amp;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43940" y="2484120"/>
            <a:ext cx="9052560" cy="1554480"/>
            <a:chOff x="43940" y="2438400"/>
            <a:chExt cx="9052560" cy="1554480"/>
          </a:xfrm>
        </p:grpSpPr>
        <p:sp>
          <p:nvSpPr>
            <p:cNvPr id="24" name="Rectangle 23"/>
            <p:cNvSpPr/>
            <p:nvPr/>
          </p:nvSpPr>
          <p:spPr>
            <a:xfrm>
              <a:off x="43940" y="2438400"/>
              <a:ext cx="9052560" cy="155448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3360" y="2636520"/>
              <a:ext cx="3749040" cy="640080"/>
            </a:xfrm>
            <a:prstGeom prst="rect">
              <a:avLst/>
            </a:prstGeom>
            <a:ln>
              <a:solidFill>
                <a:schemeClr val="tx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dirty="0" smtClean="0"/>
                <a:t>Scroll down to the end and add the following two lines, and save and exit:</a:t>
              </a: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t="70477" r="47223" b="2044"/>
            <a:stretch>
              <a:fillRect/>
            </a:stretch>
          </p:blipFill>
          <p:spPr bwMode="auto">
            <a:xfrm>
              <a:off x="4648200" y="2514600"/>
              <a:ext cx="4297680" cy="1432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152400" y="3352800"/>
              <a:ext cx="46482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None/>
              </a:pPr>
              <a:r>
                <a:rPr lang="en-US" sz="1500" b="1" dirty="0" smtClean="0"/>
                <a:t>export PATH=/opt/CPT/15.7.6/bin:$PATH</a:t>
              </a:r>
            </a:p>
            <a:p>
              <a:pPr algn="just">
                <a:buNone/>
              </a:pPr>
              <a:r>
                <a:rPr lang="en-US" sz="1500" b="1" dirty="0" smtClean="0"/>
                <a:t>export CPT_BIN_DIR=C:/cygwin64/opt/CPT/15.7.6/bin </a:t>
              </a: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38990" y="4267200"/>
            <a:ext cx="9052560" cy="1676400"/>
            <a:chOff x="38990" y="4267200"/>
            <a:chExt cx="9052560" cy="1676400"/>
          </a:xfrm>
        </p:grpSpPr>
        <p:sp>
          <p:nvSpPr>
            <p:cNvPr id="28" name="Rectangle 27"/>
            <p:cNvSpPr/>
            <p:nvPr/>
          </p:nvSpPr>
          <p:spPr>
            <a:xfrm>
              <a:off x="38990" y="4267200"/>
              <a:ext cx="9052560" cy="16764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b="78098"/>
            <a:stretch>
              <a:fillRect/>
            </a:stretch>
          </p:blipFill>
          <p:spPr bwMode="auto">
            <a:xfrm>
              <a:off x="609600" y="4921508"/>
              <a:ext cx="6745706" cy="945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609600" y="4431268"/>
              <a:ext cx="1905000" cy="369332"/>
            </a:xfrm>
            <a:prstGeom prst="rect">
              <a:avLst/>
            </a:prstGeom>
            <a:ln>
              <a:solidFill>
                <a:schemeClr val="tx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dirty="0" smtClean="0"/>
                <a:t>Click here to save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19400" y="4419600"/>
              <a:ext cx="2895600" cy="369332"/>
            </a:xfrm>
            <a:prstGeom prst="rect">
              <a:avLst/>
            </a:prstGeom>
            <a:ln>
              <a:solidFill>
                <a:schemeClr val="tx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Click here to .bashrc file</a:t>
              </a:r>
            </a:p>
          </p:txBody>
        </p:sp>
        <p:cxnSp>
          <p:nvCxnSpPr>
            <p:cNvPr id="17" name="Connecteur droit avec flèche 16"/>
            <p:cNvCxnSpPr>
              <a:stCxn id="14" idx="2"/>
            </p:cNvCxnSpPr>
            <p:nvPr/>
          </p:nvCxnSpPr>
          <p:spPr>
            <a:xfrm rot="5400000">
              <a:off x="1003816" y="4787384"/>
              <a:ext cx="545068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15" idx="2"/>
            </p:cNvCxnSpPr>
            <p:nvPr/>
          </p:nvCxnSpPr>
          <p:spPr>
            <a:xfrm rot="5400000">
              <a:off x="2318266" y="3537466"/>
              <a:ext cx="697468" cy="3200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stCxn id="30" idx="2"/>
            </p:cNvCxnSpPr>
            <p:nvPr/>
          </p:nvCxnSpPr>
          <p:spPr>
            <a:xfrm rot="5400000">
              <a:off x="7233166" y="4794766"/>
              <a:ext cx="240268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5943600" y="4419600"/>
              <a:ext cx="3048000" cy="369332"/>
            </a:xfrm>
            <a:prstGeom prst="rect">
              <a:avLst/>
            </a:prstGeom>
            <a:ln>
              <a:solidFill>
                <a:schemeClr val="tx1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Click here to close Notepad++</a:t>
              </a:r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152400" y="6096000"/>
            <a:ext cx="88392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 verify the success of the installation, </a:t>
            </a:r>
          </a:p>
          <a:p>
            <a:pPr algn="ctr"/>
            <a:r>
              <a:rPr lang="en-US" b="1" dirty="0" smtClean="0"/>
              <a:t>close the cygwin terminal and follow the instructions on the next slide</a:t>
            </a:r>
            <a:r>
              <a:rPr lang="en-US" dirty="0" smtClean="0"/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51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Windows: installation for </a:t>
            </a:r>
            <a:r>
              <a:rPr lang="en-US" dirty="0" err="1" smtClean="0">
                <a:solidFill>
                  <a:srgbClr val="0000FF"/>
                </a:solidFill>
              </a:rPr>
              <a:t>Cygwin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(4)</a:t>
            </a:r>
            <a:br>
              <a:rPr lang="en-US" dirty="0" smtClean="0"/>
            </a:br>
            <a:r>
              <a:rPr lang="en-US" sz="2300" b="1" dirty="0" smtClean="0">
                <a:solidFill>
                  <a:srgbClr val="FF0000"/>
                </a:solidFill>
              </a:rPr>
              <a:t>Verifying if the installation was complete with success</a:t>
            </a:r>
            <a:endParaRPr lang="fr-FR" sz="23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81000" y="1447800"/>
            <a:ext cx="7620000" cy="8309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 your Desktop double click on cygwin icon to open a terminal and type </a:t>
            </a:r>
            <a:r>
              <a:rPr lang="en-US" sz="2400" b="1" dirty="0" smtClean="0"/>
              <a:t>CPT.x</a:t>
            </a:r>
            <a:r>
              <a:rPr lang="en-US" sz="2400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371600"/>
            <a:ext cx="914400" cy="9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5332" y="3427586"/>
            <a:ext cx="5212080" cy="334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4"/>
          <p:cNvSpPr txBox="1"/>
          <p:nvPr/>
        </p:nvSpPr>
        <p:spPr>
          <a:xfrm>
            <a:off x="304800" y="2514600"/>
            <a:ext cx="8610600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500" dirty="0"/>
              <a:t>A message that looks like the </a:t>
            </a:r>
            <a:r>
              <a:rPr lang="en-US" sz="2500" dirty="0" smtClean="0"/>
              <a:t>below screenshot confirms successful </a:t>
            </a:r>
            <a:r>
              <a:rPr lang="en-US" sz="2500" dirty="0"/>
              <a:t>installation of </a:t>
            </a:r>
            <a:r>
              <a:rPr lang="en-US" sz="2500" dirty="0" smtClean="0"/>
              <a:t>CPT under Cygwin.</a:t>
            </a:r>
            <a:endParaRPr lang="en-US" sz="2500" dirty="0"/>
          </a:p>
        </p:txBody>
      </p:sp>
      <p:sp>
        <p:nvSpPr>
          <p:cNvPr id="29" name="TextBox 4"/>
          <p:cNvSpPr txBox="1"/>
          <p:nvPr/>
        </p:nvSpPr>
        <p:spPr>
          <a:xfrm>
            <a:off x="228600" y="4319826"/>
            <a:ext cx="335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/>
              <a:t>To exit CPT type the number </a:t>
            </a:r>
            <a:r>
              <a:rPr lang="en-US" sz="2500" b="1" dirty="0" smtClean="0"/>
              <a:t>0</a:t>
            </a:r>
            <a:r>
              <a:rPr lang="en-US" sz="2500" dirty="0" smtClean="0"/>
              <a:t>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736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1066800"/>
          </a:xfrm>
        </p:spPr>
        <p:txBody>
          <a:bodyPr>
            <a:normAutofit/>
          </a:bodyPr>
          <a:lstStyle/>
          <a:p>
            <a:pPr marL="393700" lvl="1" indent="0">
              <a:buNone/>
            </a:pPr>
            <a:r>
              <a:rPr lang="en-US" sz="3800" b="1" dirty="0" smtClean="0">
                <a:solidFill>
                  <a:srgbClr val="0000FF"/>
                </a:solidFill>
              </a:rPr>
              <a:t>Guidelines for </a:t>
            </a:r>
            <a:r>
              <a:rPr lang="en-US" sz="3800" b="1" dirty="0">
                <a:solidFill>
                  <a:srgbClr val="0000FF"/>
                </a:solidFill>
              </a:rPr>
              <a:t>L</a:t>
            </a:r>
            <a:r>
              <a:rPr lang="en-US" sz="3900" b="1" dirty="0" smtClean="0">
                <a:solidFill>
                  <a:srgbClr val="0000FF"/>
                </a:solidFill>
              </a:rPr>
              <a:t>inux and Mac users</a:t>
            </a:r>
          </a:p>
        </p:txBody>
      </p:sp>
    </p:spTree>
    <p:extLst>
      <p:ext uri="{BB962C8B-B14F-4D97-AF65-F5344CB8AC3E}">
        <p14:creationId xmlns:p14="http://schemas.microsoft.com/office/powerpoint/2010/main" val="297231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Using your terminal go to your home folder and create a new folder:</a:t>
            </a:r>
          </a:p>
          <a:p>
            <a:pPr algn="just">
              <a:buNone/>
            </a:pPr>
            <a:r>
              <a:rPr lang="en-US" b="1" dirty="0" err="1" smtClean="0"/>
              <a:t>cd</a:t>
            </a:r>
            <a:endParaRPr lang="en-US" b="1" dirty="0" smtClean="0"/>
          </a:p>
          <a:p>
            <a:pPr algn="just">
              <a:buNone/>
            </a:pPr>
            <a:r>
              <a:rPr lang="en-US" b="1" dirty="0" err="1" smtClean="0"/>
              <a:t>mkdir</a:t>
            </a:r>
            <a:r>
              <a:rPr lang="en-US" b="1" dirty="0" smtClean="0"/>
              <a:t> CPT</a:t>
            </a:r>
          </a:p>
          <a:p>
            <a:pPr algn="just"/>
            <a:r>
              <a:rPr lang="en-US" dirty="0" smtClean="0"/>
              <a:t>Change your directory to this newly created folder</a:t>
            </a:r>
          </a:p>
          <a:p>
            <a:pPr algn="just">
              <a:buNone/>
            </a:pPr>
            <a:r>
              <a:rPr lang="en-US" b="1" dirty="0" err="1" smtClean="0"/>
              <a:t>cd</a:t>
            </a:r>
            <a:r>
              <a:rPr lang="en-US" b="1" dirty="0" smtClean="0"/>
              <a:t> CPT</a:t>
            </a:r>
          </a:p>
          <a:p>
            <a:pPr algn="just"/>
            <a:r>
              <a:rPr lang="en-US" dirty="0" smtClean="0"/>
              <a:t>Use curl or </a:t>
            </a:r>
            <a:r>
              <a:rPr lang="en-US" dirty="0" err="1" smtClean="0"/>
              <a:t>wget</a:t>
            </a:r>
            <a:r>
              <a:rPr lang="en-US" dirty="0" smtClean="0"/>
              <a:t> to download the CPT packed file:</a:t>
            </a:r>
          </a:p>
          <a:p>
            <a:pPr>
              <a:buNone/>
            </a:pPr>
            <a:r>
              <a:rPr lang="pt-BR" sz="1700" b="1" dirty="0" smtClean="0"/>
              <a:t>curl -o CPT.15.7.6.tar.gz </a:t>
            </a:r>
            <a:r>
              <a:rPr lang="pt-BR" sz="1700" b="1" dirty="0" smtClean="0">
                <a:hlinkClick r:id="rId2"/>
              </a:rPr>
              <a:t>https://iri.columbia.edu/wp-content/uploads/2018/05/CPT.15.7.6.tar.gz</a:t>
            </a:r>
            <a:endParaRPr lang="en-US" sz="1700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Type the command below to unpack the file:</a:t>
            </a:r>
          </a:p>
          <a:p>
            <a:pPr algn="just">
              <a:buNone/>
            </a:pPr>
            <a:r>
              <a:rPr lang="en-US" b="1" dirty="0" smtClean="0"/>
              <a:t>tar –</a:t>
            </a:r>
            <a:r>
              <a:rPr lang="en-US" b="1" dirty="0" err="1" smtClean="0"/>
              <a:t>xvf</a:t>
            </a:r>
            <a:r>
              <a:rPr lang="en-US" b="1" dirty="0" smtClean="0"/>
              <a:t>  </a:t>
            </a:r>
            <a:r>
              <a:rPr lang="en-US" b="1" dirty="0" smtClean="0"/>
              <a:t>CPT.15.7.6.tar.gz</a:t>
            </a:r>
            <a:endParaRPr lang="en-US" b="1" dirty="0" smtClean="0"/>
          </a:p>
          <a:p>
            <a:pPr algn="just"/>
            <a:endParaRPr lang="en-US" sz="1500" dirty="0" smtClean="0">
              <a:solidFill>
                <a:srgbClr val="C00000"/>
              </a:solidFill>
            </a:endParaRPr>
          </a:p>
          <a:p>
            <a:pPr marL="114300" lvl="1" indent="0" algn="just">
              <a:buNone/>
            </a:pPr>
            <a:endParaRPr lang="fr-FR" sz="2600" dirty="0" smtClean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Installation guide for Linux Users </a:t>
            </a:r>
            <a:r>
              <a:rPr lang="en-US" dirty="0" smtClean="0"/>
              <a:t>(1)</a:t>
            </a:r>
            <a:br>
              <a:rPr lang="en-US" dirty="0" smtClean="0"/>
            </a:br>
            <a:endParaRPr lang="fr-FR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00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Move into the extracted folder using the following command line:</a:t>
            </a:r>
          </a:p>
          <a:p>
            <a:pPr marL="114300" lvl="1" indent="0" algn="just">
              <a:buNone/>
            </a:pPr>
            <a:r>
              <a:rPr lang="en-US" sz="2600" dirty="0" smtClean="0"/>
              <a:t>           cd   ~/CPT/15.7.6</a:t>
            </a:r>
            <a:endParaRPr lang="fr-FR" sz="2600" dirty="0" smtClean="0"/>
          </a:p>
          <a:p>
            <a:pPr algn="just"/>
            <a:endParaRPr lang="en-US" sz="1500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Proceed </a:t>
            </a:r>
            <a:r>
              <a:rPr lang="en-US" dirty="0" smtClean="0"/>
              <a:t>with the compilation process by typing the following commands:</a:t>
            </a:r>
            <a:r>
              <a:rPr lang="en-US" dirty="0" smtClean="0"/>
              <a:t> </a:t>
            </a:r>
            <a:endParaRPr lang="en-US" dirty="0" smtClean="0"/>
          </a:p>
          <a:p>
            <a:pPr marL="114300" lvl="1" indent="0" algn="just">
              <a:buNone/>
            </a:pPr>
            <a:r>
              <a:rPr lang="en-US" sz="2600" dirty="0" smtClean="0"/>
              <a:t>	make all</a:t>
            </a:r>
          </a:p>
          <a:p>
            <a:pPr marL="114300" lvl="1" indent="0" algn="just">
              <a:buNone/>
            </a:pPr>
            <a:r>
              <a:rPr lang="en-US" sz="2600" dirty="0" smtClean="0"/>
              <a:t>	make </a:t>
            </a:r>
          </a:p>
          <a:p>
            <a:pPr marL="114300" lvl="1" indent="0" algn="just">
              <a:buNone/>
            </a:pPr>
            <a:r>
              <a:rPr lang="en-US" sz="2600" dirty="0" smtClean="0"/>
              <a:t>	make install</a:t>
            </a:r>
          </a:p>
          <a:p>
            <a:pPr marL="114300" lvl="1" indent="0" algn="just">
              <a:buNone/>
            </a:pPr>
            <a:r>
              <a:rPr lang="en-US" sz="2600" dirty="0" smtClean="0"/>
              <a:t>	make deepclean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sz="1500" dirty="0" smtClean="0"/>
          </a:p>
          <a:p>
            <a:pPr marL="114300" lvl="1" indent="0" algn="just">
              <a:buNone/>
            </a:pPr>
            <a:endParaRPr lang="fr-FR" sz="2600" dirty="0" smtClean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Installation guide for Linux Users </a:t>
            </a:r>
            <a:r>
              <a:rPr lang="en-US" dirty="0" smtClean="0"/>
              <a:t>(2)</a:t>
            </a:r>
            <a:br>
              <a:rPr lang="en-US" dirty="0" smtClean="0"/>
            </a:br>
            <a:r>
              <a:rPr lang="en-US" sz="2300" b="1" dirty="0" smtClean="0">
                <a:solidFill>
                  <a:srgbClr val="FF0000"/>
                </a:solidFill>
              </a:rPr>
              <a:t>Proceed to the installation</a:t>
            </a:r>
            <a:endParaRPr lang="fr-FR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Cygwin Installation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for the setup file in your download folder, and double click on it to initiate the </a:t>
            </a:r>
            <a:r>
              <a:rPr lang="en-US" dirty="0" err="1" smtClean="0"/>
              <a:t>cygwin</a:t>
            </a:r>
            <a:r>
              <a:rPr lang="en-US" dirty="0" smtClean="0"/>
              <a:t> installation:-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t="23992" r="29722" b="24999"/>
          <a:stretch/>
        </p:blipFill>
        <p:spPr bwMode="auto">
          <a:xfrm>
            <a:off x="685800" y="3581400"/>
            <a:ext cx="385421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7" t="23891" r="30390" b="24698"/>
          <a:stretch/>
        </p:blipFill>
        <p:spPr bwMode="auto">
          <a:xfrm>
            <a:off x="4876800" y="3581400"/>
            <a:ext cx="373290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3251708"/>
            <a:ext cx="354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Click on next to go to the next step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16871" y="3288268"/>
            <a:ext cx="361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Click on next to install from internet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78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Installation guide for Linux Users </a:t>
            </a:r>
            <a:r>
              <a:rPr lang="en-US" dirty="0" smtClean="0"/>
              <a:t>(3)</a:t>
            </a:r>
            <a:br>
              <a:rPr lang="en-US" dirty="0" smtClean="0"/>
            </a:br>
            <a:r>
              <a:rPr lang="en-US" sz="2300" b="1" dirty="0" smtClean="0">
                <a:solidFill>
                  <a:srgbClr val="FF0000"/>
                </a:solidFill>
              </a:rPr>
              <a:t>You need to set environment variable to access CPT from your cygwin terminal.</a:t>
            </a:r>
            <a:endParaRPr lang="fr-FR" sz="2300" b="1" dirty="0">
              <a:solidFill>
                <a:srgbClr val="FF0000"/>
              </a:solidFill>
            </a:endParaRPr>
          </a:p>
        </p:txBody>
      </p:sp>
      <p:grpSp>
        <p:nvGrpSpPr>
          <p:cNvPr id="3" name="Groupe 24"/>
          <p:cNvGrpSpPr/>
          <p:nvPr/>
        </p:nvGrpSpPr>
        <p:grpSpPr>
          <a:xfrm>
            <a:off x="76200" y="1447800"/>
            <a:ext cx="8991600" cy="838200"/>
            <a:chOff x="76200" y="1447800"/>
            <a:chExt cx="8991600" cy="838200"/>
          </a:xfrm>
        </p:grpSpPr>
        <p:sp>
          <p:nvSpPr>
            <p:cNvPr id="23" name="Rectangle 22"/>
            <p:cNvSpPr/>
            <p:nvPr/>
          </p:nvSpPr>
          <p:spPr>
            <a:xfrm>
              <a:off x="76200" y="1447800"/>
              <a:ext cx="8991600" cy="838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28600" y="1569720"/>
              <a:ext cx="3352800" cy="64008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the linux terminal type the following command lines :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343400" y="1563469"/>
              <a:ext cx="457200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14300" lvl="1" indent="0" algn="just">
                <a:buNone/>
              </a:pPr>
              <a:r>
                <a:rPr lang="en-US" dirty="0" smtClean="0"/>
                <a:t> </a:t>
              </a:r>
              <a:r>
                <a:rPr lang="en-US" b="1" dirty="0" smtClean="0"/>
                <a:t>cd </a:t>
              </a:r>
            </a:p>
            <a:p>
              <a:pPr marL="114300" lvl="1" indent="0" algn="just">
                <a:buNone/>
              </a:pPr>
              <a:r>
                <a:rPr lang="en-US" b="1" dirty="0" smtClean="0"/>
                <a:t> gedit   ~/.bashrc  &amp;</a:t>
              </a:r>
            </a:p>
          </p:txBody>
        </p:sp>
      </p:grpSp>
      <p:grpSp>
        <p:nvGrpSpPr>
          <p:cNvPr id="4" name="Groupe 24"/>
          <p:cNvGrpSpPr/>
          <p:nvPr/>
        </p:nvGrpSpPr>
        <p:grpSpPr>
          <a:xfrm>
            <a:off x="0" y="2514600"/>
            <a:ext cx="9052560" cy="1554480"/>
            <a:chOff x="0" y="2743200"/>
            <a:chExt cx="9052560" cy="1554480"/>
          </a:xfrm>
        </p:grpSpPr>
        <p:grpSp>
          <p:nvGrpSpPr>
            <p:cNvPr id="5" name="Groupe 25"/>
            <p:cNvGrpSpPr/>
            <p:nvPr/>
          </p:nvGrpSpPr>
          <p:grpSpPr>
            <a:xfrm>
              <a:off x="0" y="2743200"/>
              <a:ext cx="9052560" cy="1554480"/>
              <a:chOff x="43940" y="2438400"/>
              <a:chExt cx="9052560" cy="155448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3940" y="2438400"/>
                <a:ext cx="9052560" cy="1554480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13360" y="2636520"/>
                <a:ext cx="4097780" cy="640080"/>
              </a:xfrm>
              <a:prstGeom prst="rect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/>
                  <a:t>Scroll down to the end and add the following two lines, and save and close: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2400" y="3323898"/>
                <a:ext cx="41587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None/>
                </a:pPr>
                <a:r>
                  <a:rPr lang="en-US" sz="1600" b="1" dirty="0" smtClean="0"/>
                  <a:t>export PATH=~/CPT/15.7.6/bin:$PATH</a:t>
                </a:r>
              </a:p>
              <a:p>
                <a:pPr algn="just">
                  <a:buNone/>
                </a:pPr>
                <a:r>
                  <a:rPr lang="en-US" sz="1600" b="1" dirty="0" smtClean="0"/>
                  <a:t>export CPT_BIN_DIR=~/CPT/15.7.6/bin </a:t>
                </a:r>
              </a:p>
            </p:txBody>
          </p:sp>
        </p:grp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214" r="55751"/>
            <a:stretch>
              <a:fillRect/>
            </a:stretch>
          </p:blipFill>
          <p:spPr bwMode="auto">
            <a:xfrm>
              <a:off x="4572000" y="3048000"/>
              <a:ext cx="4343400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t="47937" r="19006"/>
          <a:stretch>
            <a:fillRect/>
          </a:stretch>
        </p:blipFill>
        <p:spPr bwMode="auto">
          <a:xfrm>
            <a:off x="4846320" y="4267200"/>
            <a:ext cx="4221480" cy="173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76200" y="4648200"/>
            <a:ext cx="4648200" cy="1066800"/>
          </a:xfrm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Into the terminal, type these command lines:</a:t>
            </a:r>
          </a:p>
          <a:p>
            <a:pPr lvl="1">
              <a:buNone/>
            </a:pPr>
            <a:r>
              <a:rPr lang="en-US" sz="1800" b="1" dirty="0" smtClean="0"/>
              <a:t>source ~/bashrc &amp;</a:t>
            </a:r>
          </a:p>
          <a:p>
            <a:pPr lvl="1">
              <a:buNone/>
            </a:pPr>
            <a:r>
              <a:rPr lang="en-US" sz="1800" b="1" dirty="0" smtClean="0"/>
              <a:t>CPT.x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38600" y="6135469"/>
            <a:ext cx="4953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A message that looks like the above screenshot confirms successful installation of CPT under linux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847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Using your terminal go to your home folder and create a new folder:</a:t>
            </a:r>
          </a:p>
          <a:p>
            <a:pPr algn="just">
              <a:buNone/>
            </a:pPr>
            <a:r>
              <a:rPr lang="en-US" b="1" dirty="0" err="1" smtClean="0"/>
              <a:t>cd</a:t>
            </a:r>
            <a:endParaRPr lang="en-US" b="1" dirty="0" smtClean="0"/>
          </a:p>
          <a:p>
            <a:pPr algn="just">
              <a:buNone/>
            </a:pPr>
            <a:r>
              <a:rPr lang="en-US" b="1" dirty="0" err="1" smtClean="0"/>
              <a:t>mkdir</a:t>
            </a:r>
            <a:r>
              <a:rPr lang="en-US" b="1" dirty="0" smtClean="0"/>
              <a:t> CPT</a:t>
            </a:r>
          </a:p>
          <a:p>
            <a:pPr algn="just"/>
            <a:r>
              <a:rPr lang="en-US" dirty="0" smtClean="0"/>
              <a:t>Change your directory to this newly created folder</a:t>
            </a:r>
          </a:p>
          <a:p>
            <a:pPr algn="just">
              <a:buNone/>
            </a:pPr>
            <a:r>
              <a:rPr lang="en-US" b="1" dirty="0" err="1" smtClean="0"/>
              <a:t>cd</a:t>
            </a:r>
            <a:r>
              <a:rPr lang="en-US" b="1" dirty="0" smtClean="0"/>
              <a:t> CPT</a:t>
            </a:r>
          </a:p>
          <a:p>
            <a:pPr algn="just"/>
            <a:r>
              <a:rPr lang="en-US" dirty="0" smtClean="0"/>
              <a:t>Use curl or </a:t>
            </a:r>
            <a:r>
              <a:rPr lang="en-US" dirty="0" err="1" smtClean="0"/>
              <a:t>wget</a:t>
            </a:r>
            <a:r>
              <a:rPr lang="en-US" dirty="0" smtClean="0"/>
              <a:t> to download the CPT packed file:</a:t>
            </a:r>
          </a:p>
          <a:p>
            <a:pPr>
              <a:buNone/>
            </a:pPr>
            <a:r>
              <a:rPr lang="pt-BR" sz="1700" b="1" dirty="0" smtClean="0"/>
              <a:t>curl -o CPT.15.7.6.tar.gz </a:t>
            </a:r>
            <a:r>
              <a:rPr lang="pt-BR" sz="1700" b="1" dirty="0" smtClean="0">
                <a:hlinkClick r:id="rId2"/>
              </a:rPr>
              <a:t>https://iri.columbia.edu/wp-content/uploads/2018/05/CPT.15.7.6.tar.gz</a:t>
            </a:r>
            <a:endParaRPr lang="en-US" sz="1700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Type the command below to unpack the file:</a:t>
            </a:r>
          </a:p>
          <a:p>
            <a:pPr algn="just">
              <a:buNone/>
            </a:pPr>
            <a:r>
              <a:rPr lang="en-US" b="1" dirty="0" smtClean="0"/>
              <a:t>tar –</a:t>
            </a:r>
            <a:r>
              <a:rPr lang="en-US" b="1" dirty="0" err="1" smtClean="0"/>
              <a:t>xvf</a:t>
            </a:r>
            <a:r>
              <a:rPr lang="en-US" b="1" dirty="0" smtClean="0"/>
              <a:t>  </a:t>
            </a:r>
            <a:r>
              <a:rPr lang="en-US" b="1" dirty="0" smtClean="0"/>
              <a:t>CPT.15.7.6.tar.gz</a:t>
            </a:r>
            <a:endParaRPr lang="en-US" b="1" dirty="0" smtClean="0"/>
          </a:p>
          <a:p>
            <a:pPr algn="just"/>
            <a:endParaRPr lang="en-US" sz="1500" dirty="0" smtClean="0">
              <a:solidFill>
                <a:srgbClr val="C00000"/>
              </a:solidFill>
            </a:endParaRPr>
          </a:p>
          <a:p>
            <a:pPr marL="114300" lvl="1" indent="0" algn="just">
              <a:buNone/>
            </a:pPr>
            <a:endParaRPr lang="fr-FR" sz="2600" dirty="0" smtClean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Installation guide for Mac Users </a:t>
            </a:r>
            <a:r>
              <a:rPr lang="en-US" dirty="0" smtClean="0"/>
              <a:t>(1)</a:t>
            </a:r>
            <a:br>
              <a:rPr lang="en-US" dirty="0" smtClean="0"/>
            </a:br>
            <a:endParaRPr lang="fr-FR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800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Move into the extracted folder using the following command:</a:t>
            </a:r>
          </a:p>
          <a:p>
            <a:pPr marL="114300" lvl="1" indent="0" algn="just">
              <a:buNone/>
            </a:pPr>
            <a:r>
              <a:rPr lang="en-US" sz="2600" dirty="0" smtClean="0"/>
              <a:t>           </a:t>
            </a:r>
            <a:r>
              <a:rPr lang="en-US" sz="2600" b="1" dirty="0" err="1" smtClean="0"/>
              <a:t>cd</a:t>
            </a:r>
            <a:r>
              <a:rPr lang="en-US" sz="2600" b="1" dirty="0" smtClean="0"/>
              <a:t>   15.7.6</a:t>
            </a:r>
            <a:endParaRPr lang="fr-FR" sz="2600" b="1" dirty="0" smtClean="0"/>
          </a:p>
          <a:p>
            <a:pPr algn="just"/>
            <a:endParaRPr lang="en-US" sz="1500" dirty="0" smtClean="0">
              <a:solidFill>
                <a:srgbClr val="C00000"/>
              </a:solidFill>
            </a:endParaRPr>
          </a:p>
          <a:p>
            <a:pPr algn="just"/>
            <a:r>
              <a:rPr lang="en-US" dirty="0" smtClean="0"/>
              <a:t>Proceed with the compilation process:</a:t>
            </a:r>
          </a:p>
          <a:p>
            <a:pPr marL="114300" lvl="1" indent="0" algn="just">
              <a:buNone/>
            </a:pPr>
            <a:r>
              <a:rPr lang="en-US" sz="2600" dirty="0" smtClean="0"/>
              <a:t>	</a:t>
            </a:r>
            <a:r>
              <a:rPr lang="en-US" sz="2600" b="1" dirty="0" smtClean="0"/>
              <a:t>make all</a:t>
            </a:r>
          </a:p>
          <a:p>
            <a:pPr marL="114300" lvl="1" indent="0" algn="just">
              <a:buNone/>
            </a:pPr>
            <a:r>
              <a:rPr lang="en-US" sz="2600" b="1" dirty="0" smtClean="0"/>
              <a:t>	make </a:t>
            </a:r>
          </a:p>
          <a:p>
            <a:pPr marL="114300" lvl="1" indent="0" algn="just">
              <a:buNone/>
            </a:pPr>
            <a:r>
              <a:rPr lang="en-US" sz="2600" b="1" dirty="0" smtClean="0"/>
              <a:t>	make install</a:t>
            </a:r>
          </a:p>
          <a:p>
            <a:pPr marL="114300" lvl="1" indent="0" algn="just">
              <a:buNone/>
            </a:pPr>
            <a:r>
              <a:rPr lang="en-US" sz="2600" b="1" dirty="0" smtClean="0"/>
              <a:t>	make deepclean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sz="1500" dirty="0" smtClean="0"/>
          </a:p>
          <a:p>
            <a:pPr marL="114300" lvl="1" indent="0" algn="just">
              <a:buNone/>
            </a:pPr>
            <a:endParaRPr lang="fr-FR" sz="2600" dirty="0" smtClean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Installation guide for Mac Users </a:t>
            </a:r>
            <a:r>
              <a:rPr lang="en-US" dirty="0" smtClean="0"/>
              <a:t>(2)</a:t>
            </a:r>
            <a:br>
              <a:rPr lang="en-US" dirty="0" smtClean="0"/>
            </a:br>
            <a:r>
              <a:rPr lang="en-US" sz="2300" b="1" smtClean="0">
                <a:solidFill>
                  <a:srgbClr val="FF0000"/>
                </a:solidFill>
              </a:rPr>
              <a:t>Proceed with </a:t>
            </a:r>
            <a:r>
              <a:rPr lang="en-US" sz="2300" b="1" dirty="0" smtClean="0">
                <a:solidFill>
                  <a:srgbClr val="FF0000"/>
                </a:solidFill>
              </a:rPr>
              <a:t>the installation</a:t>
            </a:r>
            <a:endParaRPr lang="fr-FR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2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Installation guide for Mac Users </a:t>
            </a:r>
            <a:r>
              <a:rPr lang="en-US" dirty="0" smtClean="0"/>
              <a:t>(3)</a:t>
            </a:r>
            <a:br>
              <a:rPr lang="en-US" dirty="0" smtClean="0"/>
            </a:br>
            <a:r>
              <a:rPr lang="en-US" sz="2300" b="1" dirty="0" smtClean="0">
                <a:solidFill>
                  <a:srgbClr val="FF0000"/>
                </a:solidFill>
              </a:rPr>
              <a:t>You need to set environment variable to access CPT from your cygwin terminal.</a:t>
            </a:r>
            <a:endParaRPr lang="fr-FR" sz="2300" b="1" dirty="0">
              <a:solidFill>
                <a:srgbClr val="FF0000"/>
              </a:solidFill>
            </a:endParaRPr>
          </a:p>
        </p:txBody>
      </p:sp>
      <p:grpSp>
        <p:nvGrpSpPr>
          <p:cNvPr id="3" name="Groupe 24"/>
          <p:cNvGrpSpPr/>
          <p:nvPr/>
        </p:nvGrpSpPr>
        <p:grpSpPr>
          <a:xfrm>
            <a:off x="76200" y="1447800"/>
            <a:ext cx="8991600" cy="838200"/>
            <a:chOff x="76200" y="1447800"/>
            <a:chExt cx="8991600" cy="838200"/>
          </a:xfrm>
        </p:grpSpPr>
        <p:sp>
          <p:nvSpPr>
            <p:cNvPr id="23" name="Rectangle 22"/>
            <p:cNvSpPr/>
            <p:nvPr/>
          </p:nvSpPr>
          <p:spPr>
            <a:xfrm>
              <a:off x="76200" y="1447800"/>
              <a:ext cx="8991600" cy="838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28600" y="1569720"/>
              <a:ext cx="3352800" cy="64008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 the linux terminal type the following command lines :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343400" y="1563469"/>
              <a:ext cx="457200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114300" lvl="1" indent="0" algn="just">
                <a:buNone/>
              </a:pPr>
              <a:r>
                <a:rPr lang="en-US" dirty="0" smtClean="0"/>
                <a:t> </a:t>
              </a:r>
              <a:r>
                <a:rPr lang="en-US" b="1" dirty="0" smtClean="0"/>
                <a:t>cd </a:t>
              </a:r>
            </a:p>
            <a:p>
              <a:pPr marL="114300" lvl="1" indent="0" algn="just">
                <a:buNone/>
              </a:pPr>
              <a:r>
                <a:rPr lang="en-US" b="1" dirty="0" smtClean="0"/>
                <a:t> </a:t>
              </a:r>
              <a:r>
                <a:rPr lang="en-US" b="1" dirty="0" err="1" smtClean="0"/>
                <a:t>gedit</a:t>
              </a:r>
              <a:r>
                <a:rPr lang="en-US" b="1" dirty="0" smtClean="0"/>
                <a:t>   .bashrc  &amp;</a:t>
              </a:r>
            </a:p>
          </p:txBody>
        </p:sp>
      </p:grpSp>
      <p:grpSp>
        <p:nvGrpSpPr>
          <p:cNvPr id="4" name="Groupe 24"/>
          <p:cNvGrpSpPr/>
          <p:nvPr/>
        </p:nvGrpSpPr>
        <p:grpSpPr>
          <a:xfrm>
            <a:off x="0" y="2514600"/>
            <a:ext cx="9052560" cy="2107367"/>
            <a:chOff x="0" y="2743200"/>
            <a:chExt cx="9052560" cy="1752600"/>
          </a:xfrm>
        </p:grpSpPr>
        <p:grpSp>
          <p:nvGrpSpPr>
            <p:cNvPr id="5" name="Groupe 25"/>
            <p:cNvGrpSpPr/>
            <p:nvPr/>
          </p:nvGrpSpPr>
          <p:grpSpPr>
            <a:xfrm>
              <a:off x="0" y="2743200"/>
              <a:ext cx="9052560" cy="1752600"/>
              <a:chOff x="43940" y="2438400"/>
              <a:chExt cx="9052560" cy="17526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3940" y="2438400"/>
                <a:ext cx="9052560" cy="1752600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13360" y="2636520"/>
                <a:ext cx="4097780" cy="640080"/>
              </a:xfrm>
              <a:prstGeom prst="rect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/>
                  <a:t>Scroll down to the end and add the following two lines, and save and close: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2400" y="3323898"/>
                <a:ext cx="4539740" cy="447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None/>
                </a:pPr>
                <a:r>
                  <a:rPr lang="en-US" sz="1500" b="1" dirty="0" smtClean="0"/>
                  <a:t>export PATH=/home/</a:t>
                </a:r>
                <a:r>
                  <a:rPr lang="en-US" sz="1500" b="1" dirty="0" smtClean="0">
                    <a:solidFill>
                      <a:srgbClr val="C00000"/>
                    </a:solidFill>
                  </a:rPr>
                  <a:t>username</a:t>
                </a:r>
                <a:r>
                  <a:rPr lang="en-US" sz="1500" b="1" dirty="0" smtClean="0"/>
                  <a:t>/CPT/15.7.6/bin:$PATH</a:t>
                </a:r>
              </a:p>
              <a:p>
                <a:pPr algn="just">
                  <a:buNone/>
                </a:pPr>
                <a:r>
                  <a:rPr lang="en-US" sz="1400" b="1" dirty="0" smtClean="0"/>
                  <a:t>export CPT_BIN_DIR==/home/</a:t>
                </a:r>
                <a:r>
                  <a:rPr lang="en-US" sz="1400" b="1" dirty="0" smtClean="0">
                    <a:solidFill>
                      <a:srgbClr val="C00000"/>
                    </a:solidFill>
                  </a:rPr>
                  <a:t>username</a:t>
                </a:r>
                <a:r>
                  <a:rPr lang="en-US" sz="1400" b="1" dirty="0" smtClean="0"/>
                  <a:t>//CPT/15.7.6/bin </a:t>
                </a:r>
              </a:p>
            </p:txBody>
          </p:sp>
        </p:grp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214" r="55751"/>
            <a:stretch>
              <a:fillRect/>
            </a:stretch>
          </p:blipFill>
          <p:spPr bwMode="auto">
            <a:xfrm>
              <a:off x="4572000" y="3048000"/>
              <a:ext cx="4343400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/>
          <a:srcRect t="47937" r="19006"/>
          <a:stretch>
            <a:fillRect/>
          </a:stretch>
        </p:blipFill>
        <p:spPr bwMode="auto">
          <a:xfrm>
            <a:off x="4846320" y="4267200"/>
            <a:ext cx="4221480" cy="173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76200" y="4953000"/>
            <a:ext cx="4648200" cy="1066800"/>
          </a:xfrm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Into the terminal, type these command lines:</a:t>
            </a:r>
          </a:p>
          <a:p>
            <a:pPr lvl="1">
              <a:buNone/>
            </a:pPr>
            <a:r>
              <a:rPr lang="en-US" sz="1800" b="1" dirty="0" smtClean="0"/>
              <a:t>source ~/bashrc &amp;</a:t>
            </a:r>
          </a:p>
          <a:p>
            <a:pPr lvl="1">
              <a:buNone/>
            </a:pPr>
            <a:r>
              <a:rPr lang="en-US" sz="1800" b="1" dirty="0" smtClean="0"/>
              <a:t>CPT.x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38600" y="6135469"/>
            <a:ext cx="4953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A message that looks like the above screenshot confirms successful installation of CPT under linux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847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Downloading Workshop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Using your </a:t>
            </a:r>
            <a:r>
              <a:rPr lang="en-US" dirty="0" err="1" smtClean="0"/>
              <a:t>cygwin</a:t>
            </a:r>
            <a:r>
              <a:rPr lang="en-US" dirty="0" smtClean="0"/>
              <a:t>/Linux terminal go to your home folder, by typing </a:t>
            </a:r>
          </a:p>
          <a:p>
            <a:pPr>
              <a:buNone/>
            </a:pPr>
            <a:r>
              <a:rPr lang="en-US" b="1" dirty="0" err="1" smtClean="0"/>
              <a:t>cd</a:t>
            </a:r>
            <a:endParaRPr lang="en-US" b="1" dirty="0" smtClean="0"/>
          </a:p>
          <a:p>
            <a:r>
              <a:rPr lang="en-US" dirty="0" smtClean="0"/>
              <a:t>Download </a:t>
            </a:r>
            <a:r>
              <a:rPr lang="en-US" smtClean="0"/>
              <a:t>GrADS</a:t>
            </a:r>
            <a:r>
              <a:rPr lang="en-US" dirty="0" smtClean="0"/>
              <a:t> </a:t>
            </a:r>
            <a:r>
              <a:rPr lang="en-US" dirty="0" err="1" smtClean="0"/>
              <a:t>Exerrcise</a:t>
            </a:r>
            <a:r>
              <a:rPr lang="en-US" dirty="0" smtClean="0"/>
              <a:t> files:</a:t>
            </a:r>
          </a:p>
          <a:p>
            <a:pPr>
              <a:buNone/>
            </a:pPr>
            <a:r>
              <a:rPr lang="en-US" sz="1600" b="1" dirty="0" smtClean="0"/>
              <a:t>curl –o </a:t>
            </a:r>
            <a:r>
              <a:rPr lang="en-US" sz="1600" b="1" dirty="0" err="1" smtClean="0"/>
              <a:t>grads_excercise.tar.gz</a:t>
            </a:r>
            <a:r>
              <a:rPr lang="en-US" sz="1600" b="1" dirty="0" smtClean="0"/>
              <a:t> </a:t>
            </a:r>
            <a:r>
              <a:rPr lang="en-US" sz="1600" b="1" dirty="0" smtClean="0">
                <a:hlinkClick r:id="rId2"/>
              </a:rPr>
              <a:t>https://ftp.cpc.ncep.noaa.gov/International/11ITWCVP_Ankara2019/Endalk/grads_excercise.tar.gz</a:t>
            </a:r>
            <a:r>
              <a:rPr lang="en-US" sz="1600" b="1" dirty="0" smtClean="0"/>
              <a:t> </a:t>
            </a:r>
          </a:p>
          <a:p>
            <a:r>
              <a:rPr lang="en-US" dirty="0" smtClean="0"/>
              <a:t>Download Shell/</a:t>
            </a:r>
            <a:r>
              <a:rPr lang="en-US" dirty="0" err="1" smtClean="0"/>
              <a:t>GrADS</a:t>
            </a:r>
            <a:r>
              <a:rPr lang="en-US" dirty="0" smtClean="0"/>
              <a:t> based </a:t>
            </a:r>
            <a:r>
              <a:rPr lang="en-US" dirty="0" err="1" smtClean="0"/>
              <a:t>subseasonal</a:t>
            </a:r>
            <a:r>
              <a:rPr lang="en-US" dirty="0" smtClean="0"/>
              <a:t> demonstration files:</a:t>
            </a:r>
          </a:p>
          <a:p>
            <a:pPr>
              <a:buNone/>
            </a:pPr>
            <a:r>
              <a:rPr lang="en-US" sz="1900" b="1" dirty="0" smtClean="0"/>
              <a:t>curl –o </a:t>
            </a:r>
            <a:r>
              <a:rPr lang="en-US" sz="1900" b="1" dirty="0" err="1" smtClean="0"/>
              <a:t>subseason_with_grads.tar.gz</a:t>
            </a:r>
            <a:r>
              <a:rPr lang="en-US" sz="1900" b="1" dirty="0" smtClean="0"/>
              <a:t> </a:t>
            </a:r>
            <a:r>
              <a:rPr lang="en-US" sz="1900" b="1" dirty="0" smtClean="0">
                <a:hlinkClick r:id="rId3"/>
              </a:rPr>
              <a:t>https://ftp.cpc.ncep.noaa.gov/International/11ITWCVP_Ankara2019/Endalk/subseason_with_grads.tar.gz</a:t>
            </a:r>
            <a:r>
              <a:rPr lang="en-US" sz="1900" b="1" dirty="0" smtClean="0"/>
              <a:t> 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Cygwin Installation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9" t="23333" r="29722" b="23992"/>
          <a:stretch/>
        </p:blipFill>
        <p:spPr bwMode="auto">
          <a:xfrm>
            <a:off x="152400" y="2133600"/>
            <a:ext cx="432899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990" y="1459468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next to proceed with the recommended selection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2" t="24369" r="29723" b="23750"/>
          <a:stretch/>
        </p:blipFill>
        <p:spPr bwMode="auto">
          <a:xfrm>
            <a:off x="4659738" y="2133600"/>
            <a:ext cx="44080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1447800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next to proceed with the default installation location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13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7" t="22884" r="30050" b="22882"/>
          <a:stretch/>
        </p:blipFill>
        <p:spPr bwMode="auto">
          <a:xfrm>
            <a:off x="304799" y="2057400"/>
            <a:ext cx="419978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Cygwin Installation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next to proceed with the default installation location</a:t>
            </a:r>
            <a:endParaRPr lang="en-US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0" t="22709" r="29722" b="23186"/>
          <a:stretch/>
        </p:blipFill>
        <p:spPr bwMode="auto">
          <a:xfrm>
            <a:off x="4648199" y="2057400"/>
            <a:ext cx="423654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14110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Select one of the download sites, click on next to initiate </a:t>
            </a:r>
            <a:r>
              <a:rPr lang="en-US" b="1" dirty="0" err="1" smtClean="0"/>
              <a:t>cygwin</a:t>
            </a:r>
            <a:r>
              <a:rPr lang="en-US" b="1" dirty="0" smtClean="0"/>
              <a:t> download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91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Cygwin Installation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3" t="22077" r="29937" b="23085"/>
          <a:stretch/>
        </p:blipFill>
        <p:spPr bwMode="auto">
          <a:xfrm>
            <a:off x="318807" y="2057400"/>
            <a:ext cx="417699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447800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next to proceed with the default packages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1447800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next to proceed with the final </a:t>
            </a:r>
            <a:r>
              <a:rPr lang="en-US" b="1" dirty="0" err="1" smtClean="0"/>
              <a:t>cygwin</a:t>
            </a:r>
            <a:r>
              <a:rPr lang="en-US" b="1" dirty="0" smtClean="0"/>
              <a:t> installation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8806" y="5410200"/>
            <a:ext cx="8063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 the view drop down menu, change Category to Not Installed, and type </a:t>
            </a:r>
            <a:r>
              <a:rPr lang="en-US" b="1" dirty="0" err="1" smtClean="0"/>
              <a:t>bc</a:t>
            </a:r>
            <a:r>
              <a:rPr lang="en-US" b="1" dirty="0" smtClean="0"/>
              <a:t> on the search window (see top right). This will install gnu </a:t>
            </a:r>
            <a:r>
              <a:rPr lang="en-US" b="1" dirty="0" err="1" smtClean="0"/>
              <a:t>bc</a:t>
            </a:r>
            <a:r>
              <a:rPr lang="en-US" b="1" dirty="0" smtClean="0"/>
              <a:t> </a:t>
            </a:r>
            <a:r>
              <a:rPr lang="en-US" b="1" dirty="0" err="1" smtClean="0"/>
              <a:t>maths</a:t>
            </a:r>
            <a:r>
              <a:rPr lang="en-US" b="1" dirty="0" smtClean="0"/>
              <a:t> package.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3177" r="30381" b="24349"/>
          <a:stretch/>
        </p:blipFill>
        <p:spPr bwMode="auto">
          <a:xfrm>
            <a:off x="4724400" y="2057400"/>
            <a:ext cx="429631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1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5" t="23177" r="30308" b="23958"/>
          <a:stretch/>
        </p:blipFill>
        <p:spPr bwMode="auto">
          <a:xfrm>
            <a:off x="275896" y="2057400"/>
            <a:ext cx="429610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Cygwin Installation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next to proceed with the default packages</a:t>
            </a:r>
            <a:endParaRPr lang="en-US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t="22380" r="29722" b="23124"/>
          <a:stretch/>
        </p:blipFill>
        <p:spPr bwMode="auto">
          <a:xfrm>
            <a:off x="4733873" y="2057400"/>
            <a:ext cx="425772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3000" y="1447800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next to proceed with the final </a:t>
            </a:r>
            <a:r>
              <a:rPr lang="en-US" b="1" dirty="0" err="1" smtClean="0"/>
              <a:t>cygwin</a:t>
            </a:r>
            <a:r>
              <a:rPr lang="en-US" b="1" dirty="0" smtClean="0"/>
              <a:t> installation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8806" y="5334000"/>
            <a:ext cx="8063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Click on “skip” on the first raw to change it to 1.06.95-2, and click on next to finalize the </a:t>
            </a:r>
            <a:r>
              <a:rPr lang="en-US" b="1" dirty="0" err="1" smtClean="0"/>
              <a:t>cygwin</a:t>
            </a:r>
            <a:r>
              <a:rPr lang="en-US" b="1" dirty="0" smtClean="0"/>
              <a:t> installation.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If everything goes well, you should see the </a:t>
            </a:r>
            <a:r>
              <a:rPr lang="en-US" b="1" dirty="0" err="1" smtClean="0"/>
              <a:t>cygwin</a:t>
            </a:r>
            <a:r>
              <a:rPr lang="en-US" b="1" dirty="0" smtClean="0"/>
              <a:t> shortcut icon on your desktop.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85800" y="3276600"/>
            <a:ext cx="0" cy="2209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0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4" t="22682" r="29710" b="23488"/>
          <a:stretch/>
        </p:blipFill>
        <p:spPr bwMode="auto">
          <a:xfrm>
            <a:off x="304800" y="2286000"/>
            <a:ext cx="493159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Cygwin Installation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790" y="1563469"/>
            <a:ext cx="367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Click on two check boxes, and finish the installation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83941" y="1981200"/>
            <a:ext cx="3269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If everything goes well, you should see the </a:t>
            </a:r>
            <a:r>
              <a:rPr lang="en-US" b="1" dirty="0" err="1" smtClean="0"/>
              <a:t>cygwin</a:t>
            </a:r>
            <a:r>
              <a:rPr lang="en-US" b="1" dirty="0" smtClean="0"/>
              <a:t> shortcut icon on your desktop: </a:t>
            </a:r>
            <a:endParaRPr lang="en-US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44792" r="41084" b="15726"/>
          <a:stretch/>
        </p:blipFill>
        <p:spPr bwMode="auto">
          <a:xfrm>
            <a:off x="5440680" y="3360172"/>
            <a:ext cx="3322320" cy="288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8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5740</TotalTime>
  <Words>2047</Words>
  <Application>Microsoft Office PowerPoint</Application>
  <PresentationFormat>On-screen Show (4:3)</PresentationFormat>
  <Paragraphs>281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PowerPoint Presentation</vt:lpstr>
      <vt:lpstr>System Requirements</vt:lpstr>
      <vt:lpstr>Cygwin Installation (https://cygwin.com/install.html)</vt:lpstr>
      <vt:lpstr>Cygwin Installation</vt:lpstr>
      <vt:lpstr>Cygwin Installation</vt:lpstr>
      <vt:lpstr>Cygwin Installation</vt:lpstr>
      <vt:lpstr>Cygwin Installation</vt:lpstr>
      <vt:lpstr>Cygwin Installation</vt:lpstr>
      <vt:lpstr>Cygwin Installation</vt:lpstr>
      <vt:lpstr>Wget installation</vt:lpstr>
      <vt:lpstr>Wget installation</vt:lpstr>
      <vt:lpstr>Wget installation</vt:lpstr>
      <vt:lpstr>GNU GFORTRAN Installation https://gcc.gnu.org/wiki/GFortranBinaries </vt:lpstr>
      <vt:lpstr>Installation of OpenGrADS https://sourceforge.net/projects/opengrads/files/grads2/2.2.1.oga.1/Windows/ </vt:lpstr>
      <vt:lpstr>ImageMagick Installation https://imagemagick.org/script/download.php#windows </vt:lpstr>
      <vt:lpstr>Notepad++ Installation           https://notepad-plus-plus.org/download/v7.6.3.html </vt:lpstr>
      <vt:lpstr>Notepad++ Installation           https://notepad-plus-plus.org/download/v7.6.3.html </vt:lpstr>
      <vt:lpstr>Creating an alias to opengrads</vt:lpstr>
      <vt:lpstr>Prerequisite Packages for Linux Users</vt:lpstr>
      <vt:lpstr>Installing Perl-Env and Gnu Precision</vt:lpstr>
      <vt:lpstr>Installing gfortran and ImageMagick</vt:lpstr>
      <vt:lpstr>Installing OpenGrADS</vt:lpstr>
      <vt:lpstr>Prerequisite Packages for mac Users</vt:lpstr>
      <vt:lpstr>Preinstalled packages</vt:lpstr>
      <vt:lpstr>Missing packages</vt:lpstr>
      <vt:lpstr>Installing Missing packages</vt:lpstr>
      <vt:lpstr>CPT Installation Guideline  for Windows (Desktop or Cygwin) and  Linux users</vt:lpstr>
      <vt:lpstr>Getting the installation files (https://iri.columbia.edu/our-expertise/climate/tools/cpt/)</vt:lpstr>
      <vt:lpstr>PowerPoint Presentation</vt:lpstr>
      <vt:lpstr>Windows:  Desktop installation (1)</vt:lpstr>
      <vt:lpstr>Windows:  Desktop installation (2)</vt:lpstr>
      <vt:lpstr>PowerPoint Presentation</vt:lpstr>
      <vt:lpstr>Windows: installation for Cygwin (1) </vt:lpstr>
      <vt:lpstr>Windows: installation for Cygwin (2) </vt:lpstr>
      <vt:lpstr>Windows: installation for Cygwin (3) You need to set environment variable to access CPT from your cygwin terminal.</vt:lpstr>
      <vt:lpstr>Windows: installation for Cygwin (4) Verifying if the installation was complete with success</vt:lpstr>
      <vt:lpstr>PowerPoint Presentation</vt:lpstr>
      <vt:lpstr>Installation guide for Linux Users (1) </vt:lpstr>
      <vt:lpstr>Installation guide for Linux Users (2) Proceed to the installation</vt:lpstr>
      <vt:lpstr>Installation guide for Linux Users (3) You need to set environment variable to access CPT from your cygwin terminal.</vt:lpstr>
      <vt:lpstr>Installation guide for Mac Users (1) </vt:lpstr>
      <vt:lpstr>Installation guide for Mac Users (2) Proceed with the installation</vt:lpstr>
      <vt:lpstr>Installation guide for Mac Users (3) You need to set environment variable to access CPT from your cygwin terminal.</vt:lpstr>
      <vt:lpstr>Downloading Workshop Files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Endalkachew Bekele</dc:creator>
  <cp:lastModifiedBy>Endalkachew Bekele</cp:lastModifiedBy>
  <cp:revision>83</cp:revision>
  <dcterms:created xsi:type="dcterms:W3CDTF">2018-11-20T15:54:35Z</dcterms:created>
  <dcterms:modified xsi:type="dcterms:W3CDTF">2019-04-12T11:22:17Z</dcterms:modified>
</cp:coreProperties>
</file>