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1" r:id="rId4"/>
    <p:sldId id="258" r:id="rId5"/>
    <p:sldId id="263" r:id="rId6"/>
    <p:sldId id="264" r:id="rId7"/>
    <p:sldId id="262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6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9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6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tp://ftp.cpc.ncep.noaa.gov/International/11ITWCVP_Ankara2019/Endalk/grads_excercise.tar.g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mads.ncep.noaa.gov:9090/dods/gfs_0p50/gfs20190415/gfs_0p50_00z" TargetMode="External"/><Relationship Id="rId2" Type="http://schemas.openxmlformats.org/officeDocument/2006/relationships/hyperlink" Target="http://cola.gmu.edu/grads/gadoc/gadoc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1150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GrADS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Eleventh </a:t>
            </a:r>
            <a:r>
              <a:rPr lang="en-US" sz="2000" b="1" dirty="0"/>
              <a:t>International Training Workshop Climate Variability and Predictions (11ITWCVP</a:t>
            </a:r>
            <a:r>
              <a:rPr lang="en-US" sz="2000" b="1" dirty="0" smtClean="0"/>
              <a:t>)</a:t>
            </a:r>
            <a:br>
              <a:rPr lang="en-US" sz="2000" b="1" dirty="0" smtClean="0"/>
            </a:br>
            <a:r>
              <a:rPr lang="en-US" sz="2000" b="1" dirty="0"/>
              <a:t>Ankara, </a:t>
            </a:r>
            <a:r>
              <a:rPr lang="en-US" sz="2000" b="1" dirty="0" smtClean="0"/>
              <a:t>Turkey, April 2019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449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Endalkachew Bekele</a:t>
            </a:r>
          </a:p>
          <a:p>
            <a:pPr algn="ctr"/>
            <a:r>
              <a:rPr lang="en-US" b="1" dirty="0" smtClean="0"/>
              <a:t>NOAA/CPC/International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600" dirty="0" smtClean="0"/>
              <a:t>c</a:t>
            </a:r>
          </a:p>
          <a:p>
            <a:pPr lvl="1"/>
            <a:r>
              <a:rPr lang="en-US" sz="2600" b="1" dirty="0" smtClean="0"/>
              <a:t>set t 3</a:t>
            </a:r>
            <a:r>
              <a:rPr lang="en-US" sz="2600" dirty="0" smtClean="0"/>
              <a:t> or </a:t>
            </a:r>
            <a:r>
              <a:rPr lang="en-US" sz="2600" b="1" dirty="0" smtClean="0"/>
              <a:t>set time 4jan1987</a:t>
            </a:r>
          </a:p>
          <a:p>
            <a:pPr lvl="1"/>
            <a:r>
              <a:rPr lang="en-US" sz="2600" b="1" dirty="0" smtClean="0"/>
              <a:t>d p</a:t>
            </a:r>
          </a:p>
          <a:p>
            <a:pPr lvl="1"/>
            <a:r>
              <a:rPr lang="en-US" sz="2600" dirty="0" smtClean="0"/>
              <a:t>The rainfall unit in this data is mm/sec, and need to change it to mm/day</a:t>
            </a:r>
          </a:p>
          <a:p>
            <a:pPr lvl="1"/>
            <a:r>
              <a:rPr lang="en-US" sz="2600" dirty="0" smtClean="0"/>
              <a:t>Type </a:t>
            </a:r>
            <a:r>
              <a:rPr lang="en-US" sz="2600" b="1" dirty="0" smtClean="0"/>
              <a:t>c</a:t>
            </a:r>
          </a:p>
          <a:p>
            <a:pPr lvl="1"/>
            <a:r>
              <a:rPr lang="en-US" sz="2600" b="1" dirty="0" smtClean="0"/>
              <a:t>d p*60*60*24</a:t>
            </a:r>
          </a:p>
          <a:p>
            <a:pPr lvl="1"/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t="4167" r="60176" b="6250"/>
          <a:stretch>
            <a:fillRect/>
          </a:stretch>
        </p:blipFill>
        <p:spPr bwMode="auto">
          <a:xfrm>
            <a:off x="1986518" y="1143000"/>
            <a:ext cx="433808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500" dirty="0" smtClean="0"/>
              <a:t>Type </a:t>
            </a:r>
            <a:r>
              <a:rPr lang="en-US" sz="2500" b="1" dirty="0" smtClean="0"/>
              <a:t>Set </a:t>
            </a:r>
            <a:r>
              <a:rPr lang="en-US" sz="2500" b="1" dirty="0" err="1" smtClean="0"/>
              <a:t>gxout</a:t>
            </a:r>
            <a:r>
              <a:rPr lang="en-US" sz="2500" b="1" dirty="0" smtClean="0"/>
              <a:t> shaded </a:t>
            </a:r>
            <a:r>
              <a:rPr lang="en-US" sz="2500" dirty="0" smtClean="0"/>
              <a:t>to</a:t>
            </a:r>
            <a:r>
              <a:rPr lang="en-US" sz="2500" b="1" dirty="0" smtClean="0"/>
              <a:t> </a:t>
            </a:r>
            <a:r>
              <a:rPr lang="en-US" sz="2500" dirty="0" smtClean="0"/>
              <a:t>change the graphics output from contour to shaded colors</a:t>
            </a:r>
          </a:p>
          <a:p>
            <a:pPr lvl="1"/>
            <a:r>
              <a:rPr lang="en-US" sz="2500" dirty="0" smtClean="0"/>
              <a:t>Type </a:t>
            </a:r>
            <a:r>
              <a:rPr lang="en-US" sz="2500" b="1" dirty="0" smtClean="0"/>
              <a:t>set </a:t>
            </a:r>
            <a:r>
              <a:rPr lang="en-US" sz="2500" b="1" dirty="0" err="1" smtClean="0"/>
              <a:t>mpdset</a:t>
            </a:r>
            <a:r>
              <a:rPr lang="en-US" sz="2500" b="1" dirty="0" smtClean="0"/>
              <a:t> hires </a:t>
            </a:r>
            <a:r>
              <a:rPr lang="en-US" sz="2500" dirty="0" smtClean="0"/>
              <a:t>to add high resolution boundary map to your display, and type </a:t>
            </a:r>
            <a:r>
              <a:rPr lang="en-US" sz="2500" b="1" dirty="0" smtClean="0"/>
              <a:t>c</a:t>
            </a:r>
            <a:r>
              <a:rPr lang="en-US" sz="2500" dirty="0" smtClean="0"/>
              <a:t> to clear the previous display</a:t>
            </a:r>
          </a:p>
          <a:p>
            <a:pPr lvl="1"/>
            <a:r>
              <a:rPr lang="en-US" sz="2500" b="1" dirty="0" smtClean="0"/>
              <a:t>d p*60*60*24</a:t>
            </a:r>
          </a:p>
          <a:p>
            <a:pPr lvl="1"/>
            <a:r>
              <a:rPr lang="en-US" sz="2500" dirty="0" smtClean="0"/>
              <a:t>Type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cbar</a:t>
            </a:r>
            <a:r>
              <a:rPr lang="en-US" sz="2500" b="1" dirty="0" smtClean="0"/>
              <a:t> </a:t>
            </a:r>
            <a:r>
              <a:rPr lang="en-US" sz="2500" dirty="0" smtClean="0"/>
              <a:t>to add color legend to your plot</a:t>
            </a:r>
          </a:p>
          <a:p>
            <a:pPr lvl="1"/>
            <a:r>
              <a:rPr lang="en-US" sz="2500" dirty="0" smtClean="0"/>
              <a:t>Type </a:t>
            </a:r>
            <a:r>
              <a:rPr lang="en-US" sz="2500" b="1" dirty="0" smtClean="0"/>
              <a:t>set display color white</a:t>
            </a:r>
            <a:r>
              <a:rPr lang="en-US" sz="2500" dirty="0" smtClean="0"/>
              <a:t> to change display background color to white </a:t>
            </a:r>
          </a:p>
          <a:p>
            <a:pPr lvl="1"/>
            <a:r>
              <a:rPr lang="en-US" sz="2500" dirty="0" smtClean="0"/>
              <a:t>Clear the previous display, and redisplay it to reflect the new changes (</a:t>
            </a:r>
            <a:r>
              <a:rPr lang="en-US" sz="2500" b="1" dirty="0" smtClean="0"/>
              <a:t>c; d p*60*60*24; </a:t>
            </a:r>
            <a:r>
              <a:rPr lang="en-US" sz="2500" b="1" dirty="0" err="1" smtClean="0"/>
              <a:t>cbar</a:t>
            </a:r>
            <a:r>
              <a:rPr lang="en-US" sz="2500" dirty="0" smtClean="0"/>
              <a:t>)</a:t>
            </a:r>
          </a:p>
          <a:p>
            <a:pPr lvl="1"/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600" dirty="0" smtClean="0"/>
              <a:t>Type </a:t>
            </a:r>
            <a:r>
              <a:rPr lang="en-US" sz="2600" b="1" dirty="0" smtClean="0"/>
              <a:t>set grads off</a:t>
            </a:r>
            <a:r>
              <a:rPr lang="en-US" sz="2600" dirty="0" smtClean="0"/>
              <a:t> to remove </a:t>
            </a:r>
            <a:r>
              <a:rPr lang="en-US" sz="2600" dirty="0" err="1" smtClean="0"/>
              <a:t>GrADS</a:t>
            </a:r>
            <a:r>
              <a:rPr lang="en-US" sz="2600" dirty="0" smtClean="0"/>
              <a:t> logo and dates in the display window and redisplay (</a:t>
            </a:r>
            <a:r>
              <a:rPr lang="en-US" sz="2600" b="1" dirty="0" smtClean="0"/>
              <a:t>c; d p*60*60*24; </a:t>
            </a:r>
            <a:r>
              <a:rPr lang="en-US" sz="2600" b="1" dirty="0" err="1" smtClean="0"/>
              <a:t>cbar</a:t>
            </a:r>
            <a:r>
              <a:rPr lang="en-US" sz="2600" b="1" dirty="0" smtClean="0"/>
              <a:t>)</a:t>
            </a:r>
          </a:p>
          <a:p>
            <a:pPr lvl="1"/>
            <a:r>
              <a:rPr lang="en-US" sz="2600" dirty="0" smtClean="0"/>
              <a:t>Use our own color scale</a:t>
            </a:r>
          </a:p>
          <a:p>
            <a:pPr lvl="1"/>
            <a:r>
              <a:rPr lang="en-US" sz="2600" dirty="0" smtClean="0"/>
              <a:t>RGB based color definitions in </a:t>
            </a:r>
            <a:r>
              <a:rPr lang="en-US" sz="2600" dirty="0" err="1" smtClean="0"/>
              <a:t>opengrads</a:t>
            </a:r>
            <a:endParaRPr lang="en-US" sz="2600" dirty="0" smtClean="0"/>
          </a:p>
          <a:p>
            <a:pPr lvl="1">
              <a:buNone/>
            </a:pPr>
            <a:r>
              <a:rPr lang="en-US" sz="2600" b="1" dirty="0" smtClean="0"/>
              <a:t>21 to 29 gives light yellow to dark red</a:t>
            </a:r>
          </a:p>
          <a:p>
            <a:pPr lvl="1">
              <a:buNone/>
            </a:pPr>
            <a:r>
              <a:rPr lang="en-US" sz="2600" b="1" dirty="0" smtClean="0"/>
              <a:t>31 to 39 light green to dark green</a:t>
            </a:r>
          </a:p>
          <a:p>
            <a:pPr lvl="1">
              <a:buNone/>
            </a:pPr>
            <a:r>
              <a:rPr lang="en-US" sz="2600" b="1" dirty="0" smtClean="0"/>
              <a:t>41 to 49 light blue to dark blue</a:t>
            </a:r>
          </a:p>
          <a:p>
            <a:pPr lvl="1">
              <a:buNone/>
            </a:pPr>
            <a:r>
              <a:rPr lang="en-US" sz="2600" b="1" dirty="0" smtClean="0"/>
              <a:t>71 to 79 light brown to dark brown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600" dirty="0" smtClean="0"/>
              <a:t>Type </a:t>
            </a:r>
            <a:r>
              <a:rPr lang="en-US" sz="2600" b="1" dirty="0" err="1" smtClean="0"/>
              <a:t>define_colors</a:t>
            </a:r>
            <a:r>
              <a:rPr lang="en-US" sz="2600" dirty="0" smtClean="0"/>
              <a:t> to activate the RGB color definition script on your current display</a:t>
            </a:r>
          </a:p>
          <a:p>
            <a:pPr lvl="1"/>
            <a:r>
              <a:rPr lang="en-US" sz="2600" dirty="0" smtClean="0"/>
              <a:t>Clear the previous display and remove the </a:t>
            </a:r>
            <a:r>
              <a:rPr lang="en-US" sz="2600" dirty="0" err="1" smtClean="0"/>
              <a:t>GrADS</a:t>
            </a:r>
            <a:r>
              <a:rPr lang="en-US" sz="2600" dirty="0" smtClean="0"/>
              <a:t> logo (</a:t>
            </a:r>
            <a:r>
              <a:rPr lang="en-US" sz="2600" b="1" dirty="0" smtClean="0"/>
              <a:t>c; set grads off)</a:t>
            </a:r>
            <a:endParaRPr lang="en-US" sz="2600" dirty="0" smtClean="0"/>
          </a:p>
          <a:p>
            <a:pPr lvl="1"/>
            <a:r>
              <a:rPr lang="en-US" sz="2600" dirty="0" smtClean="0"/>
              <a:t>Type </a:t>
            </a:r>
            <a:r>
              <a:rPr lang="en-US" sz="2600" b="1" dirty="0" smtClean="0"/>
              <a:t>set </a:t>
            </a:r>
            <a:r>
              <a:rPr lang="en-US" sz="2600" b="1" dirty="0" err="1" smtClean="0"/>
              <a:t>clevs</a:t>
            </a:r>
            <a:r>
              <a:rPr lang="en-US" sz="2600" b="1" dirty="0" smtClean="0"/>
              <a:t> 3 6 9 12 16 18 21 24 27 30 </a:t>
            </a:r>
            <a:r>
              <a:rPr lang="en-US" sz="2600" dirty="0" smtClean="0"/>
              <a:t>to define contour levels for your display</a:t>
            </a:r>
          </a:p>
          <a:p>
            <a:pPr lvl="1"/>
            <a:r>
              <a:rPr lang="en-US" sz="2600" dirty="0" smtClean="0"/>
              <a:t>Type </a:t>
            </a:r>
            <a:r>
              <a:rPr lang="en-US" sz="2600" b="1" dirty="0" smtClean="0"/>
              <a:t>set </a:t>
            </a:r>
            <a:r>
              <a:rPr lang="en-US" sz="2600" b="1" dirty="0" err="1" smtClean="0"/>
              <a:t>ccols</a:t>
            </a:r>
            <a:r>
              <a:rPr lang="en-US" sz="2600" b="1" dirty="0" smtClean="0"/>
              <a:t> 0 32 34 36 44 46 21 23 25 27 29</a:t>
            </a:r>
            <a:r>
              <a:rPr lang="en-US" sz="2600" dirty="0" smtClean="0"/>
              <a:t> to enter the color of your choice</a:t>
            </a:r>
          </a:p>
          <a:p>
            <a:pPr lvl="1"/>
            <a:r>
              <a:rPr lang="en-US" sz="2600" dirty="0" smtClean="0"/>
              <a:t>redisplay (</a:t>
            </a:r>
            <a:r>
              <a:rPr lang="en-US" sz="2600" b="1" dirty="0" smtClean="0"/>
              <a:t>d p*60*60*24; </a:t>
            </a:r>
            <a:r>
              <a:rPr lang="en-US" sz="2600" b="1" dirty="0" err="1" smtClean="0"/>
              <a:t>cbar</a:t>
            </a:r>
            <a:r>
              <a:rPr lang="en-US" sz="2600" b="1" dirty="0" smtClean="0"/>
              <a:t>)</a:t>
            </a:r>
          </a:p>
          <a:p>
            <a:pPr lvl="1"/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'open model.ctl'</a:t>
            </a:r>
          </a:p>
          <a:p>
            <a:pPr>
              <a:buNone/>
            </a:pPr>
            <a:r>
              <a:rPr lang="en-US" sz="1800" dirty="0" smtClean="0"/>
              <a:t>'set lat 4 22'</a:t>
            </a:r>
          </a:p>
          <a:p>
            <a:pPr>
              <a:buNone/>
            </a:pPr>
            <a:r>
              <a:rPr lang="en-US" sz="1800" dirty="0" smtClean="0"/>
              <a:t>'set </a:t>
            </a:r>
            <a:r>
              <a:rPr lang="en-US" sz="1800" dirty="0" err="1" smtClean="0"/>
              <a:t>lon</a:t>
            </a:r>
            <a:r>
              <a:rPr lang="en-US" sz="1800" dirty="0" smtClean="0"/>
              <a:t> 116 127'</a:t>
            </a:r>
          </a:p>
          <a:p>
            <a:pPr>
              <a:buNone/>
            </a:pPr>
            <a:r>
              <a:rPr lang="en-US" sz="1800" dirty="0" smtClean="0"/>
              <a:t>'set display color white'</a:t>
            </a:r>
          </a:p>
          <a:p>
            <a:pPr>
              <a:buNone/>
            </a:pPr>
            <a:r>
              <a:rPr lang="en-US" sz="1800" dirty="0" smtClean="0"/>
              <a:t>'c'</a:t>
            </a:r>
          </a:p>
          <a:p>
            <a:pPr>
              <a:buNone/>
            </a:pPr>
            <a:r>
              <a:rPr lang="en-US" sz="1800" dirty="0" smtClean="0"/>
              <a:t>'set </a:t>
            </a:r>
            <a:r>
              <a:rPr lang="en-US" sz="1800" dirty="0" err="1" smtClean="0"/>
              <a:t>mpdset</a:t>
            </a:r>
            <a:r>
              <a:rPr lang="en-US" sz="1800" dirty="0" smtClean="0"/>
              <a:t> hires'</a:t>
            </a:r>
          </a:p>
          <a:p>
            <a:pPr>
              <a:buNone/>
            </a:pPr>
            <a:r>
              <a:rPr lang="en-US" sz="1800" dirty="0" smtClean="0"/>
              <a:t>'set </a:t>
            </a:r>
            <a:r>
              <a:rPr lang="en-US" sz="1800" dirty="0" err="1" smtClean="0"/>
              <a:t>gxout</a:t>
            </a:r>
            <a:r>
              <a:rPr lang="en-US" sz="1800" dirty="0" smtClean="0"/>
              <a:t> shaded'</a:t>
            </a:r>
          </a:p>
          <a:p>
            <a:pPr>
              <a:buNone/>
            </a:pPr>
            <a:r>
              <a:rPr lang="en-US" sz="1800" dirty="0" smtClean="0"/>
              <a:t>'set grads off'</a:t>
            </a:r>
          </a:p>
          <a:p>
            <a:pPr>
              <a:buNone/>
            </a:pPr>
            <a:r>
              <a:rPr lang="en-US" sz="1800" dirty="0" smtClean="0"/>
              <a:t>'</a:t>
            </a:r>
            <a:r>
              <a:rPr lang="en-US" sz="1800" dirty="0" err="1" smtClean="0"/>
              <a:t>define_colors</a:t>
            </a:r>
            <a:r>
              <a:rPr lang="en-US" sz="1800" dirty="0" smtClean="0"/>
              <a:t>'</a:t>
            </a:r>
          </a:p>
          <a:p>
            <a:pPr>
              <a:buNone/>
            </a:pPr>
            <a:r>
              <a:rPr lang="en-US" sz="1800" dirty="0" smtClean="0"/>
              <a:t>'set </a:t>
            </a:r>
            <a:r>
              <a:rPr lang="en-US" sz="1800" dirty="0" err="1" smtClean="0"/>
              <a:t>clevs</a:t>
            </a:r>
            <a:r>
              <a:rPr lang="en-US" sz="1800" dirty="0" smtClean="0"/>
              <a:t> 3 6 9 12 15 18 21 24 27 30'</a:t>
            </a:r>
          </a:p>
          <a:p>
            <a:pPr>
              <a:buNone/>
            </a:pPr>
            <a:r>
              <a:rPr lang="en-US" sz="1800" dirty="0" smtClean="0"/>
              <a:t>'set </a:t>
            </a:r>
            <a:r>
              <a:rPr lang="en-US" sz="1800" dirty="0" err="1" smtClean="0"/>
              <a:t>ccols</a:t>
            </a:r>
            <a:r>
              <a:rPr lang="en-US" sz="1800" dirty="0" smtClean="0"/>
              <a:t> 0 32 34 36 44 46 21 23 25 27 29'</a:t>
            </a:r>
          </a:p>
          <a:p>
            <a:pPr>
              <a:buNone/>
            </a:pPr>
            <a:r>
              <a:rPr lang="en-US" sz="1800" dirty="0" smtClean="0"/>
              <a:t>'d p*60*60*24'</a:t>
            </a:r>
          </a:p>
          <a:p>
            <a:pPr>
              <a:buNone/>
            </a:pPr>
            <a:r>
              <a:rPr lang="en-US" sz="1800" dirty="0" smtClean="0"/>
              <a:t>'</a:t>
            </a:r>
            <a:r>
              <a:rPr lang="en-US" sz="1800" dirty="0" err="1" smtClean="0"/>
              <a:t>cbar</a:t>
            </a:r>
            <a:r>
              <a:rPr lang="en-US" sz="1800" dirty="0" smtClean="0"/>
              <a:t>'</a:t>
            </a:r>
          </a:p>
          <a:p>
            <a:pPr>
              <a:buNone/>
            </a:pPr>
            <a:r>
              <a:rPr lang="en-US" sz="1800" dirty="0" smtClean="0"/>
              <a:t>'draw title Daily rainfall; valid Jan 4, 1987' </a:t>
            </a:r>
          </a:p>
          <a:p>
            <a:pPr>
              <a:buNone/>
            </a:pPr>
            <a:r>
              <a:rPr lang="en-US" sz="1800" dirty="0" smtClean="0"/>
              <a:t>'</a:t>
            </a:r>
            <a:r>
              <a:rPr lang="en-US" sz="1800" dirty="0" err="1" smtClean="0"/>
              <a:t>printim</a:t>
            </a:r>
            <a:r>
              <a:rPr lang="en-US" sz="1800" dirty="0" smtClean="0"/>
              <a:t> test.png'</a:t>
            </a:r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5. </a:t>
            </a:r>
            <a:r>
              <a:rPr lang="en-US" dirty="0" err="1" smtClean="0">
                <a:solidFill>
                  <a:srgbClr val="00B0F0"/>
                </a:solidFill>
              </a:rPr>
              <a:t>GrADS</a:t>
            </a:r>
            <a:r>
              <a:rPr lang="en-US" dirty="0" smtClean="0">
                <a:solidFill>
                  <a:srgbClr val="00B0F0"/>
                </a:solidFill>
              </a:rPr>
              <a:t> Script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'open model.ctl'</a:t>
            </a:r>
          </a:p>
          <a:p>
            <a:pPr>
              <a:buNone/>
            </a:pPr>
            <a:r>
              <a:rPr lang="en-US" sz="1800" b="1" dirty="0" smtClean="0"/>
              <a:t>'set lat 4 22'</a:t>
            </a:r>
          </a:p>
          <a:p>
            <a:pPr>
              <a:buNone/>
            </a:pPr>
            <a:r>
              <a:rPr lang="en-US" sz="1800" b="1" dirty="0" smtClean="0"/>
              <a:t>'set </a:t>
            </a:r>
            <a:r>
              <a:rPr lang="en-US" sz="1800" b="1" dirty="0" err="1" smtClean="0"/>
              <a:t>lon</a:t>
            </a:r>
            <a:r>
              <a:rPr lang="en-US" sz="1800" b="1" dirty="0" smtClean="0"/>
              <a:t> 116 127'</a:t>
            </a:r>
          </a:p>
          <a:p>
            <a:pPr>
              <a:buNone/>
            </a:pPr>
            <a:r>
              <a:rPr lang="en-US" sz="1800" b="1" dirty="0" smtClean="0"/>
              <a:t>'set display color white'</a:t>
            </a:r>
          </a:p>
          <a:p>
            <a:pPr>
              <a:buNone/>
            </a:pPr>
            <a:r>
              <a:rPr lang="en-US" sz="1800" b="1" dirty="0" smtClean="0"/>
              <a:t>'c'</a:t>
            </a:r>
          </a:p>
          <a:p>
            <a:pPr>
              <a:buNone/>
            </a:pPr>
            <a:r>
              <a:rPr lang="en-US" sz="1800" b="1" dirty="0" smtClean="0"/>
              <a:t>'set </a:t>
            </a:r>
            <a:r>
              <a:rPr lang="en-US" sz="1800" b="1" dirty="0" err="1" smtClean="0"/>
              <a:t>mpdset</a:t>
            </a:r>
            <a:r>
              <a:rPr lang="en-US" sz="1800" b="1" dirty="0" smtClean="0"/>
              <a:t> hires'</a:t>
            </a:r>
          </a:p>
          <a:p>
            <a:pPr>
              <a:buNone/>
            </a:pPr>
            <a:r>
              <a:rPr lang="en-US" sz="1800" b="1" dirty="0" smtClean="0"/>
              <a:t>'set </a:t>
            </a:r>
            <a:r>
              <a:rPr lang="en-US" sz="1800" b="1" dirty="0" err="1" smtClean="0"/>
              <a:t>gxout</a:t>
            </a:r>
            <a:r>
              <a:rPr lang="en-US" sz="1800" b="1" dirty="0" smtClean="0"/>
              <a:t> shaded'</a:t>
            </a:r>
          </a:p>
          <a:p>
            <a:pPr>
              <a:buNone/>
            </a:pPr>
            <a:r>
              <a:rPr lang="en-US" sz="1800" b="1" dirty="0" smtClean="0"/>
              <a:t>'set grads off'</a:t>
            </a:r>
          </a:p>
          <a:p>
            <a:pPr>
              <a:buNone/>
            </a:pPr>
            <a:r>
              <a:rPr lang="en-US" sz="1800" b="1" dirty="0" smtClean="0"/>
              <a:t>'</a:t>
            </a:r>
            <a:r>
              <a:rPr lang="en-US" sz="1800" b="1" dirty="0" err="1" smtClean="0"/>
              <a:t>define_colors</a:t>
            </a:r>
            <a:r>
              <a:rPr lang="en-US" sz="1800" b="1" dirty="0" smtClean="0"/>
              <a:t>'</a:t>
            </a:r>
          </a:p>
          <a:p>
            <a:pPr>
              <a:buNone/>
            </a:pPr>
            <a:r>
              <a:rPr lang="en-US" sz="1800" b="1" dirty="0" smtClean="0"/>
              <a:t>'set </a:t>
            </a:r>
            <a:r>
              <a:rPr lang="en-US" sz="1800" b="1" dirty="0" err="1" smtClean="0"/>
              <a:t>clevs</a:t>
            </a:r>
            <a:r>
              <a:rPr lang="en-US" sz="1800" b="1" dirty="0" smtClean="0"/>
              <a:t> 3 6 9 12 15 18 21 24 27 30'</a:t>
            </a:r>
          </a:p>
          <a:p>
            <a:pPr>
              <a:buNone/>
            </a:pPr>
            <a:r>
              <a:rPr lang="en-US" sz="1800" b="1" dirty="0" smtClean="0"/>
              <a:t>'set </a:t>
            </a:r>
            <a:r>
              <a:rPr lang="en-US" sz="1800" b="1" dirty="0" err="1" smtClean="0"/>
              <a:t>ccols</a:t>
            </a:r>
            <a:r>
              <a:rPr lang="en-US" sz="1800" b="1" dirty="0" smtClean="0"/>
              <a:t> 0 32 34 36 44 46 21 23 25 27 29'</a:t>
            </a:r>
          </a:p>
          <a:p>
            <a:pPr>
              <a:buNone/>
            </a:pPr>
            <a:r>
              <a:rPr lang="en-US" sz="1800" b="1" dirty="0" smtClean="0"/>
              <a:t>'d p*60*60*24'</a:t>
            </a:r>
          </a:p>
          <a:p>
            <a:pPr>
              <a:buNone/>
            </a:pPr>
            <a:r>
              <a:rPr lang="en-US" sz="1800" b="1" dirty="0" smtClean="0"/>
              <a:t>'</a:t>
            </a:r>
            <a:r>
              <a:rPr lang="en-US" sz="1800" b="1" dirty="0" err="1" smtClean="0"/>
              <a:t>cbar</a:t>
            </a:r>
            <a:r>
              <a:rPr lang="en-US" sz="1800" b="1" dirty="0" smtClean="0"/>
              <a:t>'</a:t>
            </a:r>
          </a:p>
          <a:p>
            <a:pPr>
              <a:buNone/>
            </a:pPr>
            <a:r>
              <a:rPr lang="en-US" sz="1800" b="1" dirty="0" smtClean="0"/>
              <a:t>'draw title Daily rainfall; valid Jan 4, 1987' </a:t>
            </a:r>
          </a:p>
          <a:p>
            <a:pPr>
              <a:buNone/>
            </a:pPr>
            <a:r>
              <a:rPr lang="en-US" sz="1800" b="1" dirty="0" smtClean="0"/>
              <a:t>'</a:t>
            </a:r>
            <a:r>
              <a:rPr lang="en-US" sz="1800" b="1" dirty="0" err="1" smtClean="0"/>
              <a:t>printim</a:t>
            </a:r>
            <a:r>
              <a:rPr lang="en-US" sz="1800" b="1" dirty="0" smtClean="0"/>
              <a:t> test.png'</a:t>
            </a:r>
          </a:p>
          <a:p>
            <a:r>
              <a:rPr lang="en-US" sz="1800" dirty="0" smtClean="0"/>
              <a:t>Save and Exit</a:t>
            </a:r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991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your </a:t>
            </a:r>
            <a:r>
              <a:rPr lang="en-US" dirty="0" err="1" smtClean="0"/>
              <a:t>npp</a:t>
            </a:r>
            <a:r>
              <a:rPr lang="en-US" dirty="0" smtClean="0"/>
              <a:t> or </a:t>
            </a:r>
            <a:r>
              <a:rPr lang="en-US" dirty="0" err="1" smtClean="0"/>
              <a:t>gedit</a:t>
            </a:r>
            <a:r>
              <a:rPr lang="en-US" dirty="0" smtClean="0"/>
              <a:t> to type the following </a:t>
            </a:r>
            <a:r>
              <a:rPr lang="en-US" dirty="0" err="1" smtClean="0"/>
              <a:t>GrADS</a:t>
            </a:r>
            <a:r>
              <a:rPr lang="en-US" dirty="0" smtClean="0"/>
              <a:t> commands,:</a:t>
            </a:r>
          </a:p>
          <a:p>
            <a:r>
              <a:rPr lang="en-US" b="1" dirty="0" err="1" smtClean="0"/>
              <a:t>npp</a:t>
            </a:r>
            <a:r>
              <a:rPr lang="en-US" b="1" dirty="0" smtClean="0"/>
              <a:t> grads_test1.gs </a:t>
            </a:r>
            <a:r>
              <a:rPr lang="en-US" dirty="0" smtClean="0"/>
              <a:t>or </a:t>
            </a:r>
            <a:r>
              <a:rPr lang="en-US" b="1" dirty="0" err="1" smtClean="0"/>
              <a:t>gedit</a:t>
            </a:r>
            <a:r>
              <a:rPr lang="en-US" b="1" dirty="0" smtClean="0"/>
              <a:t> grads_test1.gs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5. </a:t>
            </a:r>
            <a:r>
              <a:rPr lang="en-US" dirty="0" err="1">
                <a:solidFill>
                  <a:srgbClr val="00B0F0"/>
                </a:solidFill>
              </a:rPr>
              <a:t>GrADS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Script (</a:t>
            </a:r>
            <a:r>
              <a:rPr lang="en-US" dirty="0" err="1" smtClean="0">
                <a:solidFill>
                  <a:srgbClr val="00B0F0"/>
                </a:solidFill>
              </a:rPr>
              <a:t>cont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lvl="1"/>
            <a:r>
              <a:rPr lang="en-US" sz="2600" dirty="0" smtClean="0"/>
              <a:t>On your terminal, type </a:t>
            </a:r>
            <a:r>
              <a:rPr lang="en-US" sz="2600" b="1" dirty="0" err="1" smtClean="0"/>
              <a:t>ls</a:t>
            </a:r>
            <a:r>
              <a:rPr lang="en-US" sz="2600" dirty="0" smtClean="0"/>
              <a:t> to check if your </a:t>
            </a:r>
            <a:r>
              <a:rPr lang="en-US" sz="2600" b="1" dirty="0" smtClean="0"/>
              <a:t>grads_test1.gs</a:t>
            </a:r>
            <a:r>
              <a:rPr lang="en-US" sz="2600" dirty="0" smtClean="0"/>
              <a:t> file is available</a:t>
            </a:r>
          </a:p>
          <a:p>
            <a:pPr lvl="1"/>
            <a:r>
              <a:rPr lang="en-US" sz="2600" dirty="0" smtClean="0"/>
              <a:t>Run your </a:t>
            </a:r>
            <a:r>
              <a:rPr lang="en-US" sz="2600" dirty="0" err="1" smtClean="0"/>
              <a:t>GrADS</a:t>
            </a:r>
            <a:r>
              <a:rPr lang="en-US" sz="2600" dirty="0" smtClean="0"/>
              <a:t> script in portrait display orientation</a:t>
            </a:r>
          </a:p>
          <a:p>
            <a:pPr lvl="1">
              <a:buNone/>
            </a:pPr>
            <a:r>
              <a:rPr lang="en-US" sz="2600" b="1" dirty="0" smtClean="0"/>
              <a:t>grads –pc grads_test1.gs</a:t>
            </a:r>
            <a:endParaRPr lang="en-US" sz="2600" dirty="0" smtClean="0"/>
          </a:p>
          <a:p>
            <a:pPr lvl="1"/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Exercise 1 (questions)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From the </a:t>
            </a:r>
            <a:r>
              <a:rPr lang="en-US" sz="3000" b="1" dirty="0" err="1" smtClean="0"/>
              <a:t>grads_tutorial</a:t>
            </a:r>
            <a:r>
              <a:rPr lang="en-US" sz="3000" b="1" dirty="0" smtClean="0"/>
              <a:t> </a:t>
            </a:r>
            <a:r>
              <a:rPr lang="en-US" sz="3000" dirty="0" smtClean="0"/>
              <a:t>directory, use your text editor (</a:t>
            </a:r>
            <a:r>
              <a:rPr lang="en-US" sz="3000" dirty="0" err="1" smtClean="0"/>
              <a:t>npp</a:t>
            </a:r>
            <a:r>
              <a:rPr lang="en-US" sz="3000" dirty="0" smtClean="0"/>
              <a:t> or </a:t>
            </a:r>
            <a:r>
              <a:rPr lang="en-US" sz="3000" dirty="0" err="1" smtClean="0"/>
              <a:t>gedit</a:t>
            </a:r>
            <a:r>
              <a:rPr lang="en-US" sz="3000" dirty="0" smtClean="0"/>
              <a:t>) to open </a:t>
            </a:r>
            <a:r>
              <a:rPr lang="en-US" sz="2800" b="1" dirty="0" smtClean="0"/>
              <a:t>gfs_sample.ctl</a:t>
            </a:r>
            <a:r>
              <a:rPr lang="en-US" sz="2800" dirty="0" smtClean="0"/>
              <a:t>, and examine structure of the data (its dimension, variable names 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Write two </a:t>
            </a:r>
            <a:r>
              <a:rPr lang="en-US" sz="2800" b="1" dirty="0" err="1" smtClean="0"/>
              <a:t>GrADs</a:t>
            </a:r>
            <a:r>
              <a:rPr lang="en-US" sz="2800" b="1" dirty="0" smtClean="0"/>
              <a:t> scripts that display horizontal wind divergence at 850-hPa and 200-hPa over your country, for 12Z of Aug 15, 2017.</a:t>
            </a:r>
          </a:p>
          <a:p>
            <a:pPr marL="914400" lvl="1" indent="-514350"/>
            <a:r>
              <a:rPr lang="en-US" sz="2400" b="1" dirty="0" smtClean="0"/>
              <a:t>Overlay wind vectors on your divergence plot</a:t>
            </a:r>
          </a:p>
          <a:p>
            <a:pPr marL="914400" lvl="1" indent="-514350"/>
            <a:r>
              <a:rPr lang="en-US" sz="2400" b="1" dirty="0" smtClean="0"/>
              <a:t>Use your own color definitions</a:t>
            </a:r>
          </a:p>
          <a:p>
            <a:pPr marL="914400" lvl="1" indent="-514350"/>
            <a:r>
              <a:rPr lang="en-US" sz="2400" b="1" dirty="0" smtClean="0"/>
              <a:t>Please refer to </a:t>
            </a:r>
            <a:r>
              <a:rPr lang="en-US" sz="2400" b="1" dirty="0" err="1" smtClean="0"/>
              <a:t>GrADS</a:t>
            </a:r>
            <a:r>
              <a:rPr lang="en-US" sz="2400" b="1" dirty="0" smtClean="0"/>
              <a:t> documentation page for a reference</a:t>
            </a:r>
          </a:p>
          <a:p>
            <a:pPr marL="914400" lvl="1" indent="-514350">
              <a:buNone/>
            </a:pPr>
            <a:r>
              <a:rPr lang="en-US" sz="2400" b="1" dirty="0" smtClean="0"/>
              <a:t>Use 1e05 factor to have unit scale conversion in the divergence plot</a:t>
            </a:r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endParaRPr lang="en-US" sz="2600" b="1" dirty="0" smtClean="0"/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Exercise 1 (Answer)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893088"/>
            <a:ext cx="5943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'open gfs_sample.ctl'</a:t>
            </a:r>
          </a:p>
          <a:p>
            <a:r>
              <a:rPr lang="en-US" dirty="0" smtClean="0"/>
              <a:t>'set lat -10 40'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lon</a:t>
            </a:r>
            <a:r>
              <a:rPr lang="en-US" dirty="0" smtClean="0"/>
              <a:t> 90 140'</a:t>
            </a:r>
          </a:p>
          <a:p>
            <a:r>
              <a:rPr lang="en-US" dirty="0" smtClean="0"/>
              <a:t>'set display color white'</a:t>
            </a:r>
          </a:p>
          <a:p>
            <a:r>
              <a:rPr lang="en-US" dirty="0" smtClean="0"/>
              <a:t>'c'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mpdset</a:t>
            </a:r>
            <a:r>
              <a:rPr lang="en-US" dirty="0" smtClean="0"/>
              <a:t> hires'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gxout</a:t>
            </a:r>
            <a:r>
              <a:rPr lang="en-US" dirty="0" smtClean="0"/>
              <a:t> shaded'</a:t>
            </a:r>
          </a:p>
          <a:p>
            <a:r>
              <a:rPr lang="en-US" dirty="0" smtClean="0"/>
              <a:t>'set grads off'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define_colors</a:t>
            </a:r>
            <a:r>
              <a:rPr lang="en-US" dirty="0" smtClean="0"/>
              <a:t>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lev</a:t>
            </a:r>
            <a:r>
              <a:rPr lang="en-US" dirty="0" smtClean="0"/>
              <a:t> 850'</a:t>
            </a:r>
          </a:p>
          <a:p>
            <a:r>
              <a:rPr lang="en-US" dirty="0" smtClean="0"/>
              <a:t>'set time 12Z15aug2017'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clevs</a:t>
            </a:r>
            <a:r>
              <a:rPr lang="en-US" dirty="0" smtClean="0"/>
              <a:t> -8 -6 -4 -2 2 4 6 8'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ccols</a:t>
            </a:r>
            <a:r>
              <a:rPr lang="en-US" dirty="0" smtClean="0"/>
              <a:t> 49 47 45 43 0 63 65 67 69'</a:t>
            </a:r>
          </a:p>
          <a:p>
            <a:r>
              <a:rPr lang="en-US" dirty="0" smtClean="0"/>
              <a:t>'d </a:t>
            </a:r>
            <a:r>
              <a:rPr lang="en-US" dirty="0" err="1" smtClean="0"/>
              <a:t>hdivg</a:t>
            </a:r>
            <a:r>
              <a:rPr lang="en-US" dirty="0" smtClean="0"/>
              <a:t>(</a:t>
            </a:r>
            <a:r>
              <a:rPr lang="en-US" dirty="0" err="1" smtClean="0"/>
              <a:t>ugrdprs,vgrdprs</a:t>
            </a:r>
            <a:r>
              <a:rPr lang="en-US" dirty="0" smtClean="0"/>
              <a:t>)*1e05'</a:t>
            </a:r>
          </a:p>
          <a:p>
            <a:r>
              <a:rPr lang="en-US" dirty="0" smtClean="0"/>
              <a:t>'d skip(ugrdprs,3,3);</a:t>
            </a:r>
            <a:r>
              <a:rPr lang="en-US" dirty="0" err="1" smtClean="0"/>
              <a:t>vgrdprs</a:t>
            </a:r>
            <a:r>
              <a:rPr lang="en-US" dirty="0" smtClean="0"/>
              <a:t>'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cbar</a:t>
            </a:r>
            <a:r>
              <a:rPr lang="en-US" dirty="0" smtClean="0"/>
              <a:t>'</a:t>
            </a:r>
          </a:p>
          <a:p>
            <a:r>
              <a:rPr lang="en-US" dirty="0" smtClean="0"/>
              <a:t>'draw title 850-hPa Wind and Divergence; 12Z Aug 15 2017' 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printim</a:t>
            </a:r>
            <a:r>
              <a:rPr lang="en-US" dirty="0" smtClean="0"/>
              <a:t> div_850.png'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GrADS</a:t>
            </a:r>
            <a:r>
              <a:rPr lang="en-US" dirty="0"/>
              <a:t> Tutorial Files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/>
              <a:t>GrADS</a:t>
            </a:r>
            <a:r>
              <a:rPr lang="en-US" dirty="0"/>
              <a:t> Control/Descriptor File </a:t>
            </a:r>
            <a:endParaRPr lang="en-US" dirty="0" smtClean="0"/>
          </a:p>
          <a:p>
            <a:r>
              <a:rPr lang="en-US" dirty="0"/>
              <a:t>Displaying </a:t>
            </a:r>
            <a:r>
              <a:rPr lang="en-US" dirty="0" smtClean="0"/>
              <a:t>Variables</a:t>
            </a:r>
          </a:p>
          <a:p>
            <a:r>
              <a:rPr lang="en-US" dirty="0" err="1"/>
              <a:t>GrADS</a:t>
            </a:r>
            <a:r>
              <a:rPr lang="en-US" dirty="0"/>
              <a:t> </a:t>
            </a:r>
            <a:r>
              <a:rPr lang="en-US" dirty="0" smtClean="0"/>
              <a:t>Script</a:t>
            </a:r>
          </a:p>
          <a:p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Exercise 1 (Answer)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893088"/>
            <a:ext cx="5943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'open gfs_sample.ctl'</a:t>
            </a:r>
          </a:p>
          <a:p>
            <a:r>
              <a:rPr lang="en-US" dirty="0" smtClean="0"/>
              <a:t>'set lat -10 40'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lon</a:t>
            </a:r>
            <a:r>
              <a:rPr lang="en-US" dirty="0" smtClean="0"/>
              <a:t> 90 140'</a:t>
            </a:r>
          </a:p>
          <a:p>
            <a:r>
              <a:rPr lang="en-US" dirty="0" smtClean="0"/>
              <a:t>'set display color white'</a:t>
            </a:r>
          </a:p>
          <a:p>
            <a:r>
              <a:rPr lang="en-US" dirty="0" smtClean="0"/>
              <a:t>'c'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mpdset</a:t>
            </a:r>
            <a:r>
              <a:rPr lang="en-US" dirty="0" smtClean="0"/>
              <a:t> hires'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gxout</a:t>
            </a:r>
            <a:r>
              <a:rPr lang="en-US" dirty="0" smtClean="0"/>
              <a:t> shaded'</a:t>
            </a:r>
          </a:p>
          <a:p>
            <a:r>
              <a:rPr lang="en-US" dirty="0" smtClean="0"/>
              <a:t>'set grads off'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define_colors</a:t>
            </a:r>
            <a:r>
              <a:rPr lang="en-US" dirty="0" smtClean="0"/>
              <a:t>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lev</a:t>
            </a:r>
            <a:r>
              <a:rPr lang="en-US" dirty="0" smtClean="0"/>
              <a:t> 200'</a:t>
            </a:r>
          </a:p>
          <a:p>
            <a:r>
              <a:rPr lang="en-US" dirty="0" smtClean="0"/>
              <a:t>'set time 12Z15aug2017'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clevs</a:t>
            </a:r>
            <a:r>
              <a:rPr lang="en-US" dirty="0" smtClean="0"/>
              <a:t> -8 -6 -4 -2 2 4 6 8'</a:t>
            </a:r>
          </a:p>
          <a:p>
            <a:r>
              <a:rPr lang="en-US" dirty="0" smtClean="0"/>
              <a:t>'set </a:t>
            </a:r>
            <a:r>
              <a:rPr lang="en-US" dirty="0" err="1" smtClean="0"/>
              <a:t>ccols</a:t>
            </a:r>
            <a:r>
              <a:rPr lang="en-US" dirty="0" smtClean="0"/>
              <a:t> 69 67 65 63 0 43 45 47 49'</a:t>
            </a:r>
          </a:p>
          <a:p>
            <a:r>
              <a:rPr lang="en-US" dirty="0" smtClean="0"/>
              <a:t>'d </a:t>
            </a:r>
            <a:r>
              <a:rPr lang="en-US" dirty="0" err="1" smtClean="0"/>
              <a:t>hdivg</a:t>
            </a:r>
            <a:r>
              <a:rPr lang="en-US" dirty="0" smtClean="0"/>
              <a:t>(</a:t>
            </a:r>
            <a:r>
              <a:rPr lang="en-US" dirty="0" err="1" smtClean="0"/>
              <a:t>ugrdprs,vgrdprs</a:t>
            </a:r>
            <a:r>
              <a:rPr lang="en-US" dirty="0" smtClean="0"/>
              <a:t>)*1e05'</a:t>
            </a:r>
          </a:p>
          <a:p>
            <a:r>
              <a:rPr lang="en-US" dirty="0" smtClean="0"/>
              <a:t>'d skip(ugrdprs,3,3);</a:t>
            </a:r>
            <a:r>
              <a:rPr lang="en-US" dirty="0" err="1" smtClean="0"/>
              <a:t>vgrdprs</a:t>
            </a:r>
            <a:r>
              <a:rPr lang="en-US" dirty="0" smtClean="0"/>
              <a:t>'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cbar</a:t>
            </a:r>
            <a:r>
              <a:rPr lang="en-US" dirty="0" smtClean="0"/>
              <a:t>'</a:t>
            </a:r>
          </a:p>
          <a:p>
            <a:r>
              <a:rPr lang="en-US" dirty="0" smtClean="0"/>
              <a:t>'draw title 200-hPa Wind and Divergence; 12Z Aug 15 2017' 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printim</a:t>
            </a:r>
            <a:r>
              <a:rPr lang="en-US" dirty="0" smtClean="0"/>
              <a:t> div_200.png'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Exercise 2 (question)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b="1" dirty="0"/>
              <a:t>Use the following files in </a:t>
            </a:r>
            <a:r>
              <a:rPr lang="en-US" sz="2800" b="1"/>
              <a:t>this </a:t>
            </a:r>
            <a:r>
              <a:rPr lang="en-US" sz="2800" b="1" smtClean="0"/>
              <a:t>exercise:</a:t>
            </a:r>
            <a:endParaRPr lang="en-US" sz="2800" b="1" dirty="0"/>
          </a:p>
          <a:p>
            <a:pPr marL="514350" indent="-514350">
              <a:buNone/>
            </a:pPr>
            <a:r>
              <a:rPr lang="en-US" sz="2800" b="1" dirty="0" smtClean="0"/>
              <a:t>gefs_precip_week1_20190127.ctl</a:t>
            </a:r>
          </a:p>
          <a:p>
            <a:pPr marL="514350" indent="-514350">
              <a:buNone/>
            </a:pPr>
            <a:r>
              <a:rPr lang="en-US" sz="2800" b="1" dirty="0" smtClean="0"/>
              <a:t>gefs_precip_week1_20190127.dat</a:t>
            </a:r>
          </a:p>
          <a:p>
            <a:pPr marL="514350" indent="-514350">
              <a:buNone/>
            </a:pPr>
            <a:r>
              <a:rPr lang="en-US" sz="2800" b="1" dirty="0" smtClean="0"/>
              <a:t>gefs_Precip_week1_week2_climo.ctl</a:t>
            </a:r>
          </a:p>
          <a:p>
            <a:pPr marL="514350" indent="-514350">
              <a:buNone/>
            </a:pPr>
            <a:r>
              <a:rPr lang="en-US" sz="2800" b="1" dirty="0" smtClean="0"/>
              <a:t>gefs_Precip_week1_week2_climo.dat</a:t>
            </a:r>
            <a:endParaRPr lang="en-US" sz="2600" b="1" dirty="0" smtClean="0"/>
          </a:p>
          <a:p>
            <a:pPr lvl="1"/>
            <a:r>
              <a:rPr lang="en-US" sz="2600" dirty="0" smtClean="0"/>
              <a:t>Write two </a:t>
            </a:r>
            <a:r>
              <a:rPr lang="en-US" sz="2600" dirty="0" err="1" smtClean="0"/>
              <a:t>GrADs</a:t>
            </a:r>
            <a:r>
              <a:rPr lang="en-US" sz="2600" dirty="0" smtClean="0"/>
              <a:t> scripts that plot GEFS </a:t>
            </a:r>
            <a:r>
              <a:rPr lang="en-US" sz="2600" b="1" dirty="0" smtClean="0"/>
              <a:t>week-1 total rainfall forecast</a:t>
            </a:r>
            <a:r>
              <a:rPr lang="en-US" sz="2600" dirty="0" smtClean="0"/>
              <a:t> and </a:t>
            </a:r>
            <a:r>
              <a:rPr lang="en-US" sz="2600" b="1" dirty="0" smtClean="0"/>
              <a:t>GEFS rainfall forecast anomaly</a:t>
            </a:r>
            <a:r>
              <a:rPr lang="en-US" sz="2600" dirty="0" smtClean="0"/>
              <a:t> for a week of 27 January 2019 (week that begins on January 27, 2019)</a:t>
            </a:r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1493"/>
            <a:ext cx="518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'open gefs_Precip_week1_week2_climo.ctl’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'set lat 4 22'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'set </a:t>
            </a:r>
            <a:r>
              <a:rPr lang="en-US" dirty="0" err="1" smtClean="0">
                <a:solidFill>
                  <a:srgbClr val="FF0000"/>
                </a:solidFill>
              </a:rPr>
              <a:t>lon</a:t>
            </a:r>
            <a:r>
              <a:rPr lang="en-US" dirty="0" smtClean="0">
                <a:solidFill>
                  <a:srgbClr val="FF0000"/>
                </a:solidFill>
              </a:rPr>
              <a:t> 116 127‘</a:t>
            </a:r>
          </a:p>
          <a:p>
            <a:pPr>
              <a:buNone/>
            </a:pPr>
            <a:r>
              <a:rPr lang="en-US" dirty="0" smtClean="0"/>
              <a:t>‘set </a:t>
            </a:r>
            <a:r>
              <a:rPr lang="en-US" smtClean="0"/>
              <a:t>time </a:t>
            </a:r>
            <a:r>
              <a:rPr lang="en-US" smtClean="0"/>
              <a:t>27jan’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‘define </a:t>
            </a:r>
            <a:r>
              <a:rPr lang="en-US" dirty="0" err="1" smtClean="0"/>
              <a:t>clm</a:t>
            </a:r>
            <a:r>
              <a:rPr lang="en-US" dirty="0" smtClean="0"/>
              <a:t>=week1’</a:t>
            </a:r>
          </a:p>
          <a:p>
            <a:pPr>
              <a:buNone/>
            </a:pPr>
            <a:r>
              <a:rPr lang="en-US" dirty="0" smtClean="0"/>
              <a:t>‘close 1’</a:t>
            </a:r>
          </a:p>
          <a:p>
            <a:pPr>
              <a:buNone/>
            </a:pPr>
            <a:r>
              <a:rPr lang="en-US" dirty="0" smtClean="0"/>
              <a:t>‘open gefs_precip_week1_20190127.ctl’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'set lat 4 22'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'set </a:t>
            </a:r>
            <a:r>
              <a:rPr lang="en-US" dirty="0" err="1" smtClean="0">
                <a:solidFill>
                  <a:srgbClr val="FF0000"/>
                </a:solidFill>
              </a:rPr>
              <a:t>lon</a:t>
            </a:r>
            <a:r>
              <a:rPr lang="en-US" dirty="0" smtClean="0">
                <a:solidFill>
                  <a:srgbClr val="FF0000"/>
                </a:solidFill>
              </a:rPr>
              <a:t> 116 127‘</a:t>
            </a:r>
          </a:p>
          <a:p>
            <a:pPr>
              <a:buNone/>
            </a:pPr>
            <a:r>
              <a:rPr lang="en-US" dirty="0" smtClean="0"/>
              <a:t>‘set time 27jan2019’</a:t>
            </a:r>
          </a:p>
          <a:p>
            <a:pPr>
              <a:buNone/>
            </a:pPr>
            <a:r>
              <a:rPr lang="en-US" dirty="0" smtClean="0"/>
              <a:t>‘define for=rain’</a:t>
            </a:r>
          </a:p>
          <a:p>
            <a:pPr>
              <a:buNone/>
            </a:pPr>
            <a:r>
              <a:rPr lang="en-US" dirty="0" smtClean="0"/>
              <a:t>'set display color white'</a:t>
            </a:r>
          </a:p>
          <a:p>
            <a:pPr>
              <a:buNone/>
            </a:pPr>
            <a:r>
              <a:rPr lang="en-US" dirty="0" smtClean="0"/>
              <a:t>'c'</a:t>
            </a:r>
          </a:p>
          <a:p>
            <a:pPr>
              <a:buNone/>
            </a:pPr>
            <a:r>
              <a:rPr lang="en-US" dirty="0" smtClean="0"/>
              <a:t>'set </a:t>
            </a:r>
            <a:r>
              <a:rPr lang="en-US" dirty="0" err="1" smtClean="0"/>
              <a:t>mpdset</a:t>
            </a:r>
            <a:r>
              <a:rPr lang="en-US" dirty="0" smtClean="0"/>
              <a:t> hires'</a:t>
            </a:r>
          </a:p>
          <a:p>
            <a:pPr>
              <a:buNone/>
            </a:pPr>
            <a:r>
              <a:rPr lang="en-US" dirty="0" smtClean="0"/>
              <a:t>'set </a:t>
            </a:r>
            <a:r>
              <a:rPr lang="en-US" dirty="0" err="1" smtClean="0"/>
              <a:t>gxout</a:t>
            </a:r>
            <a:r>
              <a:rPr lang="en-US" dirty="0" smtClean="0"/>
              <a:t> shaded'</a:t>
            </a:r>
          </a:p>
          <a:p>
            <a:pPr>
              <a:buNone/>
            </a:pPr>
            <a:r>
              <a:rPr lang="en-US" dirty="0" smtClean="0"/>
              <a:t>'set grads off'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define_colors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'set </a:t>
            </a:r>
            <a:r>
              <a:rPr lang="en-US" dirty="0" err="1" smtClean="0"/>
              <a:t>clevs</a:t>
            </a:r>
            <a:r>
              <a:rPr lang="en-US" dirty="0" smtClean="0"/>
              <a:t> 10 12 30 40 50 60 70 80 90 100'</a:t>
            </a:r>
          </a:p>
          <a:p>
            <a:pPr>
              <a:buNone/>
            </a:pPr>
            <a:r>
              <a:rPr lang="en-US" dirty="0" smtClean="0"/>
              <a:t>'set </a:t>
            </a:r>
            <a:r>
              <a:rPr lang="en-US" dirty="0" err="1" smtClean="0"/>
              <a:t>ccols</a:t>
            </a:r>
            <a:r>
              <a:rPr lang="en-US" dirty="0" smtClean="0"/>
              <a:t> 0 32 34 36 44 46 21 23 25 27 29'</a:t>
            </a:r>
          </a:p>
          <a:p>
            <a:pPr>
              <a:buNone/>
            </a:pPr>
            <a:r>
              <a:rPr lang="en-US" dirty="0" smtClean="0"/>
              <a:t>'d for'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cbar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'draw title GEFS Week-1 Total; valid Jan 27-Feb 2 2019' 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printim</a:t>
            </a:r>
            <a:r>
              <a:rPr lang="en-US" dirty="0" smtClean="0"/>
              <a:t> total.png‘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49215"/>
            <a:ext cx="51816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'open gefs_Precip_week1_week2_climo.ctl’ </a:t>
            </a:r>
          </a:p>
          <a:p>
            <a:r>
              <a:rPr lang="en-US" sz="1700" dirty="0">
                <a:solidFill>
                  <a:srgbClr val="FF0000"/>
                </a:solidFill>
              </a:rPr>
              <a:t>'set </a:t>
            </a:r>
            <a:r>
              <a:rPr lang="en-US" sz="1700" dirty="0" err="1">
                <a:solidFill>
                  <a:srgbClr val="FF0000"/>
                </a:solidFill>
              </a:rPr>
              <a:t>lat</a:t>
            </a:r>
            <a:r>
              <a:rPr lang="en-US" sz="1700" dirty="0">
                <a:solidFill>
                  <a:srgbClr val="FF0000"/>
                </a:solidFill>
              </a:rPr>
              <a:t> 4 22'</a:t>
            </a:r>
          </a:p>
          <a:p>
            <a:r>
              <a:rPr lang="en-US" sz="1700" dirty="0">
                <a:solidFill>
                  <a:srgbClr val="FF0000"/>
                </a:solidFill>
              </a:rPr>
              <a:t>'set </a:t>
            </a:r>
            <a:r>
              <a:rPr lang="en-US" sz="1700" dirty="0" err="1">
                <a:solidFill>
                  <a:srgbClr val="FF0000"/>
                </a:solidFill>
              </a:rPr>
              <a:t>lon</a:t>
            </a:r>
            <a:r>
              <a:rPr lang="en-US" sz="1700" dirty="0">
                <a:solidFill>
                  <a:srgbClr val="FF0000"/>
                </a:solidFill>
              </a:rPr>
              <a:t> 116 127‘</a:t>
            </a:r>
          </a:p>
          <a:p>
            <a:r>
              <a:rPr lang="en-US" sz="1700" dirty="0"/>
              <a:t>‘set time 27jan</a:t>
            </a:r>
          </a:p>
          <a:p>
            <a:r>
              <a:rPr lang="en-US" sz="1700" dirty="0"/>
              <a:t>‘define </a:t>
            </a:r>
            <a:r>
              <a:rPr lang="en-US" sz="1700" dirty="0" err="1"/>
              <a:t>clm</a:t>
            </a:r>
            <a:r>
              <a:rPr lang="en-US" sz="1700" dirty="0"/>
              <a:t>=week1’</a:t>
            </a:r>
          </a:p>
          <a:p>
            <a:r>
              <a:rPr lang="en-US" sz="1700" dirty="0"/>
              <a:t>‘close 1’</a:t>
            </a:r>
          </a:p>
          <a:p>
            <a:r>
              <a:rPr lang="en-US" sz="1700" dirty="0"/>
              <a:t>‘open gefs_precip_week1_20190127.ctl’</a:t>
            </a:r>
          </a:p>
          <a:p>
            <a:r>
              <a:rPr lang="en-US" sz="1700" dirty="0">
                <a:solidFill>
                  <a:srgbClr val="FF0000"/>
                </a:solidFill>
              </a:rPr>
              <a:t>'set </a:t>
            </a:r>
            <a:r>
              <a:rPr lang="en-US" sz="1700" dirty="0" err="1">
                <a:solidFill>
                  <a:srgbClr val="FF0000"/>
                </a:solidFill>
              </a:rPr>
              <a:t>lat</a:t>
            </a:r>
            <a:r>
              <a:rPr lang="en-US" sz="1700" dirty="0">
                <a:solidFill>
                  <a:srgbClr val="FF0000"/>
                </a:solidFill>
              </a:rPr>
              <a:t> 4 22'</a:t>
            </a:r>
          </a:p>
          <a:p>
            <a:r>
              <a:rPr lang="en-US" sz="1700" dirty="0">
                <a:solidFill>
                  <a:srgbClr val="FF0000"/>
                </a:solidFill>
              </a:rPr>
              <a:t>'set </a:t>
            </a:r>
            <a:r>
              <a:rPr lang="en-US" sz="1700" dirty="0" err="1">
                <a:solidFill>
                  <a:srgbClr val="FF0000"/>
                </a:solidFill>
              </a:rPr>
              <a:t>lon</a:t>
            </a:r>
            <a:r>
              <a:rPr lang="en-US" sz="1700" dirty="0">
                <a:solidFill>
                  <a:srgbClr val="FF0000"/>
                </a:solidFill>
              </a:rPr>
              <a:t> 116 127‘</a:t>
            </a:r>
          </a:p>
          <a:p>
            <a:r>
              <a:rPr lang="en-US" sz="1700" dirty="0"/>
              <a:t>‘set time 27jan2019’</a:t>
            </a:r>
          </a:p>
          <a:p>
            <a:r>
              <a:rPr lang="en-US" sz="1700" dirty="0"/>
              <a:t>‘define for=rain’</a:t>
            </a:r>
          </a:p>
          <a:p>
            <a:pPr>
              <a:buNone/>
            </a:pPr>
            <a:r>
              <a:rPr lang="en-US" sz="1700" dirty="0" smtClean="0"/>
              <a:t>‘define </a:t>
            </a:r>
            <a:r>
              <a:rPr lang="en-US" sz="1700" dirty="0" err="1" smtClean="0"/>
              <a:t>anom</a:t>
            </a:r>
            <a:r>
              <a:rPr lang="en-US" sz="1700" dirty="0" smtClean="0"/>
              <a:t> = for – </a:t>
            </a:r>
            <a:r>
              <a:rPr lang="en-US" sz="1700" dirty="0" err="1" smtClean="0"/>
              <a:t>clm</a:t>
            </a:r>
            <a:r>
              <a:rPr lang="en-US" sz="1700" dirty="0" smtClean="0"/>
              <a:t>’</a:t>
            </a:r>
          </a:p>
          <a:p>
            <a:pPr>
              <a:buNone/>
            </a:pPr>
            <a:r>
              <a:rPr lang="en-US" sz="1700" dirty="0" smtClean="0"/>
              <a:t>'set display color white'</a:t>
            </a:r>
          </a:p>
          <a:p>
            <a:pPr>
              <a:buNone/>
            </a:pPr>
            <a:r>
              <a:rPr lang="en-US" sz="1700" dirty="0" smtClean="0"/>
              <a:t>'c'</a:t>
            </a:r>
          </a:p>
          <a:p>
            <a:pPr>
              <a:buNone/>
            </a:pPr>
            <a:r>
              <a:rPr lang="en-US" sz="1700" dirty="0" smtClean="0"/>
              <a:t>'set </a:t>
            </a:r>
            <a:r>
              <a:rPr lang="en-US" sz="1700" dirty="0" err="1" smtClean="0"/>
              <a:t>mpdset</a:t>
            </a:r>
            <a:r>
              <a:rPr lang="en-US" sz="1700" dirty="0" smtClean="0"/>
              <a:t> hires'</a:t>
            </a:r>
          </a:p>
          <a:p>
            <a:pPr>
              <a:buNone/>
            </a:pPr>
            <a:r>
              <a:rPr lang="en-US" sz="1700" dirty="0" smtClean="0"/>
              <a:t>'set </a:t>
            </a:r>
            <a:r>
              <a:rPr lang="en-US" sz="1700" dirty="0" err="1" smtClean="0"/>
              <a:t>gxout</a:t>
            </a:r>
            <a:r>
              <a:rPr lang="en-US" sz="1700" dirty="0" smtClean="0"/>
              <a:t> shaded'</a:t>
            </a:r>
          </a:p>
          <a:p>
            <a:pPr>
              <a:buNone/>
            </a:pPr>
            <a:r>
              <a:rPr lang="en-US" sz="1700" dirty="0" smtClean="0"/>
              <a:t>'set grads off'</a:t>
            </a:r>
          </a:p>
          <a:p>
            <a:pPr>
              <a:buNone/>
            </a:pPr>
            <a:r>
              <a:rPr lang="en-US" sz="1700" dirty="0" smtClean="0"/>
              <a:t>'</a:t>
            </a:r>
            <a:r>
              <a:rPr lang="en-US" sz="1700" dirty="0" err="1" smtClean="0"/>
              <a:t>define_colors</a:t>
            </a:r>
            <a:r>
              <a:rPr lang="en-US" sz="1700" dirty="0" smtClean="0"/>
              <a:t>'</a:t>
            </a:r>
          </a:p>
          <a:p>
            <a:pPr>
              <a:buNone/>
            </a:pPr>
            <a:r>
              <a:rPr lang="en-US" sz="1700" dirty="0" smtClean="0"/>
              <a:t>'set </a:t>
            </a:r>
            <a:r>
              <a:rPr lang="en-US" sz="1700" dirty="0" err="1" smtClean="0"/>
              <a:t>clevs</a:t>
            </a:r>
            <a:r>
              <a:rPr lang="en-US" sz="1700" dirty="0" smtClean="0"/>
              <a:t> -50 -40 -30 -20 -10 10 20 30 40 50'</a:t>
            </a:r>
          </a:p>
          <a:p>
            <a:pPr>
              <a:buNone/>
            </a:pPr>
            <a:r>
              <a:rPr lang="en-US" sz="1700" dirty="0" smtClean="0"/>
              <a:t>'set </a:t>
            </a:r>
            <a:r>
              <a:rPr lang="en-US" sz="1700" dirty="0" err="1" smtClean="0"/>
              <a:t>ccols</a:t>
            </a:r>
            <a:r>
              <a:rPr lang="en-US" sz="1700" dirty="0" smtClean="0"/>
              <a:t> 79 77 75 73 71 0 31 33 35 37 39'</a:t>
            </a:r>
          </a:p>
          <a:p>
            <a:pPr>
              <a:buNone/>
            </a:pPr>
            <a:r>
              <a:rPr lang="en-US" sz="1700" dirty="0" smtClean="0"/>
              <a:t>'d </a:t>
            </a:r>
            <a:r>
              <a:rPr lang="en-US" sz="1700" dirty="0" err="1" smtClean="0"/>
              <a:t>anom</a:t>
            </a:r>
            <a:r>
              <a:rPr lang="en-US" sz="1700" dirty="0" smtClean="0"/>
              <a:t>'</a:t>
            </a:r>
          </a:p>
          <a:p>
            <a:pPr>
              <a:buNone/>
            </a:pPr>
            <a:r>
              <a:rPr lang="en-US" sz="1700" dirty="0" smtClean="0"/>
              <a:t>'</a:t>
            </a:r>
            <a:r>
              <a:rPr lang="en-US" sz="1700" dirty="0" err="1" smtClean="0"/>
              <a:t>cbar</a:t>
            </a:r>
            <a:r>
              <a:rPr lang="en-US" sz="1700" dirty="0" smtClean="0"/>
              <a:t>'</a:t>
            </a:r>
          </a:p>
          <a:p>
            <a:pPr>
              <a:buNone/>
            </a:pPr>
            <a:r>
              <a:rPr lang="en-US" sz="1700" dirty="0" smtClean="0"/>
              <a:t>'draw title GEFS Week-1 Anomaly; </a:t>
            </a:r>
            <a:r>
              <a:rPr lang="nl-NL" sz="1700" dirty="0"/>
              <a:t>valid Jan 27-Feb 2 2019'</a:t>
            </a:r>
            <a:r>
              <a:rPr lang="en-US" sz="1700" dirty="0" smtClean="0"/>
              <a:t> </a:t>
            </a:r>
          </a:p>
          <a:p>
            <a:pPr>
              <a:buNone/>
            </a:pPr>
            <a:r>
              <a:rPr lang="en-US" sz="1700" dirty="0" smtClean="0"/>
              <a:t>'</a:t>
            </a:r>
            <a:r>
              <a:rPr lang="en-US" sz="1700" dirty="0" err="1" smtClean="0"/>
              <a:t>printim</a:t>
            </a:r>
            <a:r>
              <a:rPr lang="en-US" sz="1700" dirty="0" smtClean="0"/>
              <a:t> anom.png‘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1. </a:t>
            </a:r>
            <a:r>
              <a:rPr lang="en-US" b="1" dirty="0" err="1" smtClean="0">
                <a:solidFill>
                  <a:srgbClr val="00B0F0"/>
                </a:solidFill>
              </a:rPr>
              <a:t>GrADS</a:t>
            </a:r>
            <a:r>
              <a:rPr lang="en-US" b="1" dirty="0" smtClean="0">
                <a:solidFill>
                  <a:srgbClr val="00B0F0"/>
                </a:solidFill>
              </a:rPr>
              <a:t> Tutorial Files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Make sure you have the </a:t>
            </a:r>
            <a:r>
              <a:rPr lang="en-US" dirty="0" err="1" smtClean="0"/>
              <a:t>GrADS</a:t>
            </a:r>
            <a:r>
              <a:rPr lang="en-US" dirty="0" smtClean="0"/>
              <a:t> tutorial files on your machine</a:t>
            </a:r>
          </a:p>
          <a:p>
            <a:r>
              <a:rPr lang="en-US" dirty="0" smtClean="0"/>
              <a:t>Use your Cygwin/</a:t>
            </a:r>
            <a:r>
              <a:rPr lang="en-US" dirty="0" err="1" smtClean="0"/>
              <a:t>linux</a:t>
            </a:r>
            <a:r>
              <a:rPr lang="en-US" dirty="0" smtClean="0"/>
              <a:t> terminal to download files: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b="1" dirty="0" smtClean="0"/>
              <a:t>curl </a:t>
            </a:r>
            <a:r>
              <a:rPr lang="en-US" sz="3500" b="1" dirty="0"/>
              <a:t>–o </a:t>
            </a:r>
            <a:r>
              <a:rPr lang="en-US" sz="3500" b="1" dirty="0">
                <a:hlinkClick r:id="rId2"/>
              </a:rPr>
              <a:t>ftp://</a:t>
            </a:r>
            <a:r>
              <a:rPr lang="en-US" sz="3500" b="1" dirty="0" smtClean="0">
                <a:hlinkClick r:id="rId2"/>
              </a:rPr>
              <a:t>ftp.cpc.ncep.noaa.gov/International/11ITWCVP_Ankara2019/Endalk/grads_excercise.tar.gz</a:t>
            </a:r>
            <a:endParaRPr lang="en-US" sz="3500" b="1" dirty="0" smtClean="0"/>
          </a:p>
          <a:p>
            <a:pPr marL="0" indent="0">
              <a:buNone/>
            </a:pPr>
            <a:r>
              <a:rPr lang="en-US" sz="3500" b="1" dirty="0" err="1"/>
              <a:t>w</a:t>
            </a:r>
            <a:r>
              <a:rPr lang="en-US" sz="3500" b="1" dirty="0" err="1" smtClean="0"/>
              <a:t>get</a:t>
            </a:r>
            <a:r>
              <a:rPr lang="en-US" sz="3500" b="1" dirty="0" smtClean="0"/>
              <a:t> </a:t>
            </a:r>
            <a:r>
              <a:rPr lang="en-US" sz="3500" b="1" dirty="0">
                <a:hlinkClick r:id="rId2"/>
              </a:rPr>
              <a:t>ftp://ftp.cpc.ncep.noaa.gov/International/11ITWCVP_Ankara2019/Endalk/grads_excercise.tar.gz</a:t>
            </a:r>
            <a:r>
              <a:rPr lang="en-US" sz="3500" b="1" dirty="0" smtClean="0"/>
              <a:t> </a:t>
            </a:r>
            <a:r>
              <a:rPr lang="en-US" sz="3500" b="1" dirty="0" smtClean="0"/>
              <a:t> </a:t>
            </a:r>
            <a:endParaRPr lang="en-US" sz="3500" b="1" dirty="0" smtClean="0"/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Unpack the files, using</a:t>
            </a:r>
            <a:r>
              <a:rPr lang="en-US" sz="3500" dirty="0" smtClean="0"/>
              <a:t>:</a:t>
            </a:r>
          </a:p>
          <a:p>
            <a:endParaRPr lang="en-US" sz="3100" dirty="0"/>
          </a:p>
          <a:p>
            <a:pPr marL="0" indent="0">
              <a:buNone/>
            </a:pPr>
            <a:r>
              <a:rPr lang="en-US" sz="2900" b="1" dirty="0" smtClean="0"/>
              <a:t>tar </a:t>
            </a:r>
            <a:r>
              <a:rPr lang="en-US" sz="2900" b="1" dirty="0"/>
              <a:t>–</a:t>
            </a:r>
            <a:r>
              <a:rPr lang="en-US" sz="2900" b="1" dirty="0" err="1"/>
              <a:t>xvf</a:t>
            </a:r>
            <a:r>
              <a:rPr lang="en-US" sz="2900" b="1" dirty="0"/>
              <a:t> </a:t>
            </a:r>
            <a:r>
              <a:rPr lang="en-US" sz="3000" b="1" dirty="0"/>
              <a:t>grads_excercise.tar.gz</a:t>
            </a:r>
            <a:r>
              <a:rPr lang="en-US" sz="2900" b="1" dirty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3300" dirty="0"/>
              <a:t>Move to the </a:t>
            </a:r>
            <a:r>
              <a:rPr lang="en-US" sz="3300" dirty="0" err="1"/>
              <a:t>GrADS</a:t>
            </a:r>
            <a:r>
              <a:rPr lang="en-US" sz="3300" dirty="0"/>
              <a:t> Exercise directory</a:t>
            </a:r>
            <a:r>
              <a:rPr lang="en-US" sz="3300" dirty="0" smtClean="0"/>
              <a:t>:</a:t>
            </a:r>
          </a:p>
          <a:p>
            <a:pPr marL="0" indent="0">
              <a:buNone/>
            </a:pPr>
            <a:endParaRPr lang="en-US" sz="3300" dirty="0"/>
          </a:p>
          <a:p>
            <a:pPr marL="457200" lvl="1" indent="0">
              <a:buNone/>
            </a:pPr>
            <a:r>
              <a:rPr lang="en-US" sz="9800" b="1" dirty="0" smtClean="0"/>
              <a:t>cd  </a:t>
            </a:r>
            <a:r>
              <a:rPr lang="en-US" sz="9800" b="1" dirty="0" err="1"/>
              <a:t>grads_excercise</a:t>
            </a:r>
            <a:r>
              <a:rPr lang="en-US" b="1" dirty="0"/>
              <a:t>/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Type </a:t>
            </a:r>
            <a:r>
              <a:rPr lang="en-US" b="1" dirty="0" smtClean="0"/>
              <a:t>ls </a:t>
            </a:r>
            <a:r>
              <a:rPr lang="en-US" dirty="0" smtClean="0"/>
              <a:t>to see list of the files: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52467" t="42031" r="32426" b="49375"/>
          <a:stretch/>
        </p:blipFill>
        <p:spPr>
          <a:xfrm>
            <a:off x="304800" y="4800600"/>
            <a:ext cx="856488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2. Introduction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</a:pPr>
            <a:r>
              <a:rPr lang="en-US" sz="2400" dirty="0" err="1" smtClean="0"/>
              <a:t>GrADS</a:t>
            </a:r>
            <a:r>
              <a:rPr lang="en-US" sz="2400" dirty="0" smtClean="0"/>
              <a:t> – Grid Analysis and Display System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Used for analyzing and displaying gridded data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Advantages of using </a:t>
            </a:r>
            <a:r>
              <a:rPr lang="en-US" sz="2400" dirty="0" err="1" smtClean="0"/>
              <a:t>GrADS</a:t>
            </a:r>
            <a:endParaRPr lang="en-US" sz="2400" dirty="0" smtClean="0"/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Free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Easy to install and use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Very good documentation and users support (</a:t>
            </a:r>
            <a:r>
              <a:rPr lang="en-US" sz="2000" dirty="0" smtClean="0">
                <a:hlinkClick r:id="rId2"/>
              </a:rPr>
              <a:t>http://cola.gmu.edu/grads/gadoc/gadocindex.html</a:t>
            </a:r>
            <a:r>
              <a:rPr lang="en-US" sz="2000" dirty="0" smtClean="0"/>
              <a:t>)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Input files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Binary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GRIB (WMO standard Gridded Binary)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Data with Self descriptive files such </a:t>
            </a:r>
            <a:r>
              <a:rPr lang="en-US" sz="2000" dirty="0" err="1" smtClean="0"/>
              <a:t>netcdf</a:t>
            </a:r>
            <a:endParaRPr lang="en-US" sz="2000" dirty="0" smtClean="0"/>
          </a:p>
          <a:p>
            <a:pPr marL="857250" lvl="1" indent="-457200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OPeNDAP</a:t>
            </a:r>
            <a:r>
              <a:rPr lang="en-US" sz="2000" dirty="0" smtClean="0"/>
              <a:t> and GDS based data – Remote/online access of </a:t>
            </a:r>
            <a:r>
              <a:rPr lang="en-US" sz="2000" dirty="0" err="1" smtClean="0"/>
              <a:t>metedata</a:t>
            </a:r>
            <a:r>
              <a:rPr lang="en-US" sz="2000" dirty="0" smtClean="0"/>
              <a:t> and subset of data … you can open access and analyze data with out downloading it to your local computer: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800" b="1" dirty="0" smtClean="0">
                <a:hlinkClick r:id="rId3"/>
              </a:rPr>
              <a:t>https://nomads.ncep.noaa.gov:9090/dods/gfs_0p50/gfs20190415/gfs_0p50_00z</a:t>
            </a:r>
            <a:r>
              <a:rPr lang="en-US" sz="1800" b="1" dirty="0" smtClean="0"/>
              <a:t> </a:t>
            </a:r>
          </a:p>
          <a:p>
            <a:pPr marL="857250" lvl="1" indent="-457200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79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3. </a:t>
            </a:r>
            <a:r>
              <a:rPr lang="en-US" dirty="0" err="1" smtClean="0">
                <a:solidFill>
                  <a:srgbClr val="00B0F0"/>
                </a:solidFill>
              </a:rPr>
              <a:t>GrADS</a:t>
            </a:r>
            <a:r>
              <a:rPr lang="en-US" dirty="0" smtClean="0">
                <a:solidFill>
                  <a:srgbClr val="00B0F0"/>
                </a:solidFill>
              </a:rPr>
              <a:t> Control/Descriptor File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</a:pPr>
            <a:r>
              <a:rPr lang="en-US" sz="2400" dirty="0" err="1" smtClean="0"/>
              <a:t>GrADS</a:t>
            </a:r>
            <a:r>
              <a:rPr lang="en-US" sz="2400" dirty="0" smtClean="0"/>
              <a:t> requires an intermediate file to open a regular binary or GRIB data</a:t>
            </a:r>
          </a:p>
          <a:p>
            <a:pPr marL="0" indent="0">
              <a:lnSpc>
                <a:spcPct val="80000"/>
              </a:lnSpc>
            </a:pPr>
            <a:r>
              <a:rPr lang="en-US" sz="2400" dirty="0" smtClean="0"/>
              <a:t>This intermediate file in text format is known as control or descriptor file</a:t>
            </a:r>
          </a:p>
          <a:p>
            <a:pPr marL="0" indent="0">
              <a:lnSpc>
                <a:spcPct val="80000"/>
              </a:lnSpc>
            </a:pPr>
            <a:r>
              <a:rPr lang="en-US" sz="2400" dirty="0" smtClean="0"/>
              <a:t>It contains meta information about the main binary or GRIB data: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Data file name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Vertical and horizontal dimension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Time dimension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Ensemble dimension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List of variables in the file</a:t>
            </a:r>
          </a:p>
          <a:p>
            <a:pPr marL="0" indent="0">
              <a:lnSpc>
                <a:spcPct val="80000"/>
              </a:lnSpc>
            </a:pPr>
            <a:r>
              <a:rPr lang="en-US" sz="2000" dirty="0" smtClean="0"/>
              <a:t>Change directory to </a:t>
            </a:r>
            <a:r>
              <a:rPr lang="en-US" sz="2000" dirty="0" err="1" smtClean="0"/>
              <a:t>grads_tutorial</a:t>
            </a:r>
            <a:r>
              <a:rPr lang="en-US" sz="2000" dirty="0" smtClean="0"/>
              <a:t> folder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cd </a:t>
            </a:r>
            <a:r>
              <a:rPr lang="en-US" sz="2000" b="1" dirty="0" err="1" smtClean="0"/>
              <a:t>grads_excercıse</a:t>
            </a:r>
            <a:endParaRPr lang="en-US" sz="2000" b="1" dirty="0" smtClean="0"/>
          </a:p>
          <a:p>
            <a:pPr marL="0" indent="0">
              <a:lnSpc>
                <a:spcPct val="80000"/>
              </a:lnSpc>
            </a:pPr>
            <a:r>
              <a:rPr lang="en-US" sz="2000" dirty="0" smtClean="0"/>
              <a:t>Using </a:t>
            </a:r>
            <a:r>
              <a:rPr lang="en-US" sz="2000" dirty="0" err="1" smtClean="0"/>
              <a:t>npp</a:t>
            </a:r>
            <a:r>
              <a:rPr lang="en-US" sz="2000" dirty="0" smtClean="0"/>
              <a:t> (</a:t>
            </a:r>
            <a:r>
              <a:rPr lang="en-US" sz="2000" dirty="0" err="1" smtClean="0"/>
              <a:t>cygwin</a:t>
            </a:r>
            <a:r>
              <a:rPr lang="en-US" sz="2000" dirty="0" smtClean="0"/>
              <a:t> users) or </a:t>
            </a:r>
            <a:r>
              <a:rPr lang="en-US" sz="2000" dirty="0" err="1" smtClean="0"/>
              <a:t>gedit</a:t>
            </a:r>
            <a:r>
              <a:rPr lang="en-US" sz="2000" dirty="0" smtClean="0"/>
              <a:t> (Linux users) open model.ctl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err="1" smtClean="0"/>
              <a:t>npp</a:t>
            </a:r>
            <a:r>
              <a:rPr lang="en-US" sz="2000" b="1" dirty="0" smtClean="0"/>
              <a:t> model.ctl&amp; </a:t>
            </a:r>
            <a:r>
              <a:rPr lang="en-US" sz="2000" dirty="0" smtClean="0"/>
              <a:t>or </a:t>
            </a:r>
            <a:r>
              <a:rPr lang="en-US" sz="2000" b="1" dirty="0" err="1" smtClean="0"/>
              <a:t>gedit</a:t>
            </a:r>
            <a:r>
              <a:rPr lang="en-US" sz="2000" b="1" dirty="0" smtClean="0"/>
              <a:t> model.ctl&amp;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79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3. </a:t>
            </a:r>
            <a:r>
              <a:rPr lang="en-US" dirty="0" err="1">
                <a:solidFill>
                  <a:srgbClr val="00B0F0"/>
                </a:solidFill>
              </a:rPr>
              <a:t>GrADS</a:t>
            </a:r>
            <a:r>
              <a:rPr lang="en-US" dirty="0">
                <a:solidFill>
                  <a:srgbClr val="00B0F0"/>
                </a:solidFill>
              </a:rPr>
              <a:t> Control/Descriptor </a:t>
            </a:r>
            <a:r>
              <a:rPr lang="en-US" dirty="0" smtClean="0">
                <a:solidFill>
                  <a:srgbClr val="00B0F0"/>
                </a:solidFill>
              </a:rPr>
              <a:t>File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DSET   ^model.dat	</a:t>
            </a:r>
            <a:r>
              <a:rPr lang="en-US" sz="1500" b="1" dirty="0" smtClean="0">
                <a:solidFill>
                  <a:srgbClr val="FF0000"/>
                </a:solidFill>
              </a:rPr>
              <a:t>name of the main binary file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OPTIONS </a:t>
            </a:r>
            <a:r>
              <a:rPr lang="en-US" sz="1500" b="1" dirty="0" err="1" smtClean="0"/>
              <a:t>little_endian</a:t>
            </a:r>
            <a:r>
              <a:rPr lang="en-US" sz="1500" b="1" dirty="0" smtClean="0"/>
              <a:t>	</a:t>
            </a:r>
            <a:r>
              <a:rPr lang="en-US" sz="1500" b="1" dirty="0" smtClean="0">
                <a:solidFill>
                  <a:srgbClr val="FF0000"/>
                </a:solidFill>
              </a:rPr>
              <a:t>Data byte order (default is </a:t>
            </a:r>
            <a:r>
              <a:rPr lang="en-US" sz="1500" b="1" dirty="0" err="1" smtClean="0">
                <a:solidFill>
                  <a:srgbClr val="FF0000"/>
                </a:solidFill>
              </a:rPr>
              <a:t>little_endian</a:t>
            </a:r>
            <a:r>
              <a:rPr lang="en-US" sz="1500" b="1" dirty="0" smtClean="0">
                <a:solidFill>
                  <a:srgbClr val="FF0000"/>
                </a:solidFill>
              </a:rPr>
              <a:t>)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UNDEF  -2.56E33	</a:t>
            </a:r>
            <a:r>
              <a:rPr lang="en-US" sz="1500" b="1" dirty="0" smtClean="0">
                <a:solidFill>
                  <a:srgbClr val="FF0000"/>
                </a:solidFill>
              </a:rPr>
              <a:t>missing value</a:t>
            </a:r>
          </a:p>
          <a:p>
            <a:pPr>
              <a:buNone/>
            </a:pPr>
            <a:r>
              <a:rPr lang="en-US" sz="1500" b="1" dirty="0" smtClean="0"/>
              <a:t>TITLE 5 Days of Sample Model Output	</a:t>
            </a:r>
            <a:r>
              <a:rPr lang="en-US" sz="1500" b="1" dirty="0" smtClean="0">
                <a:solidFill>
                  <a:srgbClr val="FF0000"/>
                </a:solidFill>
              </a:rPr>
              <a:t>Data title</a:t>
            </a:r>
          </a:p>
          <a:p>
            <a:pPr>
              <a:buNone/>
            </a:pPr>
            <a:r>
              <a:rPr lang="en-US" sz="1500" b="1" dirty="0" smtClean="0"/>
              <a:t>XDEF 72 LINEAR  0.0 5.0	</a:t>
            </a:r>
            <a:r>
              <a:rPr lang="en-US" sz="1500" b="1" dirty="0" smtClean="0">
                <a:solidFill>
                  <a:srgbClr val="FF0000"/>
                </a:solidFill>
              </a:rPr>
              <a:t>longitude dimension and grid resolution</a:t>
            </a:r>
          </a:p>
          <a:p>
            <a:pPr>
              <a:buNone/>
            </a:pPr>
            <a:r>
              <a:rPr lang="en-US" sz="1500" b="1" dirty="0" smtClean="0"/>
              <a:t>YDEF 46 LINEAR  -90.0 4.0	</a:t>
            </a:r>
            <a:r>
              <a:rPr lang="en-US" sz="1500" b="1" dirty="0" smtClean="0">
                <a:solidFill>
                  <a:srgbClr val="FF0000"/>
                </a:solidFill>
              </a:rPr>
              <a:t>Latitude dimension and grid resolution</a:t>
            </a:r>
          </a:p>
          <a:p>
            <a:pPr>
              <a:buNone/>
            </a:pPr>
            <a:r>
              <a:rPr lang="da-DK" sz="1500" b="1" dirty="0" smtClean="0"/>
              <a:t>ZDEF 7 LEVELS 1000 850 700 500 300 200 100	</a:t>
            </a:r>
            <a:r>
              <a:rPr lang="da-DK" sz="1500" b="1" dirty="0" smtClean="0">
                <a:solidFill>
                  <a:srgbClr val="FF0000"/>
                </a:solidFill>
              </a:rPr>
              <a:t>vertical dimension  and resolution</a:t>
            </a:r>
          </a:p>
          <a:p>
            <a:pPr>
              <a:buNone/>
            </a:pPr>
            <a:r>
              <a:rPr lang="en-US" sz="1500" b="1" dirty="0" smtClean="0"/>
              <a:t>TDEF 5 LINEAR 02JAN1987 1DY	</a:t>
            </a:r>
            <a:r>
              <a:rPr lang="en-US" sz="1500" b="1" dirty="0" smtClean="0">
                <a:solidFill>
                  <a:srgbClr val="FF0000"/>
                </a:solidFill>
              </a:rPr>
              <a:t>Time dimension</a:t>
            </a:r>
          </a:p>
          <a:p>
            <a:pPr>
              <a:buNone/>
            </a:pPr>
            <a:r>
              <a:rPr lang="en-US" sz="1500" b="1" dirty="0" smtClean="0"/>
              <a:t>VARS 8	 </a:t>
            </a:r>
            <a:r>
              <a:rPr lang="en-US" sz="1500" b="1" dirty="0" smtClean="0">
                <a:solidFill>
                  <a:srgbClr val="FF0000"/>
                </a:solidFill>
              </a:rPr>
              <a:t>Number of variables</a:t>
            </a:r>
          </a:p>
          <a:p>
            <a:pPr>
              <a:buNone/>
            </a:pPr>
            <a:r>
              <a:rPr lang="fr-FR" sz="1500" b="1" dirty="0" err="1" smtClean="0"/>
              <a:t>ps</a:t>
            </a:r>
            <a:r>
              <a:rPr lang="fr-FR" sz="1500" b="1" dirty="0" smtClean="0"/>
              <a:t>     0   99   Surface Pressure</a:t>
            </a:r>
          </a:p>
          <a:p>
            <a:pPr>
              <a:buNone/>
            </a:pPr>
            <a:r>
              <a:rPr lang="nl-NL" sz="1500" b="1" dirty="0" smtClean="0"/>
              <a:t>u      7   99   U Winds</a:t>
            </a:r>
          </a:p>
          <a:p>
            <a:pPr>
              <a:buNone/>
            </a:pPr>
            <a:r>
              <a:rPr lang="en-US" sz="1500" b="1" dirty="0" smtClean="0"/>
              <a:t>v      7   99   V Winds</a:t>
            </a:r>
          </a:p>
          <a:p>
            <a:pPr>
              <a:buNone/>
            </a:pPr>
            <a:r>
              <a:rPr lang="en-US" sz="1500" b="1" dirty="0" err="1" smtClean="0"/>
              <a:t>hgt</a:t>
            </a:r>
            <a:r>
              <a:rPr lang="en-US" sz="1500" b="1" dirty="0" smtClean="0"/>
              <a:t>    7   99   </a:t>
            </a:r>
            <a:r>
              <a:rPr lang="en-US" sz="1500" b="1" dirty="0" err="1" smtClean="0"/>
              <a:t>Geopotential</a:t>
            </a:r>
            <a:r>
              <a:rPr lang="en-US" sz="1500" b="1" dirty="0" smtClean="0"/>
              <a:t> Heights</a:t>
            </a:r>
          </a:p>
          <a:p>
            <a:pPr>
              <a:buNone/>
            </a:pPr>
            <a:r>
              <a:rPr lang="fr-FR" sz="1500" b="1" dirty="0" err="1" smtClean="0"/>
              <a:t>tair</a:t>
            </a:r>
            <a:r>
              <a:rPr lang="fr-FR" sz="1500" b="1" dirty="0" smtClean="0"/>
              <a:t>   7   99   Air </a:t>
            </a:r>
            <a:r>
              <a:rPr lang="fr-FR" sz="1500" b="1" dirty="0" err="1" smtClean="0"/>
              <a:t>Temperature</a:t>
            </a:r>
            <a:endParaRPr lang="fr-FR" sz="1500" b="1" dirty="0" smtClean="0"/>
          </a:p>
          <a:p>
            <a:pPr>
              <a:buNone/>
            </a:pPr>
            <a:r>
              <a:rPr lang="en-US" sz="1500" b="1" dirty="0" smtClean="0"/>
              <a:t>q      5   99   Specific Humidity</a:t>
            </a:r>
          </a:p>
          <a:p>
            <a:pPr>
              <a:buNone/>
            </a:pPr>
            <a:r>
              <a:rPr lang="en-US" sz="1500" b="1" dirty="0" err="1" smtClean="0"/>
              <a:t>tsfc</a:t>
            </a:r>
            <a:r>
              <a:rPr lang="en-US" sz="1500" b="1" dirty="0" smtClean="0"/>
              <a:t>   0   99   Surface Temperature</a:t>
            </a:r>
          </a:p>
          <a:p>
            <a:pPr>
              <a:buNone/>
            </a:pPr>
            <a:r>
              <a:rPr lang="en-US" sz="1500" b="1" dirty="0" smtClean="0"/>
              <a:t>p      0   99   Precipitation</a:t>
            </a:r>
          </a:p>
          <a:p>
            <a:pPr>
              <a:buNone/>
            </a:pPr>
            <a:r>
              <a:rPr lang="en-US" sz="1500" b="1" dirty="0" smtClean="0"/>
              <a:t>ENDVARS</a:t>
            </a:r>
          </a:p>
        </p:txBody>
      </p:sp>
    </p:spTree>
    <p:extLst>
      <p:ext uri="{BB962C8B-B14F-4D97-AF65-F5344CB8AC3E}">
        <p14:creationId xmlns:p14="http://schemas.microsoft.com/office/powerpoint/2010/main" val="17879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4. Displaying Variables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On your </a:t>
            </a:r>
            <a:r>
              <a:rPr lang="en-US" sz="3000" dirty="0" err="1" smtClean="0"/>
              <a:t>cygwin</a:t>
            </a:r>
            <a:r>
              <a:rPr lang="en-US" sz="3000" dirty="0" smtClean="0"/>
              <a:t>/Linux terminal, type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ls</a:t>
            </a:r>
            <a:r>
              <a:rPr lang="en-US" sz="3000" b="1" dirty="0" smtClean="0"/>
              <a:t> </a:t>
            </a:r>
            <a:r>
              <a:rPr lang="en-US" sz="3000" dirty="0" smtClean="0"/>
              <a:t>to see list of files, and make sure that </a:t>
            </a:r>
            <a:r>
              <a:rPr lang="en-US" sz="3000" b="1" dirty="0" smtClean="0"/>
              <a:t>model.dat</a:t>
            </a:r>
            <a:r>
              <a:rPr lang="en-US" sz="3000" dirty="0" smtClean="0"/>
              <a:t> ( the main binary file) and </a:t>
            </a:r>
            <a:r>
              <a:rPr lang="en-US" sz="3000" b="1" dirty="0" smtClean="0"/>
              <a:t>mode.ctl</a:t>
            </a:r>
            <a:r>
              <a:rPr lang="en-US" sz="3000" dirty="0" smtClean="0"/>
              <a:t> (its descriptor or control) files are available.</a:t>
            </a:r>
          </a:p>
          <a:p>
            <a:r>
              <a:rPr lang="en-US" sz="3000" dirty="0" smtClean="0"/>
              <a:t>Type </a:t>
            </a:r>
            <a:r>
              <a:rPr lang="en-US" sz="3000" b="1" dirty="0" smtClean="0"/>
              <a:t>grads –p</a:t>
            </a:r>
            <a:r>
              <a:rPr lang="en-US" sz="3000" dirty="0" smtClean="0"/>
              <a:t> to initiate the grads package, with a portrait oriented display window </a:t>
            </a:r>
          </a:p>
          <a:p>
            <a:pPr lvl="1"/>
            <a:r>
              <a:rPr lang="en-US" sz="2600" dirty="0" smtClean="0"/>
              <a:t>The display window opens</a:t>
            </a:r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</a:t>
            </a:r>
            <a:r>
              <a:rPr lang="en-US" dirty="0" smtClean="0">
                <a:solidFill>
                  <a:srgbClr val="00B0F0"/>
                </a:solidFill>
              </a:rPr>
              <a:t>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600" dirty="0" smtClean="0"/>
              <a:t>open model.ctl </a:t>
            </a:r>
          </a:p>
          <a:p>
            <a:pPr lvl="1"/>
            <a:r>
              <a:rPr lang="en-US" sz="2600" dirty="0" smtClean="0"/>
              <a:t>q file</a:t>
            </a:r>
          </a:p>
          <a:p>
            <a:pPr lvl="1">
              <a:buNone/>
            </a:pPr>
            <a:r>
              <a:rPr lang="en-US" sz="2400" b="1" dirty="0" err="1" smtClean="0">
                <a:solidFill>
                  <a:srgbClr val="00B0F0"/>
                </a:solidFill>
              </a:rPr>
              <a:t>ps</a:t>
            </a:r>
            <a:r>
              <a:rPr lang="en-US" sz="2400" b="1" dirty="0" smtClean="0">
                <a:solidFill>
                  <a:srgbClr val="00B0F0"/>
                </a:solidFill>
              </a:rPr>
              <a:t> 0 99 Surface Pressure 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u 7 99 U Winds 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v 7 99 V Winds </a:t>
            </a:r>
          </a:p>
          <a:p>
            <a:pPr lvl="1">
              <a:buNone/>
            </a:pPr>
            <a:r>
              <a:rPr lang="en-US" sz="2400" b="1" dirty="0" err="1" smtClean="0">
                <a:solidFill>
                  <a:srgbClr val="00B0F0"/>
                </a:solidFill>
              </a:rPr>
              <a:t>hgt</a:t>
            </a:r>
            <a:r>
              <a:rPr lang="en-US" sz="2400" b="1" dirty="0" smtClean="0">
                <a:solidFill>
                  <a:srgbClr val="00B0F0"/>
                </a:solidFill>
              </a:rPr>
              <a:t> 7 99 </a:t>
            </a:r>
            <a:r>
              <a:rPr lang="en-US" sz="2400" b="1" dirty="0" err="1" smtClean="0">
                <a:solidFill>
                  <a:srgbClr val="00B0F0"/>
                </a:solidFill>
              </a:rPr>
              <a:t>Geopotential</a:t>
            </a:r>
            <a:r>
              <a:rPr lang="en-US" sz="2400" b="1" dirty="0" smtClean="0">
                <a:solidFill>
                  <a:srgbClr val="00B0F0"/>
                </a:solidFill>
              </a:rPr>
              <a:t> Heights </a:t>
            </a:r>
          </a:p>
          <a:p>
            <a:pPr lvl="1">
              <a:buNone/>
            </a:pPr>
            <a:r>
              <a:rPr lang="en-US" sz="2400" b="1" dirty="0" err="1" smtClean="0">
                <a:solidFill>
                  <a:srgbClr val="00B0F0"/>
                </a:solidFill>
              </a:rPr>
              <a:t>tair</a:t>
            </a:r>
            <a:r>
              <a:rPr lang="en-US" sz="2400" b="1" dirty="0" smtClean="0">
                <a:solidFill>
                  <a:srgbClr val="00B0F0"/>
                </a:solidFill>
              </a:rPr>
              <a:t> 7 99 Air Temperature 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q 5 99 Specific Humidity </a:t>
            </a:r>
          </a:p>
          <a:p>
            <a:pPr lvl="1">
              <a:buNone/>
            </a:pPr>
            <a:r>
              <a:rPr lang="en-US" sz="2400" b="1" dirty="0" err="1" smtClean="0">
                <a:solidFill>
                  <a:srgbClr val="00B0F0"/>
                </a:solidFill>
              </a:rPr>
              <a:t>tsfc</a:t>
            </a:r>
            <a:r>
              <a:rPr lang="en-US" sz="2400" b="1" dirty="0" smtClean="0">
                <a:solidFill>
                  <a:srgbClr val="00B0F0"/>
                </a:solidFill>
              </a:rPr>
              <a:t> 0 99 Surface Temperature 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p 0 99 Precipitation </a:t>
            </a:r>
          </a:p>
          <a:p>
            <a:pPr lvl="1">
              <a:buNone/>
            </a:pPr>
            <a:endParaRPr lang="en-US" sz="2600" dirty="0" smtClean="0"/>
          </a:p>
          <a:p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4. Displaying Variables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Type </a:t>
            </a:r>
            <a:r>
              <a:rPr lang="en-US" sz="3000" dirty="0" err="1" smtClean="0"/>
              <a:t>GrADS</a:t>
            </a:r>
            <a:r>
              <a:rPr lang="en-US" sz="3000" dirty="0" smtClean="0"/>
              <a:t> commands in logical order</a:t>
            </a:r>
          </a:p>
          <a:p>
            <a:pPr lvl="1"/>
            <a:r>
              <a:rPr lang="en-US" sz="2600" b="1" dirty="0" smtClean="0"/>
              <a:t>d </a:t>
            </a:r>
            <a:r>
              <a:rPr lang="en-US" sz="2600" b="1" dirty="0" err="1" smtClean="0"/>
              <a:t>ps</a:t>
            </a:r>
            <a:r>
              <a:rPr lang="en-US" sz="2600" b="1" dirty="0" smtClean="0"/>
              <a:t> </a:t>
            </a:r>
            <a:r>
              <a:rPr lang="en-US" sz="2600" dirty="0" smtClean="0"/>
              <a:t>(displays surface pressure plots on the display window)</a:t>
            </a:r>
          </a:p>
          <a:p>
            <a:pPr lvl="1"/>
            <a:r>
              <a:rPr lang="en-US" sz="2600" dirty="0" smtClean="0"/>
              <a:t>set geographical domain for your country </a:t>
            </a:r>
          </a:p>
          <a:p>
            <a:pPr lvl="1">
              <a:buNone/>
            </a:pPr>
            <a:r>
              <a:rPr lang="en-US" sz="2600" b="1" dirty="0" smtClean="0"/>
              <a:t>Set </a:t>
            </a:r>
            <a:r>
              <a:rPr lang="en-US" sz="2600" b="1" dirty="0" err="1" smtClean="0"/>
              <a:t>lat</a:t>
            </a:r>
            <a:r>
              <a:rPr lang="en-US" sz="2600" b="1" dirty="0" smtClean="0"/>
              <a:t> 4 22</a:t>
            </a:r>
          </a:p>
          <a:p>
            <a:pPr lvl="1">
              <a:buNone/>
            </a:pPr>
            <a:r>
              <a:rPr lang="en-US" sz="2600" b="1" dirty="0" smtClean="0"/>
              <a:t>Set </a:t>
            </a:r>
            <a:r>
              <a:rPr lang="en-US" sz="2600" b="1" dirty="0" err="1" smtClean="0"/>
              <a:t>lon</a:t>
            </a:r>
            <a:r>
              <a:rPr lang="en-US" sz="2600" b="1" dirty="0" smtClean="0"/>
              <a:t> 116 127</a:t>
            </a:r>
          </a:p>
          <a:p>
            <a:pPr lvl="1"/>
            <a:r>
              <a:rPr lang="en-US" sz="2600" dirty="0" smtClean="0"/>
              <a:t> Type </a:t>
            </a:r>
            <a:r>
              <a:rPr lang="en-US" sz="2600" b="1" dirty="0" smtClean="0"/>
              <a:t>c</a:t>
            </a:r>
            <a:r>
              <a:rPr lang="en-US" sz="2600" dirty="0" smtClean="0"/>
              <a:t> to clear the plot on the display window before we make another plot</a:t>
            </a:r>
          </a:p>
          <a:p>
            <a:pPr lvl="1"/>
            <a:r>
              <a:rPr lang="en-US" sz="2600" dirty="0" smtClean="0"/>
              <a:t>Type </a:t>
            </a:r>
            <a:r>
              <a:rPr lang="en-US" sz="2600" b="1" dirty="0" smtClean="0"/>
              <a:t>d </a:t>
            </a:r>
            <a:r>
              <a:rPr lang="en-US" sz="2600" b="1" dirty="0" err="1" smtClean="0"/>
              <a:t>ps</a:t>
            </a:r>
            <a:endParaRPr lang="en-US" sz="2600" b="1" dirty="0" smtClean="0"/>
          </a:p>
          <a:p>
            <a:pPr lvl="1"/>
            <a:r>
              <a:rPr lang="en-US" sz="2600" dirty="0" smtClean="0"/>
              <a:t>Instead surface pressure, plot rainfall for Jan 4, 1987</a:t>
            </a:r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1589</Words>
  <Application>Microsoft Office PowerPoint</Application>
  <PresentationFormat>On-screen Show (4:3)</PresentationFormat>
  <Paragraphs>277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Introduction to GrADS  Eleventh International Training Workshop Climate Variability and Predictions (11ITWCVP) Ankara, Turkey, April 2019</vt:lpstr>
      <vt:lpstr>Outline</vt:lpstr>
      <vt:lpstr>1. GrADS Tutorial Files</vt:lpstr>
      <vt:lpstr>2. Introduction</vt:lpstr>
      <vt:lpstr>3. GrADS Control/Descriptor File </vt:lpstr>
      <vt:lpstr>3. GrADS Control/Descriptor File (Cont.)</vt:lpstr>
      <vt:lpstr>4. Displaying Variables</vt:lpstr>
      <vt:lpstr>4. Displaying Variables (cont.)</vt:lpstr>
      <vt:lpstr>4. Displaying Variables (cont.)</vt:lpstr>
      <vt:lpstr>4. Displaying Variables (cont.)</vt:lpstr>
      <vt:lpstr>4. Displaying Variables (cont.)</vt:lpstr>
      <vt:lpstr>4. Displaying Variables (cont.)</vt:lpstr>
      <vt:lpstr>4. Displaying Variables (cont.)</vt:lpstr>
      <vt:lpstr>4. Displaying Variables (cont.)</vt:lpstr>
      <vt:lpstr>4. Displaying Variables (cont.)</vt:lpstr>
      <vt:lpstr>5. GrADS Script</vt:lpstr>
      <vt:lpstr>5. GrADS Script (cont)</vt:lpstr>
      <vt:lpstr>Exercise 1 (questions)</vt:lpstr>
      <vt:lpstr>Exercise 1 (Answer)</vt:lpstr>
      <vt:lpstr>Exercise 1 (Answer)</vt:lpstr>
      <vt:lpstr>Exercise 2 (question)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Endalkachew Bekele</dc:creator>
  <cp:lastModifiedBy>pcbu</cp:lastModifiedBy>
  <cp:revision>83</cp:revision>
  <dcterms:created xsi:type="dcterms:W3CDTF">2018-11-23T14:13:10Z</dcterms:created>
  <dcterms:modified xsi:type="dcterms:W3CDTF">2019-04-15T11:27:01Z</dcterms:modified>
</cp:coreProperties>
</file>