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9" r:id="rId2"/>
    <p:sldId id="256" r:id="rId3"/>
    <p:sldId id="287" r:id="rId4"/>
    <p:sldId id="266" r:id="rId5"/>
    <p:sldId id="296" r:id="rId6"/>
    <p:sldId id="267" r:id="rId7"/>
    <p:sldId id="258" r:id="rId8"/>
    <p:sldId id="294" r:id="rId9"/>
    <p:sldId id="295" r:id="rId10"/>
    <p:sldId id="272" r:id="rId11"/>
    <p:sldId id="288" r:id="rId12"/>
    <p:sldId id="298" r:id="rId13"/>
    <p:sldId id="291" r:id="rId14"/>
    <p:sldId id="290" r:id="rId15"/>
    <p:sldId id="302" r:id="rId16"/>
    <p:sldId id="299" r:id="rId17"/>
    <p:sldId id="301" r:id="rId18"/>
    <p:sldId id="289" r:id="rId19"/>
    <p:sldId id="263" r:id="rId20"/>
    <p:sldId id="260" r:id="rId21"/>
    <p:sldId id="261" r:id="rId22"/>
    <p:sldId id="264" r:id="rId23"/>
    <p:sldId id="265" r:id="rId24"/>
    <p:sldId id="262" r:id="rId25"/>
    <p:sldId id="285" r:id="rId26"/>
    <p:sldId id="286" r:id="rId27"/>
    <p:sldId id="297" r:id="rId28"/>
    <p:sldId id="30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CC"/>
    <a:srgbClr val="FFCABD"/>
    <a:srgbClr val="C5FFFF"/>
    <a:srgbClr val="008000"/>
    <a:srgbClr val="FFFF9F"/>
    <a:srgbClr val="E6D5F3"/>
    <a:srgbClr val="CC33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79360-E91E-44F0-ABC6-38FE08BA48DA}" type="datetimeFigureOut">
              <a:rPr lang="en-US" smtClean="0"/>
              <a:t>4/13/2010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4EC19-921F-417B-9B8A-7B2EDF22419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E761E-F05B-4808-B0F4-B7D68F412304}" type="datetime1">
              <a:rPr lang="en-US" smtClean="0"/>
              <a:t>4/13/2010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F82A-2353-46A0-B017-E8164AD40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D456F-88ED-439C-928D-39F887B4E869}" type="datetime1">
              <a:rPr lang="en-US" smtClean="0"/>
              <a:t>4/13/2010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F82A-2353-46A0-B017-E8164AD40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EC48B-6312-4548-B830-A563292032C0}" type="datetime1">
              <a:rPr lang="en-US" smtClean="0"/>
              <a:t>4/13/2010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F82A-2353-46A0-B017-E8164AD40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F15A-2E20-42F9-AB86-F13938D3A655}" type="datetime1">
              <a:rPr lang="en-US" smtClean="0"/>
              <a:t>4/13/2010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F82A-2353-46A0-B017-E8164AD40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974D-73DE-45BB-BEDF-349F69F3CD53}" type="datetime1">
              <a:rPr lang="en-US" smtClean="0"/>
              <a:t>4/13/2010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F82A-2353-46A0-B017-E8164AD40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5EF0-A2B8-43A2-A726-FD1795054258}" type="datetime1">
              <a:rPr lang="en-US" smtClean="0"/>
              <a:t>4/13/2010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F82A-2353-46A0-B017-E8164AD40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D261-802A-4F2B-A0C4-6B0DE46C3278}" type="datetime1">
              <a:rPr lang="en-US" smtClean="0"/>
              <a:t>4/13/2010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F82A-2353-46A0-B017-E8164AD40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59902-E617-4546-9018-73CD78F411F0}" type="datetime1">
              <a:rPr lang="en-US" smtClean="0"/>
              <a:t>4/13/2010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F82A-2353-46A0-B017-E8164AD40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13761-CF3B-40C7-A290-3190B7924C10}" type="datetime1">
              <a:rPr lang="en-US" smtClean="0"/>
              <a:t>4/13/2010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F82A-2353-46A0-B017-E8164AD40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0E51-A284-4F3B-BC7D-73ACB27A0CCB}" type="datetime1">
              <a:rPr lang="en-US" smtClean="0"/>
              <a:t>4/13/2010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F82A-2353-46A0-B017-E8164AD40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DDFF5-2E1C-482B-9EAC-D845BDF9561D}" type="datetime1">
              <a:rPr lang="en-US" smtClean="0"/>
              <a:t>4/13/2010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F82A-2353-46A0-B017-E8164AD40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444C5-3123-44D3-8E1A-61B3B25C0713}" type="datetime1">
              <a:rPr lang="en-US" smtClean="0"/>
              <a:t>4/13/2010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7F82A-2353-46A0-B017-E8164AD40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447800" y="1600200"/>
            <a:ext cx="57912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</a:rPr>
              <a:t>Recent Analyses of Drought Character and Prediction</a:t>
            </a:r>
          </a:p>
          <a:p>
            <a:pPr algn="ctr"/>
            <a:endParaRPr lang="en-US" sz="3200" b="1" dirty="0" smtClean="0">
              <a:latin typeface="Times New Roman" pitchFamily="18" charset="0"/>
            </a:endParaRPr>
          </a:p>
          <a:p>
            <a:pPr algn="ctr"/>
            <a:r>
              <a:rPr lang="en-US" sz="2400" dirty="0" smtClean="0">
                <a:latin typeface="Times New Roman" pitchFamily="18" charset="0"/>
              </a:rPr>
              <a:t>Randal Koster, GMAO, NASA/GSFC</a:t>
            </a:r>
          </a:p>
          <a:p>
            <a:pPr algn="ctr"/>
            <a:r>
              <a:rPr lang="en-US" sz="2400" dirty="0" smtClean="0">
                <a:latin typeface="Times New Roman" pitchFamily="18" charset="0"/>
              </a:rPr>
              <a:t>(with help from numerous colleagues: </a:t>
            </a:r>
            <a:r>
              <a:rPr lang="en-US" sz="2400" dirty="0" err="1" smtClean="0">
                <a:latin typeface="Times New Roman" pitchFamily="18" charset="0"/>
              </a:rPr>
              <a:t>Sarith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Mahanama</a:t>
            </a:r>
            <a:r>
              <a:rPr lang="en-US" sz="2400" dirty="0" smtClean="0">
                <a:latin typeface="Times New Roman" pitchFamily="18" charset="0"/>
              </a:rPr>
              <a:t>, Greg Walker, Siegfried Schubert, Max Suarez, Tiffany Townsend, Dennis </a:t>
            </a:r>
            <a:r>
              <a:rPr lang="en-US" sz="2400" dirty="0" err="1" smtClean="0">
                <a:latin typeface="Times New Roman" pitchFamily="18" charset="0"/>
              </a:rPr>
              <a:t>Lettenmaier</a:t>
            </a:r>
            <a:r>
              <a:rPr lang="en-US" sz="2400" dirty="0" smtClean="0">
                <a:latin typeface="Times New Roman" pitchFamily="18" charset="0"/>
              </a:rPr>
              <a:t>, Ben </a:t>
            </a:r>
            <a:r>
              <a:rPr lang="en-US" sz="2400" dirty="0" err="1" smtClean="0">
                <a:latin typeface="Times New Roman" pitchFamily="18" charset="0"/>
              </a:rPr>
              <a:t>Livneh</a:t>
            </a:r>
            <a:r>
              <a:rPr lang="en-US" sz="2400" dirty="0" smtClean="0">
                <a:latin typeface="Times New Roman" pitchFamily="18" charset="0"/>
              </a:rPr>
              <a:t>, etc., etc....)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F82A-2353-46A0-B017-E8164AD406C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80772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 smtClean="0">
                <a:latin typeface="Times New Roman" pitchFamily="18" charset="0"/>
              </a:rPr>
              <a:t>Summary of streamflow forecast study:</a:t>
            </a:r>
            <a:endParaRPr lang="en-US" sz="2800" b="1" u="sng" dirty="0">
              <a:latin typeface="Times New Roman" pitchFamily="18" charset="0"/>
            </a:endParaRPr>
          </a:p>
          <a:p>
            <a:endParaRPr lang="en-US" sz="1400" i="1" dirty="0" smtClean="0">
              <a:latin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</a:rPr>
              <a:t>1. </a:t>
            </a:r>
            <a:r>
              <a:rPr lang="en-US" sz="2400" dirty="0" smtClean="0">
                <a:latin typeface="Times New Roman" pitchFamily="18" charset="0"/>
              </a:rPr>
              <a:t>Today’s LSMs are capable of producing skillful seasonal forecasts of snowmelt-season streamflow.</a:t>
            </a:r>
            <a:endParaRPr lang="en-US" sz="2400" b="1" i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endParaRPr lang="en-US" dirty="0">
              <a:latin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</a:rPr>
              <a:t>2. </a:t>
            </a:r>
            <a:r>
              <a:rPr lang="en-US" sz="2400" dirty="0" smtClean="0">
                <a:latin typeface="Times New Roman" pitchFamily="18" charset="0"/>
              </a:rPr>
              <a:t>Soil moisture information, by itself, contributes to this skill.</a:t>
            </a:r>
            <a:endParaRPr lang="en-US" sz="2400" dirty="0">
              <a:latin typeface="Times New Roman" pitchFamily="18" charset="0"/>
            </a:endParaRPr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 cstate="print"/>
          <a:srcRect t="50000" r="592" b="6411"/>
          <a:stretch>
            <a:fillRect/>
          </a:stretch>
        </p:blipFill>
        <p:spPr bwMode="auto">
          <a:xfrm>
            <a:off x="1066800" y="3962400"/>
            <a:ext cx="6781800" cy="2135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 rot="18856648">
            <a:off x="1165687" y="4110566"/>
            <a:ext cx="2032080" cy="1302113"/>
          </a:xfrm>
          <a:prstGeom prst="ellipse">
            <a:avLst/>
          </a:prstGeom>
          <a:noFill/>
          <a:ln w="762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971800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Snow initialization more important toward northwest of study area.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05400" y="2962870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Soil moisture initialization more important toward southeast of study area.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 rot="18856648">
            <a:off x="5431651" y="4741759"/>
            <a:ext cx="1936512" cy="1178457"/>
          </a:xfrm>
          <a:prstGeom prst="ellipse">
            <a:avLst/>
          </a:prstGeom>
          <a:noFill/>
          <a:ln w="762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rot="16200000" flipH="1">
            <a:off x="1485900" y="3924300"/>
            <a:ext cx="304800" cy="2286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6629400" y="4114800"/>
            <a:ext cx="609600" cy="1524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F82A-2353-46A0-B017-E8164AD406C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33400" y="792063"/>
            <a:ext cx="79248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</a:rPr>
              <a:t>Three topics:</a:t>
            </a:r>
          </a:p>
          <a:p>
            <a:endParaRPr lang="en-US" sz="2800" b="1" dirty="0" smtClean="0">
              <a:latin typeface="Times New Roman" pitchFamily="18" charset="0"/>
            </a:endParaRPr>
          </a:p>
          <a:p>
            <a:pPr marL="514350" indent="-514350">
              <a:buFontTx/>
              <a:buAutoNum type="arabicPeriod"/>
            </a:pPr>
            <a:r>
              <a:rPr lang="en-US" sz="2800" dirty="0" smtClean="0">
                <a:latin typeface="Times New Roman" pitchFamily="18" charset="0"/>
              </a:rPr>
              <a:t>Hydrological drought: Streamflow prediction on seasonal time scales</a:t>
            </a:r>
            <a:r>
              <a:rPr lang="en-US" sz="2800" dirty="0" smtClean="0">
                <a:latin typeface="Times New Roman" pitchFamily="18" charset="0"/>
              </a:rPr>
              <a:t>.</a:t>
            </a:r>
          </a:p>
          <a:p>
            <a:pPr marL="514350" indent="-514350">
              <a:buFontTx/>
              <a:buAutoNum type="arabicPeriod"/>
            </a:pPr>
            <a:endParaRPr lang="en-US" sz="2800" dirty="0" smtClean="0">
              <a:latin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Agricultural drought: Persistence vs. forcing prediction in soil moisture forecasts.</a:t>
            </a:r>
          </a:p>
          <a:p>
            <a:pPr marL="457200" indent="-457200"/>
            <a:endParaRPr lang="en-US" sz="2800" dirty="0" smtClean="0">
              <a:latin typeface="Times New Roman" pitchFamily="18" charset="0"/>
            </a:endParaRPr>
          </a:p>
          <a:p>
            <a:pPr marL="457200" indent="-457200"/>
            <a:r>
              <a:rPr lang="en-US" sz="2800" dirty="0" smtClean="0">
                <a:latin typeface="Times New Roman" pitchFamily="18" charset="0"/>
              </a:rPr>
              <a:t>3.  Meteorological drought: Some results regarding attribution.</a:t>
            </a:r>
            <a:endParaRPr lang="en-US" sz="2400" dirty="0">
              <a:latin typeface="Times New Roman" pitchFamily="18" charset="0"/>
            </a:endParaRPr>
          </a:p>
          <a:p>
            <a:endParaRPr lang="en-US" sz="2400" dirty="0">
              <a:latin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F82A-2353-46A0-B017-E8164AD406C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981200"/>
            <a:ext cx="1828800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Soil Moisture</a:t>
            </a:r>
          </a:p>
          <a:p>
            <a:pPr algn="ctr"/>
            <a:r>
              <a:rPr lang="en-US" dirty="0" smtClean="0"/>
              <a:t>Initial Conditions on Forecast Start Date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248400" y="1981200"/>
            <a:ext cx="1828800" cy="1200329"/>
          </a:xfrm>
          <a:prstGeom prst="rect">
            <a:avLst/>
          </a:prstGeom>
          <a:solidFill>
            <a:srgbClr val="FFFF9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Soil Moisture</a:t>
            </a:r>
          </a:p>
          <a:p>
            <a:pPr algn="ctr"/>
            <a:r>
              <a:rPr lang="en-US" dirty="0" smtClean="0"/>
              <a:t>Conditions at Forecast Validation Date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200400" y="2362200"/>
            <a:ext cx="2819400" cy="3322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05200" y="1447800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Integrate forecast model: apply forecasted P, T, q, ...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4038600"/>
            <a:ext cx="7086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Assuming perfect soil moisture initial conditions and a perfect LSM, skill in forecasting soil moisture depends on two things:</a:t>
            </a:r>
          </a:p>
          <a:p>
            <a:endParaRPr lang="en-US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forecasted rainfall, temperature, wind speed, humidity...</a:t>
            </a:r>
          </a:p>
          <a:p>
            <a:endParaRPr lang="en-US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LSM’s inherent soil moisture memory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209800" y="4876800"/>
            <a:ext cx="152400" cy="152400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209800" y="5334000"/>
            <a:ext cx="152400" cy="152400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F82A-2353-46A0-B017-E8164AD406C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33400" y="609600"/>
            <a:ext cx="80772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u="sng" dirty="0">
                <a:latin typeface="Times New Roman" pitchFamily="18" charset="0"/>
              </a:rPr>
              <a:t>Experiment: </a:t>
            </a:r>
          </a:p>
          <a:p>
            <a:endParaRPr lang="en-US" sz="1400" i="1" dirty="0" smtClean="0">
              <a:latin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</a:rPr>
              <a:t>1. Perform </a:t>
            </a:r>
            <a:r>
              <a:rPr lang="en-US" sz="2400" dirty="0">
                <a:latin typeface="Times New Roman" pitchFamily="18" charset="0"/>
              </a:rPr>
              <a:t>multi-decadal offline </a:t>
            </a:r>
            <a:r>
              <a:rPr lang="en-US" sz="2400" dirty="0" smtClean="0">
                <a:latin typeface="Times New Roman" pitchFamily="18" charset="0"/>
              </a:rPr>
              <a:t>simulation covering CONUS, using </a:t>
            </a:r>
            <a:r>
              <a:rPr lang="en-US" sz="2400" dirty="0" smtClean="0">
                <a:latin typeface="Times New Roman" pitchFamily="18" charset="0"/>
              </a:rPr>
              <a:t>observations-based meteorological </a:t>
            </a:r>
            <a:r>
              <a:rPr lang="en-US" sz="2400" dirty="0" smtClean="0">
                <a:latin typeface="Times New Roman" pitchFamily="18" charset="0"/>
              </a:rPr>
              <a:t>data. </a:t>
            </a:r>
            <a:r>
              <a:rPr lang="en-US" sz="2400" dirty="0" smtClean="0">
                <a:latin typeface="Times New Roman" pitchFamily="18" charset="0"/>
              </a:rPr>
              <a:t> Compute soil moistures during summer months; call them “truth”. 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</a:rPr>
              <a:t>(This time, a synthetic study.)</a:t>
            </a:r>
            <a:endParaRPr lang="en-US" sz="2400" b="1" i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endParaRPr lang="en-US" dirty="0">
              <a:latin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</a:rPr>
              <a:t>2. </a:t>
            </a:r>
            <a:r>
              <a:rPr lang="en-US" sz="2400" dirty="0" smtClean="0">
                <a:latin typeface="Times New Roman" pitchFamily="18" charset="0"/>
              </a:rPr>
              <a:t>Perform forecasts</a:t>
            </a:r>
            <a:r>
              <a:rPr lang="en-US" sz="2400" dirty="0" smtClean="0">
                <a:latin typeface="Times New Roman" pitchFamily="18" charset="0"/>
              </a:rPr>
              <a:t>:  </a:t>
            </a:r>
            <a:r>
              <a:rPr lang="en-US" sz="2400" dirty="0" smtClean="0">
                <a:latin typeface="Times New Roman" pitchFamily="18" charset="0"/>
              </a:rPr>
              <a:t>Start with “truth” initial conditions and integrate model with climatological forcing.  (i.e., assume no skill in predicted forcing.</a:t>
            </a:r>
          </a:p>
          <a:p>
            <a:endParaRPr lang="en-US" sz="2400" dirty="0" smtClean="0">
              <a:latin typeface="Times New Roman" pitchFamily="18" charset="0"/>
            </a:endParaRPr>
          </a:p>
          <a:p>
            <a:endParaRPr lang="en-US" sz="2400" dirty="0">
              <a:latin typeface="Times New Roman" pitchFamily="18" charset="0"/>
            </a:endParaRPr>
          </a:p>
          <a:p>
            <a:endParaRPr lang="en-US" sz="2400" dirty="0">
              <a:latin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F82A-2353-46A0-B017-E8164AD406C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b="19641"/>
          <a:stretch>
            <a:fillRect/>
          </a:stretch>
        </p:blipFill>
        <p:spPr bwMode="auto">
          <a:xfrm>
            <a:off x="838200" y="1066800"/>
            <a:ext cx="3727264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 b="20588"/>
          <a:stretch>
            <a:fillRect/>
          </a:stretch>
        </p:blipFill>
        <p:spPr bwMode="auto">
          <a:xfrm>
            <a:off x="838200" y="3276600"/>
            <a:ext cx="3751566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t="84505" b="5291"/>
          <a:stretch>
            <a:fillRect/>
          </a:stretch>
        </p:blipFill>
        <p:spPr bwMode="auto">
          <a:xfrm>
            <a:off x="609600" y="5562600"/>
            <a:ext cx="8386344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38200" y="381000"/>
            <a:ext cx="7124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forecast vs. synthetic truth:  climatological forcings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2667000"/>
            <a:ext cx="1422184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 month out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62600" y="3093184"/>
            <a:ext cx="3048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Soil moisture memory induces significant skill, particularly where (in this model) the water holding capacity is larger.</a:t>
            </a:r>
            <a:endParaRPr lang="en-US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4857690"/>
            <a:ext cx="1521570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 months out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0800000">
            <a:off x="3505200" y="2133600"/>
            <a:ext cx="1981200" cy="11430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F82A-2353-46A0-B017-E8164AD406C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33400" y="609600"/>
            <a:ext cx="807720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u="sng" dirty="0">
                <a:latin typeface="Times New Roman" pitchFamily="18" charset="0"/>
              </a:rPr>
              <a:t>Experiment: </a:t>
            </a:r>
          </a:p>
          <a:p>
            <a:endParaRPr lang="en-US" sz="1400" i="1" dirty="0" smtClean="0">
              <a:latin typeface="Times New Roman" pitchFamily="18" charset="0"/>
            </a:endParaRPr>
          </a:p>
          <a:p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1. Perform </a:t>
            </a:r>
            <a:r>
              <a:rPr lang="en-US" sz="2400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multi-decadal offline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simulation covering CONUS, using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observations-based meteorological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data.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 Compute soil moistures during summer months; call them “truth”.  </a:t>
            </a:r>
            <a:r>
              <a:rPr lang="en-US" sz="2400" b="1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(This time, a synthetic study.)</a:t>
            </a:r>
            <a:endParaRPr lang="en-US" sz="2400" b="1" i="1" dirty="0" smtClean="0">
              <a:solidFill>
                <a:schemeClr val="tx2">
                  <a:lumMod val="40000"/>
                  <a:lumOff val="60000"/>
                </a:schemeClr>
              </a:solidFill>
              <a:latin typeface="Times New Roman" pitchFamily="18" charset="0"/>
            </a:endParaRPr>
          </a:p>
          <a:p>
            <a:endParaRPr lang="en-US" dirty="0">
              <a:solidFill>
                <a:schemeClr val="tx2">
                  <a:lumMod val="40000"/>
                  <a:lumOff val="60000"/>
                </a:schemeClr>
              </a:solidFill>
              <a:latin typeface="Times New Roman" pitchFamily="18" charset="0"/>
            </a:endParaRPr>
          </a:p>
          <a:p>
            <a:r>
              <a:rPr lang="en-US" sz="2400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2.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Perform forecasts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: 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Start with “truth” initial conditions and integrate model with climatological forcing.  (i.e., assume no skill in predicted forcing.</a:t>
            </a:r>
          </a:p>
          <a:p>
            <a:endParaRPr lang="en-US" sz="2400" dirty="0" smtClean="0">
              <a:latin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</a:rPr>
              <a:t>3. Perform forecasts again, using climatological forcing for everything except precipitation.  (For precipitation, assume perfect forecasts.)</a:t>
            </a:r>
            <a:endParaRPr lang="en-US" sz="2400" dirty="0">
              <a:latin typeface="Times New Roman" pitchFamily="18" charset="0"/>
            </a:endParaRPr>
          </a:p>
          <a:p>
            <a:endParaRPr lang="en-US" sz="2400" dirty="0">
              <a:latin typeface="Times New Roman" pitchFamily="18" charset="0"/>
            </a:endParaRPr>
          </a:p>
          <a:p>
            <a:endParaRPr lang="en-US" sz="2400" dirty="0">
              <a:latin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F82A-2353-46A0-B017-E8164AD406C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143000"/>
            <a:ext cx="3707682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1324" y="3429000"/>
            <a:ext cx="3720676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 t="84505" b="5291"/>
          <a:stretch>
            <a:fillRect/>
          </a:stretch>
        </p:blipFill>
        <p:spPr bwMode="auto">
          <a:xfrm>
            <a:off x="609600" y="5638800"/>
            <a:ext cx="8386344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57200" y="152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forecast vs. synthetic truth:  “truth” P but climatological T, q, wind, radiation...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2743200"/>
            <a:ext cx="1422184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 month out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5010090"/>
            <a:ext cx="1521570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 months out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81600" y="1676400"/>
            <a:ext cx="3124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Getting the precipitation right in a forecast returns most of the skill.  Getting the radiations, temperatures, etc., right is secondary – these forcings contribute almost nothing to skill.</a:t>
            </a:r>
            <a:endParaRPr lang="en-US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F82A-2353-46A0-B017-E8164AD406C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09600" y="381000"/>
            <a:ext cx="78486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u="sng" dirty="0" smtClean="0">
                <a:latin typeface="Times New Roman" pitchFamily="18" charset="0"/>
              </a:rPr>
              <a:t>Summary of (synthetic, model-dependent) </a:t>
            </a:r>
            <a:r>
              <a:rPr lang="en-US" sz="2400" b="1" u="sng" dirty="0" smtClean="0">
                <a:latin typeface="Times New Roman" pitchFamily="18" charset="0"/>
              </a:rPr>
              <a:t>soil moisture prediction study</a:t>
            </a:r>
            <a:r>
              <a:rPr lang="en-US" sz="2400" b="1" u="sng" dirty="0" smtClean="0">
                <a:latin typeface="Times New Roman" pitchFamily="18" charset="0"/>
              </a:rPr>
              <a:t>:</a:t>
            </a:r>
            <a:endParaRPr lang="en-US" sz="2400" b="1" u="sng" dirty="0">
              <a:latin typeface="Times New Roman" pitchFamily="18" charset="0"/>
            </a:endParaRPr>
          </a:p>
          <a:p>
            <a:endParaRPr lang="en-US" sz="2000" i="1" dirty="0" smtClean="0">
              <a:latin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en-US" sz="2400" dirty="0" smtClean="0">
                <a:latin typeface="Times New Roman" pitchFamily="18" charset="0"/>
              </a:rPr>
              <a:t>An LSM’s inherent soil moisture memory contributes strongly to soil moisture forecast skill, particularly in regions of large water holding capacity.</a:t>
            </a:r>
          </a:p>
          <a:p>
            <a:pPr marL="457200" indent="-457200">
              <a:buAutoNum type="arabicPeriod"/>
            </a:pPr>
            <a:endParaRPr lang="en-US" sz="2400" dirty="0" smtClean="0">
              <a:latin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en-US" sz="2400" dirty="0" smtClean="0">
                <a:latin typeface="Times New Roman" pitchFamily="18" charset="0"/>
              </a:rPr>
              <a:t>Of all the meteorological forcings provided by a forecast system, precipitation is overwhelmingly the most important.  (Inability to predict temperatures, humidities, wind speeds, etc., is not that important.)</a:t>
            </a:r>
          </a:p>
          <a:p>
            <a:pPr marL="457200" indent="-457200">
              <a:buAutoNum type="arabicPeriod"/>
            </a:pPr>
            <a:endParaRPr lang="en-US" sz="2400" dirty="0" smtClean="0">
              <a:latin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en-US" sz="2400" dirty="0" smtClean="0">
                <a:latin typeface="Times New Roman" pitchFamily="18" charset="0"/>
              </a:rPr>
              <a:t>While these things are already intuitive, it’s important to estimate these </a:t>
            </a:r>
            <a:r>
              <a:rPr lang="en-US" sz="2400" dirty="0" smtClean="0">
                <a:latin typeface="Times New Roman" pitchFamily="18" charset="0"/>
              </a:rPr>
              <a:t>contributions </a:t>
            </a:r>
            <a:r>
              <a:rPr lang="en-US" sz="2400" dirty="0" smtClean="0">
                <a:latin typeface="Times New Roman" pitchFamily="18" charset="0"/>
              </a:rPr>
              <a:t>quantitatively with </a:t>
            </a:r>
            <a:r>
              <a:rPr lang="en-US" sz="2400" dirty="0" smtClean="0">
                <a:latin typeface="Times New Roman" pitchFamily="18" charset="0"/>
              </a:rPr>
              <a:t>any system used to predict soil moisture.</a:t>
            </a:r>
            <a:endParaRPr lang="en-US" sz="2400" dirty="0" smtClean="0">
              <a:latin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F82A-2353-46A0-B017-E8164AD406C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33400" y="792063"/>
            <a:ext cx="79248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</a:rPr>
              <a:t>Three topics:</a:t>
            </a:r>
          </a:p>
          <a:p>
            <a:endParaRPr lang="en-US" sz="2800" b="1" dirty="0" smtClean="0">
              <a:latin typeface="Times New Roman" pitchFamily="18" charset="0"/>
            </a:endParaRPr>
          </a:p>
          <a:p>
            <a:pPr marL="514350" indent="-514350">
              <a:buFontTx/>
              <a:buAutoNum type="arabicPeriod"/>
            </a:pPr>
            <a:r>
              <a:rPr lang="en-US" sz="2800" dirty="0" smtClean="0">
                <a:latin typeface="Times New Roman" pitchFamily="18" charset="0"/>
              </a:rPr>
              <a:t>Hydrological drought: Streamflow prediction on seasonal time scales</a:t>
            </a:r>
            <a:r>
              <a:rPr lang="en-US" sz="2800" dirty="0" smtClean="0">
                <a:latin typeface="Times New Roman" pitchFamily="18" charset="0"/>
              </a:rPr>
              <a:t>.</a:t>
            </a:r>
          </a:p>
          <a:p>
            <a:pPr marL="514350" indent="-514350">
              <a:buFontTx/>
              <a:buAutoNum type="arabicPeriod"/>
            </a:pPr>
            <a:endParaRPr lang="en-US" sz="2800" dirty="0" smtClean="0">
              <a:latin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sz="2800" dirty="0" smtClean="0">
                <a:latin typeface="Times New Roman" pitchFamily="18" charset="0"/>
              </a:rPr>
              <a:t>Agricultural drought: Persistence vs. forcing prediction in soil moisture forecasts.</a:t>
            </a:r>
          </a:p>
          <a:p>
            <a:pPr marL="457200" indent="-457200"/>
            <a:endParaRPr lang="en-US" sz="2800" dirty="0" smtClean="0">
              <a:latin typeface="Times New Roman" pitchFamily="18" charset="0"/>
            </a:endParaRPr>
          </a:p>
          <a:p>
            <a:pPr marL="457200" indent="-457200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3.  Meteorological drought: Some results regarding attribution.</a:t>
            </a:r>
            <a:endParaRPr lang="en-US" sz="2400" dirty="0">
              <a:solidFill>
                <a:srgbClr val="FF0000"/>
              </a:solidFill>
              <a:latin typeface="Times New Roman" pitchFamily="18" charset="0"/>
            </a:endParaRPr>
          </a:p>
          <a:p>
            <a:endParaRPr lang="en-US" sz="2400" dirty="0">
              <a:latin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F82A-2353-46A0-B017-E8164AD406C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dl3.gif"/>
          <p:cNvPicPr>
            <a:picLocks noChangeAspect="1"/>
          </p:cNvPicPr>
          <p:nvPr/>
        </p:nvPicPr>
        <p:blipFill>
          <a:blip r:embed="rId2" cstate="print"/>
          <a:srcRect l="11176" t="7778" r="16928" b="66666"/>
          <a:stretch>
            <a:fillRect/>
          </a:stretch>
        </p:blipFill>
        <p:spPr>
          <a:xfrm>
            <a:off x="685800" y="1676400"/>
            <a:ext cx="7288696" cy="3352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1219200"/>
            <a:ext cx="74446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GHCN stations with at least 50 consecutive years of precipitation data.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F82A-2353-46A0-B017-E8164AD406C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33400" y="792063"/>
            <a:ext cx="79248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</a:rPr>
              <a:t>Three topics:</a:t>
            </a:r>
          </a:p>
          <a:p>
            <a:endParaRPr lang="en-US" sz="2800" b="1" dirty="0" smtClean="0">
              <a:latin typeface="Times New Roman" pitchFamily="18" charset="0"/>
            </a:endParaRPr>
          </a:p>
          <a:p>
            <a:pPr marL="514350" indent="-514350">
              <a:buFontTx/>
              <a:buAutoNum type="arabicPeriod"/>
            </a:pPr>
            <a:r>
              <a:rPr lang="en-US" sz="2800" dirty="0" smtClean="0">
                <a:latin typeface="Times New Roman" pitchFamily="18" charset="0"/>
              </a:rPr>
              <a:t>Hydrological drought: Streamflow prediction on seasonal time scales</a:t>
            </a:r>
            <a:r>
              <a:rPr lang="en-US" sz="2800" dirty="0" smtClean="0">
                <a:latin typeface="Times New Roman" pitchFamily="18" charset="0"/>
              </a:rPr>
              <a:t>.</a:t>
            </a:r>
          </a:p>
          <a:p>
            <a:pPr marL="514350" indent="-514350">
              <a:buFontTx/>
              <a:buAutoNum type="arabicPeriod"/>
            </a:pPr>
            <a:endParaRPr lang="en-US" sz="2800" dirty="0" smtClean="0">
              <a:latin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sz="2800" dirty="0" smtClean="0">
                <a:latin typeface="Times New Roman" pitchFamily="18" charset="0"/>
              </a:rPr>
              <a:t>Agricultural drought: Persistence vs. forcing prediction in soil moisture forecasts.</a:t>
            </a:r>
          </a:p>
          <a:p>
            <a:pPr marL="457200" indent="-457200"/>
            <a:endParaRPr lang="en-US" sz="2800" dirty="0" smtClean="0">
              <a:latin typeface="Times New Roman" pitchFamily="18" charset="0"/>
            </a:endParaRPr>
          </a:p>
          <a:p>
            <a:pPr marL="457200" indent="-457200"/>
            <a:r>
              <a:rPr lang="en-US" sz="2800" dirty="0" smtClean="0">
                <a:latin typeface="Times New Roman" pitchFamily="18" charset="0"/>
              </a:rPr>
              <a:t>3.  Meteorological drought: Some results regarding attribution.</a:t>
            </a:r>
            <a:endParaRPr lang="en-US" sz="2400" dirty="0">
              <a:latin typeface="Times New Roman" pitchFamily="18" charset="0"/>
            </a:endParaRPr>
          </a:p>
          <a:p>
            <a:endParaRPr lang="en-US" sz="2400" dirty="0">
              <a:latin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F82A-2353-46A0-B017-E8164AD406C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3058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At each of these stations:</a:t>
            </a: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Rank the annual precipitation rates.  Determine if a given year’s precipitation lies in the lower, middle, or upper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tercile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all values.</a:t>
            </a:r>
          </a:p>
          <a:p>
            <a:pPr lvl="1"/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Determine the probability that 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dry (wet)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tercile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year follows another dry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(wet)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tercile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year.</a:t>
            </a:r>
          </a:p>
          <a:p>
            <a:pPr lvl="1"/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Compare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these probabilities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those obtained for a </a:t>
            </a:r>
            <a:r>
              <a:rPr lang="en-US" sz="2400" i="1" u="sng" dirty="0" smtClean="0">
                <a:latin typeface="Times New Roman" pitchFamily="18" charset="0"/>
                <a:cs typeface="Times New Roman" pitchFamily="18" charset="0"/>
              </a:rPr>
              <a:t>random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distribution of yearly precipitations (via extensive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Monte Carlo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analyses).</a:t>
            </a:r>
          </a:p>
          <a:p>
            <a:pPr lvl="1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Determine the significance level to which nature is not acting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randomly: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confidence level to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which we can say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multi-year drought results from some non-random process.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609600" y="1066800"/>
            <a:ext cx="173038" cy="1524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5" name="Oval 4"/>
          <p:cNvSpPr/>
          <p:nvPr/>
        </p:nvSpPr>
        <p:spPr>
          <a:xfrm>
            <a:off x="609600" y="3276600"/>
            <a:ext cx="173038" cy="1524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6" name="Oval 5"/>
          <p:cNvSpPr/>
          <p:nvPr/>
        </p:nvSpPr>
        <p:spPr>
          <a:xfrm>
            <a:off x="609600" y="2362200"/>
            <a:ext cx="173038" cy="1524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7" name="Right Arrow 6"/>
          <p:cNvSpPr/>
          <p:nvPr/>
        </p:nvSpPr>
        <p:spPr>
          <a:xfrm>
            <a:off x="613569" y="4724400"/>
            <a:ext cx="605631" cy="228600"/>
          </a:xfrm>
          <a:prstGeom prst="rightArrow">
            <a:avLst/>
          </a:prstGeom>
          <a:solidFill>
            <a:srgbClr val="008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F82A-2353-46A0-B017-E8164AD406C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dl1.gif"/>
          <p:cNvPicPr>
            <a:picLocks noChangeAspect="1"/>
          </p:cNvPicPr>
          <p:nvPr/>
        </p:nvPicPr>
        <p:blipFill>
          <a:blip r:embed="rId2" cstate="print"/>
          <a:srcRect l="10065" t="10000" r="16601" b="7778"/>
          <a:stretch>
            <a:fillRect/>
          </a:stretch>
        </p:blipFill>
        <p:spPr>
          <a:xfrm>
            <a:off x="1066800" y="533400"/>
            <a:ext cx="3886200" cy="5638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38800" y="1295400"/>
            <a:ext cx="2819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Nature is not behaving randomly with a confidence level of: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80%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90%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95%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99%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096000" y="25146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096000" y="3124200"/>
            <a:ext cx="381000" cy="381000"/>
          </a:xfrm>
          <a:prstGeom prst="ellipse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096000" y="3733800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0" y="4343400"/>
            <a:ext cx="381000" cy="381000"/>
          </a:xfrm>
          <a:prstGeom prst="ellipse">
            <a:avLst/>
          </a:prstGeom>
          <a:solidFill>
            <a:srgbClr val="CC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F82A-2353-46A0-B017-E8164AD406C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dl2.gif"/>
          <p:cNvPicPr>
            <a:picLocks noChangeAspect="1"/>
          </p:cNvPicPr>
          <p:nvPr/>
        </p:nvPicPr>
        <p:blipFill>
          <a:blip r:embed="rId2" cstate="print"/>
          <a:srcRect l="12614" t="7778" r="11177" b="65556"/>
          <a:stretch>
            <a:fillRect/>
          </a:stretch>
        </p:blipFill>
        <p:spPr>
          <a:xfrm>
            <a:off x="1041400" y="3200400"/>
            <a:ext cx="6731000" cy="304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52600" y="2286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What about field significance?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rot="16200000" flipH="1">
            <a:off x="952500" y="2628900"/>
            <a:ext cx="2209800" cy="457200"/>
          </a:xfrm>
          <a:prstGeom prst="straightConnector1">
            <a:avLst/>
          </a:prstGeom>
          <a:ln w="5715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2095500" y="3162300"/>
            <a:ext cx="1447800" cy="304800"/>
          </a:xfrm>
          <a:prstGeom prst="straightConnector1">
            <a:avLst/>
          </a:prstGeom>
          <a:ln w="5715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 flipV="1">
            <a:off x="3048000" y="3200400"/>
            <a:ext cx="762000" cy="685800"/>
          </a:xfrm>
          <a:prstGeom prst="straightConnector1">
            <a:avLst/>
          </a:prstGeom>
          <a:ln w="5715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81000" y="990600"/>
            <a:ext cx="5410200" cy="923330"/>
          </a:xfrm>
          <a:prstGeom prst="rect">
            <a:avLst/>
          </a:prstGeom>
          <a:solidFill>
            <a:srgbClr val="FFFF9F"/>
          </a:solidFill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Fraction of dots that would show up as yellow (or darker) on previous maps, if yearly precipitation was completely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random (no connection between years).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3200" y="2057400"/>
            <a:ext cx="4191000" cy="646331"/>
          </a:xfrm>
          <a:prstGeom prst="rect">
            <a:avLst/>
          </a:prstGeom>
          <a:solidFill>
            <a:srgbClr val="FFFF9F"/>
          </a:solidFill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Fraction of dots that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did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show up as yellow (or darker) for observations (dry </a:t>
            </a:r>
            <a:r>
              <a:rPr lang="en-US" dirty="0" err="1" smtClean="0">
                <a:latin typeface="Wingdings 3" pitchFamily="18" charset="2"/>
                <a:cs typeface="Times New Roman" pitchFamily="18" charset="0"/>
              </a:rPr>
              <a:t>g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57600" y="2819400"/>
            <a:ext cx="4191000" cy="646331"/>
          </a:xfrm>
          <a:prstGeom prst="rect">
            <a:avLst/>
          </a:prstGeom>
          <a:solidFill>
            <a:srgbClr val="FFFF9F"/>
          </a:solidFill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Fraction of dots that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did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show up as yellow (or darker) for observations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(wet </a:t>
            </a:r>
            <a:r>
              <a:rPr lang="en-US" dirty="0" smtClean="0">
                <a:latin typeface="Wingdings 3" pitchFamily="18" charset="2"/>
                <a:cs typeface="Times New Roman" pitchFamily="18" charset="0"/>
              </a:rPr>
              <a:t>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wet)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057400" y="60198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80% 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confidence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52800" y="60198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90% 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confidence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648200" y="60198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95% 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confidence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19800" y="60198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99% 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confidence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F82A-2353-46A0-B017-E8164AD406C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533400"/>
            <a:ext cx="73152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lvl="1"/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Key point: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When multi-year meteorological drought occurs in the U.S., it’s natural to want to perform some sort of “drought attribution” – to explain the length of the drought through some kind of physical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mechanism that acts on multi-year time scales.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Perhaps such a mechanism exists, but...</a:t>
            </a:r>
          </a:p>
          <a:p>
            <a:pPr marL="0" lvl="1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lvl="1"/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 observational record is 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not inconsistent 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with the idea that multi-year drought 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is simply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consequence 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 random 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clumping of independent dry years.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F82A-2353-46A0-B017-E8164AD406C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dl2.gif"/>
          <p:cNvPicPr>
            <a:picLocks noChangeAspect="1"/>
          </p:cNvPicPr>
          <p:nvPr/>
        </p:nvPicPr>
        <p:blipFill>
          <a:blip r:embed="rId2" cstate="print"/>
          <a:srcRect l="12614" t="37778" r="11177" b="5556"/>
          <a:stretch>
            <a:fillRect/>
          </a:stretch>
        </p:blipFill>
        <p:spPr>
          <a:xfrm>
            <a:off x="3429000" y="685800"/>
            <a:ext cx="5384800" cy="5181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" y="2133600"/>
            <a:ext cx="2895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There does seem to be a “non-random signal” in the equatorial region for multi-year droughts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pluvials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286000" y="4114800"/>
            <a:ext cx="1219200" cy="152400"/>
          </a:xfrm>
          <a:prstGeom prst="straightConnector1">
            <a:avLst/>
          </a:prstGeom>
          <a:ln w="5715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F82A-2353-46A0-B017-E8164AD406C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CE45A4-2883-4FEF-BC81-C035798744AC}" type="slidenum">
              <a:rPr lang="en-US" smtClean="0">
                <a:latin typeface="Arial" pitchFamily="34" charset="0"/>
              </a:rPr>
              <a:pPr/>
              <a:t>25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524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North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America results for shorter time scales: 3-month dry (wet) period leads to 3-month dry (wet) period.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idl1.gif"/>
          <p:cNvPicPr>
            <a:picLocks noChangeAspect="1"/>
          </p:cNvPicPr>
          <p:nvPr/>
        </p:nvPicPr>
        <p:blipFill>
          <a:blip r:embed="rId2" cstate="print"/>
          <a:srcRect l="7576" t="14706" r="6566" b="8170"/>
          <a:stretch>
            <a:fillRect/>
          </a:stretch>
        </p:blipFill>
        <p:spPr>
          <a:xfrm>
            <a:off x="838200" y="1219200"/>
            <a:ext cx="7355237" cy="5105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48633" y="1371600"/>
            <a:ext cx="1199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8000"/>
                </a:solidFill>
              </a:rPr>
              <a:t>OND - JFM</a:t>
            </a:r>
            <a:endParaRPr lang="en-US" b="1" i="1" dirty="0">
              <a:solidFill>
                <a:srgbClr val="008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96433" y="1371600"/>
            <a:ext cx="1180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8000"/>
                </a:solidFill>
              </a:rPr>
              <a:t>NDJ - FMA</a:t>
            </a:r>
            <a:endParaRPr lang="en-US" b="1" i="1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62956" y="1371600"/>
            <a:ext cx="1230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8000"/>
                </a:solidFill>
              </a:rPr>
              <a:t>DJF - MAM</a:t>
            </a:r>
            <a:endParaRPr lang="en-US" b="1" i="1" dirty="0">
              <a:solidFill>
                <a:srgbClr val="008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27299" y="1371600"/>
            <a:ext cx="1164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8000"/>
                </a:solidFill>
              </a:rPr>
              <a:t>JFM - AMJ</a:t>
            </a:r>
            <a:endParaRPr lang="en-US" b="1" i="1" dirty="0">
              <a:solidFill>
                <a:srgbClr val="008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48633" y="3200400"/>
            <a:ext cx="1164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8000"/>
                </a:solidFill>
              </a:rPr>
              <a:t>FMA - MJJ</a:t>
            </a:r>
            <a:endParaRPr lang="en-US" b="1" i="1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96433" y="3200400"/>
            <a:ext cx="1192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8000"/>
                </a:solidFill>
              </a:rPr>
              <a:t>MAM - JJA</a:t>
            </a:r>
            <a:endParaRPr lang="en-US" b="1" i="1" dirty="0">
              <a:solidFill>
                <a:srgbClr val="008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62956" y="3200400"/>
            <a:ext cx="1098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8000"/>
                </a:solidFill>
              </a:rPr>
              <a:t>AMJ - JAS</a:t>
            </a:r>
            <a:endParaRPr lang="en-US" b="1" i="1" dirty="0">
              <a:solidFill>
                <a:srgbClr val="008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27299" y="3200400"/>
            <a:ext cx="1117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8000"/>
                </a:solidFill>
              </a:rPr>
              <a:t>MJJ - ASO</a:t>
            </a:r>
            <a:endParaRPr lang="en-US" b="1" i="1" dirty="0">
              <a:solidFill>
                <a:srgbClr val="008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28800" y="5029200"/>
            <a:ext cx="1062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8000"/>
                </a:solidFill>
              </a:rPr>
              <a:t>JJA - SON</a:t>
            </a:r>
            <a:endParaRPr lang="en-US" b="1" i="1" dirty="0">
              <a:solidFill>
                <a:srgbClr val="008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76600" y="5029200"/>
            <a:ext cx="1131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8000"/>
                </a:solidFill>
              </a:rPr>
              <a:t>JAS - OND</a:t>
            </a:r>
            <a:endParaRPr lang="en-US" b="1" i="1" dirty="0">
              <a:solidFill>
                <a:srgbClr val="008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43123" y="5029200"/>
            <a:ext cx="1134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8000"/>
                </a:solidFill>
              </a:rPr>
              <a:t>ASO - NDJ</a:t>
            </a:r>
            <a:endParaRPr lang="en-US" b="1" i="1" dirty="0">
              <a:solidFill>
                <a:srgbClr val="008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07466" y="5029200"/>
            <a:ext cx="1100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8000"/>
                </a:solidFill>
              </a:rPr>
              <a:t>SON - DJF</a:t>
            </a:r>
            <a:endParaRPr lang="en-US" b="1" i="1" dirty="0">
              <a:solidFill>
                <a:srgbClr val="008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86200" y="1066800"/>
            <a:ext cx="1600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810000" y="2895600"/>
            <a:ext cx="1600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657600" y="4724400"/>
            <a:ext cx="1600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CE45A4-2883-4FEF-BC81-C035798744AC}" type="slidenum">
              <a:rPr lang="en-US" smtClean="0">
                <a:latin typeface="Arial" pitchFamily="34" charset="0"/>
              </a:rPr>
              <a:pPr/>
              <a:t>26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06514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North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America results for shorter time scales: 3-month dry (wet) period leads to 3-month dry (wet) period.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idl1.gif"/>
          <p:cNvPicPr>
            <a:picLocks noChangeAspect="1"/>
          </p:cNvPicPr>
          <p:nvPr/>
        </p:nvPicPr>
        <p:blipFill>
          <a:blip r:embed="rId2" cstate="print"/>
          <a:srcRect l="7576" t="14706" r="6566" b="8170"/>
          <a:stretch>
            <a:fillRect/>
          </a:stretch>
        </p:blipFill>
        <p:spPr>
          <a:xfrm>
            <a:off x="838200" y="1219200"/>
            <a:ext cx="7355237" cy="5105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48633" y="1371600"/>
            <a:ext cx="1199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8000"/>
                </a:solidFill>
              </a:rPr>
              <a:t>OND - JFM</a:t>
            </a:r>
            <a:endParaRPr lang="en-US" b="1" i="1" dirty="0">
              <a:solidFill>
                <a:srgbClr val="008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96433" y="1371600"/>
            <a:ext cx="1180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8000"/>
                </a:solidFill>
              </a:rPr>
              <a:t>NDJ - FMA</a:t>
            </a:r>
            <a:endParaRPr lang="en-US" b="1" i="1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62956" y="1371600"/>
            <a:ext cx="1230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8000"/>
                </a:solidFill>
              </a:rPr>
              <a:t>DJF - MAM</a:t>
            </a:r>
            <a:endParaRPr lang="en-US" b="1" i="1" dirty="0">
              <a:solidFill>
                <a:srgbClr val="008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27299" y="1371600"/>
            <a:ext cx="1164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8000"/>
                </a:solidFill>
              </a:rPr>
              <a:t>JFM - AMJ</a:t>
            </a:r>
            <a:endParaRPr lang="en-US" b="1" i="1" dirty="0">
              <a:solidFill>
                <a:srgbClr val="008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48633" y="3200400"/>
            <a:ext cx="1164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8000"/>
                </a:solidFill>
              </a:rPr>
              <a:t>FMA - MJJ</a:t>
            </a:r>
            <a:endParaRPr lang="en-US" b="1" i="1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96433" y="3200400"/>
            <a:ext cx="1192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8000"/>
                </a:solidFill>
              </a:rPr>
              <a:t>MAM - JJA</a:t>
            </a:r>
            <a:endParaRPr lang="en-US" b="1" i="1" dirty="0">
              <a:solidFill>
                <a:srgbClr val="008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62956" y="3200400"/>
            <a:ext cx="1098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8000"/>
                </a:solidFill>
              </a:rPr>
              <a:t>AMJ - JAS</a:t>
            </a:r>
            <a:endParaRPr lang="en-US" b="1" i="1" dirty="0">
              <a:solidFill>
                <a:srgbClr val="008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27299" y="3200400"/>
            <a:ext cx="1117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8000"/>
                </a:solidFill>
              </a:rPr>
              <a:t>MJJ - ASO</a:t>
            </a:r>
            <a:endParaRPr lang="en-US" b="1" i="1" dirty="0">
              <a:solidFill>
                <a:srgbClr val="008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28800" y="5029200"/>
            <a:ext cx="1062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8000"/>
                </a:solidFill>
              </a:rPr>
              <a:t>JJA - SON</a:t>
            </a:r>
            <a:endParaRPr lang="en-US" b="1" i="1" dirty="0">
              <a:solidFill>
                <a:srgbClr val="008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76600" y="5029200"/>
            <a:ext cx="1131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8000"/>
                </a:solidFill>
              </a:rPr>
              <a:t>JAS - OND</a:t>
            </a:r>
            <a:endParaRPr lang="en-US" b="1" i="1" dirty="0">
              <a:solidFill>
                <a:srgbClr val="008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43123" y="5029200"/>
            <a:ext cx="1134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8000"/>
                </a:solidFill>
              </a:rPr>
              <a:t>ASO - NDJ</a:t>
            </a:r>
            <a:endParaRPr lang="en-US" b="1" i="1" dirty="0">
              <a:solidFill>
                <a:srgbClr val="008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07466" y="5029200"/>
            <a:ext cx="1100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8000"/>
                </a:solidFill>
              </a:rPr>
              <a:t>SON - DJF</a:t>
            </a:r>
            <a:endParaRPr lang="en-US" b="1" i="1" dirty="0">
              <a:solidFill>
                <a:srgbClr val="008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86200" y="1066800"/>
            <a:ext cx="1600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810000" y="2895600"/>
            <a:ext cx="1600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657600" y="4724400"/>
            <a:ext cx="1600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1371600" y="1143000"/>
            <a:ext cx="6400800" cy="1828800"/>
          </a:xfrm>
          <a:prstGeom prst="round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1371600" y="3124200"/>
            <a:ext cx="1828800" cy="1828800"/>
          </a:xfrm>
          <a:prstGeom prst="round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6096000" y="4800600"/>
            <a:ext cx="1828800" cy="1828800"/>
          </a:xfrm>
          <a:prstGeom prst="round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562600" y="609600"/>
            <a:ext cx="2763642" cy="400110"/>
          </a:xfrm>
          <a:prstGeom prst="rect">
            <a:avLst/>
          </a:prstGeom>
          <a:solidFill>
            <a:srgbClr val="E6D5F3"/>
          </a:solidFill>
          <a:ln w="57150"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i="1" dirty="0" smtClean="0"/>
              <a:t>Signal in winter, spring? </a:t>
            </a:r>
            <a:endParaRPr lang="en-US" sz="2000" b="1" i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8077200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 smtClean="0">
                <a:latin typeface="Times New Roman" pitchFamily="18" charset="0"/>
              </a:rPr>
              <a:t>Summary of </a:t>
            </a:r>
            <a:r>
              <a:rPr lang="en-US" sz="2800" b="1" u="sng" dirty="0" smtClean="0">
                <a:latin typeface="Times New Roman" pitchFamily="18" charset="0"/>
              </a:rPr>
              <a:t>(preliminary) rainfall analysis</a:t>
            </a:r>
            <a:r>
              <a:rPr lang="en-US" sz="2800" b="1" u="sng" dirty="0" smtClean="0">
                <a:latin typeface="Times New Roman" pitchFamily="18" charset="0"/>
              </a:rPr>
              <a:t>:</a:t>
            </a:r>
            <a:endParaRPr lang="en-US" sz="2800" b="1" u="sng" dirty="0">
              <a:latin typeface="Times New Roman" pitchFamily="18" charset="0"/>
            </a:endParaRPr>
          </a:p>
          <a:p>
            <a:endParaRPr lang="en-US" sz="1400" i="1" dirty="0" smtClean="0">
              <a:latin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en-US" sz="2400" dirty="0" smtClean="0">
                <a:latin typeface="Times New Roman" pitchFamily="18" charset="0"/>
              </a:rPr>
              <a:t>For North America, the multi-decadal record of station observations supports the possibility that multi-decadal drought could be the result of the random juxtaposition of dry years.</a:t>
            </a:r>
          </a:p>
          <a:p>
            <a:pPr marL="457200" indent="-457200">
              <a:buAutoNum type="arabicPeriod"/>
            </a:pPr>
            <a:endParaRPr lang="en-US" sz="2400" dirty="0" smtClean="0">
              <a:latin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en-US" sz="2400" dirty="0" smtClean="0">
                <a:latin typeface="Times New Roman" pitchFamily="18" charset="0"/>
              </a:rPr>
              <a:t>However, for North America, the multi-decadal record does suggest that some shorter-term droughts (~6 months) are controlled by external mechanisms during the winter and spring.</a:t>
            </a:r>
          </a:p>
          <a:p>
            <a:pPr marL="1371600" lvl="2" indent="-457200"/>
            <a:r>
              <a:rPr lang="en-US" sz="2400" dirty="0" smtClean="0">
                <a:latin typeface="Times New Roman" pitchFamily="18" charset="0"/>
              </a:rPr>
              <a:t>	Winter/spring: SSTs control large-scale circulation?</a:t>
            </a:r>
          </a:p>
          <a:p>
            <a:pPr marL="1371600" lvl="2" indent="-457200"/>
            <a:r>
              <a:rPr lang="en-US" sz="2400" dirty="0" smtClean="0">
                <a:latin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</a:rPr>
              <a:t>Summer/fall: Random component of convection </a:t>
            </a:r>
          </a:p>
          <a:p>
            <a:pPr marL="1371600" lvl="2" indent="-457200"/>
            <a:r>
              <a:rPr lang="en-US" sz="2400" dirty="0" smtClean="0">
                <a:latin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</a:rPr>
              <a:t>		</a:t>
            </a:r>
            <a:r>
              <a:rPr lang="en-US" sz="2400" dirty="0" smtClean="0">
                <a:latin typeface="Times New Roman" pitchFamily="18" charset="0"/>
              </a:rPr>
              <a:t>is too important?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676400" y="4953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676400" y="5257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F82A-2353-46A0-B017-E8164AD406C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33400" y="792063"/>
            <a:ext cx="79248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</a:rPr>
              <a:t>Three topics:</a:t>
            </a:r>
          </a:p>
          <a:p>
            <a:endParaRPr lang="en-US" sz="2800" b="1" dirty="0" smtClean="0">
              <a:latin typeface="Times New Roman" pitchFamily="18" charset="0"/>
            </a:endParaRPr>
          </a:p>
          <a:p>
            <a:pPr marL="514350" indent="-514350">
              <a:buFontTx/>
              <a:buAutoNum type="arabicPeriod"/>
            </a:pPr>
            <a:r>
              <a:rPr lang="en-US" sz="2800" dirty="0" smtClean="0">
                <a:latin typeface="Times New Roman" pitchFamily="18" charset="0"/>
              </a:rPr>
              <a:t>Hydrological drought: Streamflow prediction on seasonal time scales</a:t>
            </a:r>
            <a:r>
              <a:rPr lang="en-US" sz="2800" dirty="0" smtClean="0">
                <a:latin typeface="Times New Roman" pitchFamily="18" charset="0"/>
              </a:rPr>
              <a:t>.</a:t>
            </a:r>
          </a:p>
          <a:p>
            <a:pPr marL="514350" indent="-514350">
              <a:buFontTx/>
              <a:buAutoNum type="arabicPeriod"/>
            </a:pPr>
            <a:endParaRPr lang="en-US" sz="2800" dirty="0" smtClean="0">
              <a:latin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sz="2800" dirty="0" smtClean="0">
                <a:latin typeface="Times New Roman" pitchFamily="18" charset="0"/>
              </a:rPr>
              <a:t>Agricultural drought: Persistence vs. forcing prediction in soil moisture forecasts.</a:t>
            </a:r>
          </a:p>
          <a:p>
            <a:pPr marL="457200" indent="-457200"/>
            <a:endParaRPr lang="en-US" sz="2800" dirty="0" smtClean="0">
              <a:latin typeface="Times New Roman" pitchFamily="18" charset="0"/>
            </a:endParaRPr>
          </a:p>
          <a:p>
            <a:pPr marL="457200" indent="-457200"/>
            <a:r>
              <a:rPr lang="en-US" sz="2800" dirty="0" smtClean="0">
                <a:latin typeface="Times New Roman" pitchFamily="18" charset="0"/>
              </a:rPr>
              <a:t>3.  Meteorological drought: Some results regarding attribution.</a:t>
            </a:r>
            <a:endParaRPr lang="en-US" sz="2400" dirty="0">
              <a:latin typeface="Times New Roman" pitchFamily="18" charset="0"/>
            </a:endParaRPr>
          </a:p>
          <a:p>
            <a:endParaRPr lang="en-US" sz="2400" dirty="0"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21224313">
            <a:off x="5685299" y="1636085"/>
            <a:ext cx="2133600" cy="64633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Potential for skill at seasonal time scales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21187695">
            <a:off x="5013586" y="2697189"/>
            <a:ext cx="3124185" cy="1200329"/>
          </a:xfrm>
          <a:prstGeom prst="rect">
            <a:avLst/>
          </a:prstGeom>
          <a:solidFill>
            <a:srgbClr val="C5FFFF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Skill varies geographically; depends on </a:t>
            </a:r>
            <a:r>
              <a:rPr lang="en-US" dirty="0" err="1" smtClean="0"/>
              <a:t>precip</a:t>
            </a:r>
            <a:r>
              <a:rPr lang="en-US" dirty="0" smtClean="0"/>
              <a:t>. forecast skill and model-dependent soil moisture memory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21187695">
            <a:off x="3871542" y="4557781"/>
            <a:ext cx="3887973" cy="923330"/>
          </a:xfrm>
          <a:prstGeom prst="rect">
            <a:avLst/>
          </a:prstGeom>
          <a:solidFill>
            <a:srgbClr val="FFCABD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Perhaps no skill possible</a:t>
            </a:r>
            <a:r>
              <a:rPr lang="en-US" dirty="0" smtClean="0"/>
              <a:t>(?)</a:t>
            </a:r>
            <a:r>
              <a:rPr lang="en-US" dirty="0" smtClean="0"/>
              <a:t> on multi-year time scale in US; skill on sub-yearly timescales possible in winter/spring</a:t>
            </a:r>
            <a:endParaRPr lang="en-US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276600" y="381000"/>
            <a:ext cx="489411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Drought predictability?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F82A-2353-46A0-B017-E8164AD406C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33400" y="792063"/>
            <a:ext cx="79248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</a:rPr>
              <a:t>Three topics:</a:t>
            </a:r>
          </a:p>
          <a:p>
            <a:endParaRPr lang="en-US" sz="2800" b="1" dirty="0" smtClean="0">
              <a:latin typeface="Times New Roman" pitchFamily="18" charset="0"/>
            </a:endParaRPr>
          </a:p>
          <a:p>
            <a:pPr marL="514350" indent="-514350">
              <a:buFontTx/>
              <a:buAutoNum type="arabicPeriod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Hydrological drought: Streamflow prediction on seasonal time scales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  <a:p>
            <a:pPr marL="514350" indent="-514350">
              <a:buFontTx/>
              <a:buAutoNum type="arabicPeriod"/>
            </a:pPr>
            <a:endParaRPr lang="en-US" sz="2800" dirty="0" smtClean="0">
              <a:latin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sz="2800" dirty="0" smtClean="0">
                <a:latin typeface="Times New Roman" pitchFamily="18" charset="0"/>
              </a:rPr>
              <a:t>Agricultural drought: Persistence vs. forcing prediction in soil moisture forecasts.</a:t>
            </a:r>
          </a:p>
          <a:p>
            <a:pPr marL="457200" indent="-457200"/>
            <a:endParaRPr lang="en-US" sz="2800" dirty="0" smtClean="0">
              <a:latin typeface="Times New Roman" pitchFamily="18" charset="0"/>
            </a:endParaRPr>
          </a:p>
          <a:p>
            <a:pPr marL="457200" indent="-457200"/>
            <a:r>
              <a:rPr lang="en-US" sz="2800" dirty="0" smtClean="0">
                <a:latin typeface="Times New Roman" pitchFamily="18" charset="0"/>
              </a:rPr>
              <a:t>3.  Meteorological drought: Some results regarding attribution.</a:t>
            </a:r>
            <a:endParaRPr lang="en-US" sz="2400" dirty="0">
              <a:latin typeface="Times New Roman" pitchFamily="18" charset="0"/>
            </a:endParaRPr>
          </a:p>
          <a:p>
            <a:endParaRPr lang="en-US" sz="2400" dirty="0">
              <a:latin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F82A-2353-46A0-B017-E8164AD406C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  <a:noFill/>
        </p:spPr>
        <p:txBody>
          <a:bodyPr/>
          <a:lstStyle/>
          <a:p>
            <a:fld id="{E7477FCD-D5C5-426B-AA8F-ADA1C91119BA}" type="slidenum">
              <a:rPr lang="en-US" smtClean="0">
                <a:latin typeface="Arial" pitchFamily="34" charset="0"/>
              </a:rPr>
              <a:pPr/>
              <a:t>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4581" name="Rectangle 2"/>
          <p:cNvSpPr>
            <a:spLocks noChangeArrowheads="1"/>
          </p:cNvSpPr>
          <p:nvPr/>
        </p:nvSpPr>
        <p:spPr bwMode="auto">
          <a:xfrm>
            <a:off x="1524000" y="3489325"/>
            <a:ext cx="2286000" cy="1524000"/>
          </a:xfrm>
          <a:prstGeom prst="rect">
            <a:avLst/>
          </a:prstGeom>
          <a:solidFill>
            <a:srgbClr val="FFCF9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Rectangle 3"/>
          <p:cNvSpPr>
            <a:spLocks noChangeArrowheads="1"/>
          </p:cNvSpPr>
          <p:nvPr/>
        </p:nvSpPr>
        <p:spPr bwMode="auto">
          <a:xfrm>
            <a:off x="1524000" y="3641725"/>
            <a:ext cx="2286000" cy="13716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Freeform 4"/>
          <p:cNvSpPr>
            <a:spLocks/>
          </p:cNvSpPr>
          <p:nvPr/>
        </p:nvSpPr>
        <p:spPr bwMode="auto">
          <a:xfrm>
            <a:off x="1524000" y="3032125"/>
            <a:ext cx="2286000" cy="457200"/>
          </a:xfrm>
          <a:custGeom>
            <a:avLst/>
            <a:gdLst>
              <a:gd name="T0" fmla="*/ 0 w 1440"/>
              <a:gd name="T1" fmla="*/ 457200 h 288"/>
              <a:gd name="T2" fmla="*/ 2286000 w 1440"/>
              <a:gd name="T3" fmla="*/ 457200 h 288"/>
              <a:gd name="T4" fmla="*/ 2284413 w 1440"/>
              <a:gd name="T5" fmla="*/ 76200 h 288"/>
              <a:gd name="T6" fmla="*/ 1676400 w 1440"/>
              <a:gd name="T7" fmla="*/ 76200 h 288"/>
              <a:gd name="T8" fmla="*/ 1219200 w 1440"/>
              <a:gd name="T9" fmla="*/ 152400 h 288"/>
              <a:gd name="T10" fmla="*/ 685800 w 1440"/>
              <a:gd name="T11" fmla="*/ 0 h 288"/>
              <a:gd name="T12" fmla="*/ 152400 w 1440"/>
              <a:gd name="T13" fmla="*/ 0 h 288"/>
              <a:gd name="T14" fmla="*/ 0 w 1440"/>
              <a:gd name="T15" fmla="*/ 76200 h 288"/>
              <a:gd name="T16" fmla="*/ 0 w 1440"/>
              <a:gd name="T17" fmla="*/ 457200 h 28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440"/>
              <a:gd name="T28" fmla="*/ 0 h 288"/>
              <a:gd name="T29" fmla="*/ 1440 w 1440"/>
              <a:gd name="T30" fmla="*/ 288 h 28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440" h="288">
                <a:moveTo>
                  <a:pt x="0" y="288"/>
                </a:moveTo>
                <a:lnTo>
                  <a:pt x="1440" y="288"/>
                </a:lnTo>
                <a:lnTo>
                  <a:pt x="1439" y="48"/>
                </a:lnTo>
                <a:lnTo>
                  <a:pt x="1056" y="48"/>
                </a:lnTo>
                <a:lnTo>
                  <a:pt x="768" y="96"/>
                </a:lnTo>
                <a:lnTo>
                  <a:pt x="432" y="0"/>
                </a:lnTo>
                <a:lnTo>
                  <a:pt x="96" y="0"/>
                </a:lnTo>
                <a:lnTo>
                  <a:pt x="0" y="48"/>
                </a:lnTo>
                <a:lnTo>
                  <a:pt x="0" y="288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7" name="Text Box 8"/>
          <p:cNvSpPr txBox="1">
            <a:spLocks noChangeArrowheads="1"/>
          </p:cNvSpPr>
          <p:nvPr/>
        </p:nvSpPr>
        <p:spPr bwMode="auto">
          <a:xfrm>
            <a:off x="1143000" y="457200"/>
            <a:ext cx="6553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Larger snowpack 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Increased streamflow during snowmelt season.</a:t>
            </a:r>
            <a:endParaRPr lang="en-US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91" name="Text Box 12"/>
          <p:cNvSpPr txBox="1">
            <a:spLocks noChangeArrowheads="1"/>
          </p:cNvSpPr>
          <p:nvPr/>
        </p:nvSpPr>
        <p:spPr bwMode="auto">
          <a:xfrm>
            <a:off x="838200" y="5470525"/>
            <a:ext cx="7239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Knowledge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snow in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winter provides predictability / forecast skill for springtime streamflow.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477FCD-D5C5-426B-AA8F-ADA1C91119BA}" type="slidenum">
              <a:rPr lang="en-US" smtClean="0">
                <a:latin typeface="Arial" pitchFamily="34" charset="0"/>
              </a:rPr>
              <a:pPr/>
              <a:t>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4581" name="Rectangle 2"/>
          <p:cNvSpPr>
            <a:spLocks noChangeArrowheads="1"/>
          </p:cNvSpPr>
          <p:nvPr/>
        </p:nvSpPr>
        <p:spPr bwMode="auto">
          <a:xfrm>
            <a:off x="1524000" y="3489325"/>
            <a:ext cx="2286000" cy="1524000"/>
          </a:xfrm>
          <a:prstGeom prst="rect">
            <a:avLst/>
          </a:prstGeom>
          <a:solidFill>
            <a:srgbClr val="FFCF9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Rectangle 3"/>
          <p:cNvSpPr>
            <a:spLocks noChangeArrowheads="1"/>
          </p:cNvSpPr>
          <p:nvPr/>
        </p:nvSpPr>
        <p:spPr bwMode="auto">
          <a:xfrm>
            <a:off x="1524000" y="3641725"/>
            <a:ext cx="2286000" cy="13716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Freeform 4"/>
          <p:cNvSpPr>
            <a:spLocks/>
          </p:cNvSpPr>
          <p:nvPr/>
        </p:nvSpPr>
        <p:spPr bwMode="auto">
          <a:xfrm>
            <a:off x="1524000" y="3032125"/>
            <a:ext cx="2286000" cy="457200"/>
          </a:xfrm>
          <a:custGeom>
            <a:avLst/>
            <a:gdLst>
              <a:gd name="T0" fmla="*/ 0 w 1440"/>
              <a:gd name="T1" fmla="*/ 457200 h 288"/>
              <a:gd name="T2" fmla="*/ 2286000 w 1440"/>
              <a:gd name="T3" fmla="*/ 457200 h 288"/>
              <a:gd name="T4" fmla="*/ 2284413 w 1440"/>
              <a:gd name="T5" fmla="*/ 76200 h 288"/>
              <a:gd name="T6" fmla="*/ 1676400 w 1440"/>
              <a:gd name="T7" fmla="*/ 76200 h 288"/>
              <a:gd name="T8" fmla="*/ 1219200 w 1440"/>
              <a:gd name="T9" fmla="*/ 152400 h 288"/>
              <a:gd name="T10" fmla="*/ 685800 w 1440"/>
              <a:gd name="T11" fmla="*/ 0 h 288"/>
              <a:gd name="T12" fmla="*/ 152400 w 1440"/>
              <a:gd name="T13" fmla="*/ 0 h 288"/>
              <a:gd name="T14" fmla="*/ 0 w 1440"/>
              <a:gd name="T15" fmla="*/ 76200 h 288"/>
              <a:gd name="T16" fmla="*/ 0 w 1440"/>
              <a:gd name="T17" fmla="*/ 457200 h 28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440"/>
              <a:gd name="T28" fmla="*/ 0 h 288"/>
              <a:gd name="T29" fmla="*/ 1440 w 1440"/>
              <a:gd name="T30" fmla="*/ 288 h 28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440" h="288">
                <a:moveTo>
                  <a:pt x="0" y="288"/>
                </a:moveTo>
                <a:lnTo>
                  <a:pt x="1440" y="288"/>
                </a:lnTo>
                <a:lnTo>
                  <a:pt x="1439" y="48"/>
                </a:lnTo>
                <a:lnTo>
                  <a:pt x="1056" y="48"/>
                </a:lnTo>
                <a:lnTo>
                  <a:pt x="768" y="96"/>
                </a:lnTo>
                <a:lnTo>
                  <a:pt x="432" y="0"/>
                </a:lnTo>
                <a:lnTo>
                  <a:pt x="96" y="0"/>
                </a:lnTo>
                <a:lnTo>
                  <a:pt x="0" y="48"/>
                </a:lnTo>
                <a:lnTo>
                  <a:pt x="0" y="288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4" name="Rectangle 5"/>
          <p:cNvSpPr>
            <a:spLocks noChangeArrowheads="1"/>
          </p:cNvSpPr>
          <p:nvPr/>
        </p:nvSpPr>
        <p:spPr bwMode="auto">
          <a:xfrm>
            <a:off x="5410200" y="3489325"/>
            <a:ext cx="2286000" cy="1524000"/>
          </a:xfrm>
          <a:prstGeom prst="rect">
            <a:avLst/>
          </a:prstGeom>
          <a:solidFill>
            <a:srgbClr val="FFCF9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Rectangle 6"/>
          <p:cNvSpPr>
            <a:spLocks noChangeArrowheads="1"/>
          </p:cNvSpPr>
          <p:nvPr/>
        </p:nvSpPr>
        <p:spPr bwMode="auto">
          <a:xfrm>
            <a:off x="5410200" y="4632325"/>
            <a:ext cx="2286000" cy="3810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Freeform 7"/>
          <p:cNvSpPr>
            <a:spLocks/>
          </p:cNvSpPr>
          <p:nvPr/>
        </p:nvSpPr>
        <p:spPr bwMode="auto">
          <a:xfrm>
            <a:off x="5410200" y="3032125"/>
            <a:ext cx="2286000" cy="457200"/>
          </a:xfrm>
          <a:custGeom>
            <a:avLst/>
            <a:gdLst>
              <a:gd name="T0" fmla="*/ 0 w 1440"/>
              <a:gd name="T1" fmla="*/ 457200 h 288"/>
              <a:gd name="T2" fmla="*/ 2286000 w 1440"/>
              <a:gd name="T3" fmla="*/ 457200 h 288"/>
              <a:gd name="T4" fmla="*/ 2284413 w 1440"/>
              <a:gd name="T5" fmla="*/ 76200 h 288"/>
              <a:gd name="T6" fmla="*/ 1676400 w 1440"/>
              <a:gd name="T7" fmla="*/ 76200 h 288"/>
              <a:gd name="T8" fmla="*/ 1219200 w 1440"/>
              <a:gd name="T9" fmla="*/ 152400 h 288"/>
              <a:gd name="T10" fmla="*/ 685800 w 1440"/>
              <a:gd name="T11" fmla="*/ 0 h 288"/>
              <a:gd name="T12" fmla="*/ 152400 w 1440"/>
              <a:gd name="T13" fmla="*/ 0 h 288"/>
              <a:gd name="T14" fmla="*/ 0 w 1440"/>
              <a:gd name="T15" fmla="*/ 76200 h 288"/>
              <a:gd name="T16" fmla="*/ 0 w 1440"/>
              <a:gd name="T17" fmla="*/ 457200 h 28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440"/>
              <a:gd name="T28" fmla="*/ 0 h 288"/>
              <a:gd name="T29" fmla="*/ 1440 w 1440"/>
              <a:gd name="T30" fmla="*/ 288 h 28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440" h="288">
                <a:moveTo>
                  <a:pt x="0" y="288"/>
                </a:moveTo>
                <a:lnTo>
                  <a:pt x="1440" y="288"/>
                </a:lnTo>
                <a:lnTo>
                  <a:pt x="1439" y="48"/>
                </a:lnTo>
                <a:lnTo>
                  <a:pt x="1056" y="48"/>
                </a:lnTo>
                <a:lnTo>
                  <a:pt x="768" y="96"/>
                </a:lnTo>
                <a:lnTo>
                  <a:pt x="432" y="0"/>
                </a:lnTo>
                <a:lnTo>
                  <a:pt x="96" y="0"/>
                </a:lnTo>
                <a:lnTo>
                  <a:pt x="0" y="48"/>
                </a:lnTo>
                <a:lnTo>
                  <a:pt x="0" y="288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7" name="Text Box 8"/>
          <p:cNvSpPr txBox="1">
            <a:spLocks noChangeArrowheads="1"/>
          </p:cNvSpPr>
          <p:nvPr/>
        </p:nvSpPr>
        <p:spPr bwMode="auto">
          <a:xfrm>
            <a:off x="1143000" y="1050925"/>
            <a:ext cx="2438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Times New Roman" pitchFamily="18" charset="0"/>
                <a:cs typeface="Times New Roman" pitchFamily="18" charset="0"/>
              </a:rPr>
              <a:t>Snow over wet soil: most spring snowmelt water runs off into streams, reservoirs</a:t>
            </a:r>
          </a:p>
        </p:txBody>
      </p:sp>
      <p:sp>
        <p:nvSpPr>
          <p:cNvPr id="24588" name="Text Box 9"/>
          <p:cNvSpPr txBox="1">
            <a:spLocks noChangeArrowheads="1"/>
          </p:cNvSpPr>
          <p:nvPr/>
        </p:nvSpPr>
        <p:spPr bwMode="auto">
          <a:xfrm>
            <a:off x="4708525" y="1050925"/>
            <a:ext cx="26828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Times New Roman" pitchFamily="18" charset="0"/>
                <a:cs typeface="Times New Roman" pitchFamily="18" charset="0"/>
              </a:rPr>
              <a:t>Snow over dry soil: most spring snowmelt water infiltrates the soil and is lost to water resources</a:t>
            </a:r>
          </a:p>
        </p:txBody>
      </p:sp>
      <p:sp>
        <p:nvSpPr>
          <p:cNvPr id="24589" name="AutoShape 10"/>
          <p:cNvSpPr>
            <a:spLocks noChangeArrowheads="1"/>
          </p:cNvSpPr>
          <p:nvPr/>
        </p:nvSpPr>
        <p:spPr bwMode="auto">
          <a:xfrm rot="3558112">
            <a:off x="2109788" y="2446337"/>
            <a:ext cx="533400" cy="333375"/>
          </a:xfrm>
          <a:prstGeom prst="rightArrow">
            <a:avLst>
              <a:gd name="adj1" fmla="val 50000"/>
              <a:gd name="adj2" fmla="val 4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AutoShape 11"/>
          <p:cNvSpPr>
            <a:spLocks noChangeArrowheads="1"/>
          </p:cNvSpPr>
          <p:nvPr/>
        </p:nvSpPr>
        <p:spPr bwMode="auto">
          <a:xfrm rot="3558112">
            <a:off x="5662613" y="2446337"/>
            <a:ext cx="533400" cy="333375"/>
          </a:xfrm>
          <a:prstGeom prst="rightArrow">
            <a:avLst>
              <a:gd name="adj1" fmla="val 50000"/>
              <a:gd name="adj2" fmla="val 4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Text Box 12"/>
          <p:cNvSpPr txBox="1">
            <a:spLocks noChangeArrowheads="1"/>
          </p:cNvSpPr>
          <p:nvPr/>
        </p:nvSpPr>
        <p:spPr bwMode="auto">
          <a:xfrm>
            <a:off x="838200" y="5470525"/>
            <a:ext cx="7239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Knowledge of soil moisture in winter provides predictability / forecast skill for springtime streamflow.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295400" y="304800"/>
            <a:ext cx="6400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How about soil moisture?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75A553-18E8-4F47-99D9-060E3BB16424}" type="slidenum">
              <a:rPr lang="en-US" smtClean="0">
                <a:latin typeface="Arial" pitchFamily="34" charset="0"/>
              </a:rPr>
              <a:pPr/>
              <a:t>6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533400" y="609600"/>
            <a:ext cx="80772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u="sng" dirty="0">
                <a:latin typeface="Times New Roman" pitchFamily="18" charset="0"/>
              </a:rPr>
              <a:t>Experiment: </a:t>
            </a:r>
          </a:p>
          <a:p>
            <a:endParaRPr lang="en-US" sz="1400" i="1" dirty="0" smtClean="0">
              <a:latin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</a:rPr>
              <a:t>1. Perform </a:t>
            </a:r>
            <a:r>
              <a:rPr lang="en-US" sz="2400" dirty="0">
                <a:latin typeface="Times New Roman" pitchFamily="18" charset="0"/>
              </a:rPr>
              <a:t>multi-decadal offline </a:t>
            </a:r>
            <a:r>
              <a:rPr lang="en-US" sz="2400" dirty="0" smtClean="0">
                <a:latin typeface="Times New Roman" pitchFamily="18" charset="0"/>
              </a:rPr>
              <a:t>simulation covering CONUS, using </a:t>
            </a:r>
            <a:r>
              <a:rPr lang="en-US" sz="2400" dirty="0" smtClean="0">
                <a:latin typeface="Times New Roman" pitchFamily="18" charset="0"/>
              </a:rPr>
              <a:t>observations-based meteorological </a:t>
            </a:r>
            <a:r>
              <a:rPr lang="en-US" sz="2400" dirty="0" smtClean="0">
                <a:latin typeface="Times New Roman" pitchFamily="18" charset="0"/>
              </a:rPr>
              <a:t>data.  Determine streamflows in various basins for MAMJJ and compare against (naturalized) streamflow observations</a:t>
            </a:r>
            <a:r>
              <a:rPr lang="en-US" sz="2400" dirty="0" smtClean="0">
                <a:latin typeface="Times New Roman" pitchFamily="18" charset="0"/>
              </a:rPr>
              <a:t>. 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</a:rPr>
              <a:t>(Not a synthetic study!)</a:t>
            </a:r>
            <a:endParaRPr lang="en-US" sz="2400" b="1" i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endParaRPr lang="en-US" dirty="0">
              <a:latin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</a:rPr>
              <a:t>2. Repeat, </a:t>
            </a:r>
            <a:r>
              <a:rPr lang="en-US" sz="2400" dirty="0" smtClean="0">
                <a:latin typeface="Times New Roman" pitchFamily="18" charset="0"/>
              </a:rPr>
              <a:t>but doing forecasts:  Simulate MAMJJ streamflow knowing </a:t>
            </a:r>
            <a:r>
              <a:rPr lang="en-US" sz="2400" dirty="0">
                <a:latin typeface="Times New Roman" pitchFamily="18" charset="0"/>
              </a:rPr>
              <a:t>only soil moisture and snow conditions on January 1</a:t>
            </a:r>
            <a:r>
              <a:rPr lang="en-US" sz="2400" dirty="0" smtClean="0">
                <a:latin typeface="Times New Roman" pitchFamily="18" charset="0"/>
              </a:rPr>
              <a:t>.  (Use climatological </a:t>
            </a:r>
            <a:r>
              <a:rPr lang="en-US" sz="2400" dirty="0" smtClean="0">
                <a:latin typeface="Times New Roman" pitchFamily="18" charset="0"/>
              </a:rPr>
              <a:t>met forcing </a:t>
            </a:r>
            <a:r>
              <a:rPr lang="en-US" sz="2400" dirty="0" smtClean="0">
                <a:latin typeface="Times New Roman" pitchFamily="18" charset="0"/>
              </a:rPr>
              <a:t>for January – July.)</a:t>
            </a:r>
            <a:endParaRPr lang="en-US" sz="2400" dirty="0">
              <a:latin typeface="Times New Roman" pitchFamily="18" charset="0"/>
            </a:endParaRPr>
          </a:p>
          <a:p>
            <a:endParaRPr lang="en-US" dirty="0" smtClean="0">
              <a:latin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</a:rPr>
              <a:t>3</a:t>
            </a:r>
            <a:r>
              <a:rPr lang="en-US" sz="2400" dirty="0">
                <a:latin typeface="Times New Roman" pitchFamily="18" charset="0"/>
              </a:rPr>
              <a:t>. Repeat, knowing only snow conditions on January 1</a:t>
            </a:r>
            <a:r>
              <a:rPr lang="en-US" sz="2400" dirty="0" smtClean="0">
                <a:latin typeface="Times New Roman" pitchFamily="18" charset="0"/>
              </a:rPr>
              <a:t>.</a:t>
            </a:r>
          </a:p>
          <a:p>
            <a:endParaRPr lang="en-US" dirty="0" smtClean="0">
              <a:latin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</a:rPr>
              <a:t>4. Repeat, knowing only soil moisture conditions on January 1.</a:t>
            </a:r>
            <a:endParaRPr lang="en-US" sz="2400" dirty="0">
              <a:latin typeface="Times New Roman" pitchFamily="18" charset="0"/>
            </a:endParaRPr>
          </a:p>
          <a:p>
            <a:endParaRPr lang="en-US" sz="2400" dirty="0">
              <a:latin typeface="Times New Roman" pitchFamily="18" charset="0"/>
            </a:endParaRPr>
          </a:p>
          <a:p>
            <a:endParaRPr lang="en-US" sz="24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2" cstate="print"/>
          <a:srcRect r="50296" b="52564"/>
          <a:stretch>
            <a:fillRect/>
          </a:stretch>
        </p:blipFill>
        <p:spPr bwMode="auto">
          <a:xfrm>
            <a:off x="304800" y="304800"/>
            <a:ext cx="41148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 cstate="print"/>
          <a:srcRect l="28534" t="94872" r="28205"/>
          <a:stretch>
            <a:fillRect/>
          </a:stretch>
        </p:blipFill>
        <p:spPr bwMode="auto">
          <a:xfrm>
            <a:off x="1600200" y="6248400"/>
            <a:ext cx="571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371600" y="3429000"/>
            <a:ext cx="3352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Skill of model simulation of </a:t>
            </a:r>
          </a:p>
          <a:p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MAMJJ streamflow given:</a:t>
            </a:r>
          </a:p>
          <a:p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-- Realistic January 1 initial</a:t>
            </a:r>
          </a:p>
          <a:p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conditions</a:t>
            </a:r>
          </a:p>
          <a:p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-- “Perfect” prediction of </a:t>
            </a:r>
          </a:p>
          <a:p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forcing during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forecast </a:t>
            </a:r>
            <a:endParaRPr lang="en-US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period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Bent Arrow 4"/>
          <p:cNvSpPr/>
          <p:nvPr/>
        </p:nvSpPr>
        <p:spPr>
          <a:xfrm rot="17222070">
            <a:off x="885299" y="3203620"/>
            <a:ext cx="527390" cy="488525"/>
          </a:xfrm>
          <a:prstGeom prst="bent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86200" y="5791200"/>
            <a:ext cx="1212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Skill  (r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F82A-2353-46A0-B017-E8164AD406C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2" cstate="print"/>
          <a:srcRect r="592" b="52564"/>
          <a:stretch>
            <a:fillRect/>
          </a:stretch>
        </p:blipFill>
        <p:spPr bwMode="auto">
          <a:xfrm>
            <a:off x="304800" y="304800"/>
            <a:ext cx="82296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 cstate="print"/>
          <a:srcRect l="28534" t="94872" r="28205"/>
          <a:stretch>
            <a:fillRect/>
          </a:stretch>
        </p:blipFill>
        <p:spPr bwMode="auto">
          <a:xfrm>
            <a:off x="1600200" y="6248400"/>
            <a:ext cx="571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371600" y="3429000"/>
            <a:ext cx="3352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Skill of model simulation of </a:t>
            </a:r>
          </a:p>
          <a:p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MAMJJ streamflow given:</a:t>
            </a:r>
          </a:p>
          <a:p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-- Realistic January 1 initial</a:t>
            </a:r>
          </a:p>
          <a:p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conditions</a:t>
            </a:r>
          </a:p>
          <a:p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-- “Perfect” prediction of </a:t>
            </a:r>
          </a:p>
          <a:p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forcing during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forecast </a:t>
            </a:r>
            <a:endParaRPr lang="en-US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period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Bent Arrow 4"/>
          <p:cNvSpPr/>
          <p:nvPr/>
        </p:nvSpPr>
        <p:spPr>
          <a:xfrm rot="17222070">
            <a:off x="885299" y="3203620"/>
            <a:ext cx="527390" cy="488525"/>
          </a:xfrm>
          <a:prstGeom prst="bent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57800" y="3429000"/>
            <a:ext cx="3352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Skill of model simulation of </a:t>
            </a:r>
          </a:p>
          <a:p>
            <a:r>
              <a:rPr lang="en-US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MAMJJ streamflow given:</a:t>
            </a:r>
          </a:p>
          <a:p>
            <a:r>
              <a:rPr lang="en-US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     -- Realistic January 1 initial</a:t>
            </a:r>
          </a:p>
          <a:p>
            <a:r>
              <a:rPr lang="en-US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conditions</a:t>
            </a:r>
          </a:p>
          <a:p>
            <a:r>
              <a:rPr lang="en-US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     -- No skill in prediction of </a:t>
            </a:r>
          </a:p>
          <a:p>
            <a:r>
              <a:rPr lang="en-US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forcing during </a:t>
            </a:r>
            <a:r>
              <a:rPr lang="en-US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forecast </a:t>
            </a:r>
            <a:endParaRPr lang="en-US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period (use climatology)</a:t>
            </a:r>
            <a:endParaRPr lang="en-US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Bent Arrow 6"/>
          <p:cNvSpPr/>
          <p:nvPr/>
        </p:nvSpPr>
        <p:spPr>
          <a:xfrm rot="17222070">
            <a:off x="4835709" y="3203620"/>
            <a:ext cx="527390" cy="488525"/>
          </a:xfrm>
          <a:prstGeom prst="ben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86200" y="5791200"/>
            <a:ext cx="1212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Skill  (r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F82A-2353-46A0-B017-E8164AD406C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2" cstate="print"/>
          <a:srcRect r="592" b="6411"/>
          <a:stretch>
            <a:fillRect/>
          </a:stretch>
        </p:blipFill>
        <p:spPr bwMode="auto">
          <a:xfrm>
            <a:off x="304800" y="304800"/>
            <a:ext cx="8229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 cstate="print"/>
          <a:srcRect l="28534" t="94872" r="28205"/>
          <a:stretch>
            <a:fillRect/>
          </a:stretch>
        </p:blipFill>
        <p:spPr bwMode="auto">
          <a:xfrm>
            <a:off x="1600200" y="6248400"/>
            <a:ext cx="571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98056" y="5562600"/>
            <a:ext cx="3666260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/>
              <a:t>Results with Jan. 1 snow initialization only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4419600" y="5562600"/>
            <a:ext cx="4296882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/>
              <a:t>Results with Jan. 1 soil moisture initialization only</a:t>
            </a:r>
            <a:endParaRPr lang="en-US" sz="16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F82A-2353-46A0-B017-E8164AD406C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8291</TotalTime>
  <Words>1487</Words>
  <Application>Microsoft Office PowerPoint</Application>
  <PresentationFormat>On-screen Show (4:3)</PresentationFormat>
  <Paragraphs>229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Company>NASA Goddard Space Flight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RKOSTER</dc:creator>
  <cp:lastModifiedBy>RKOSTER</cp:lastModifiedBy>
  <cp:revision>78</cp:revision>
  <dcterms:created xsi:type="dcterms:W3CDTF">2010-04-07T19:20:43Z</dcterms:created>
  <dcterms:modified xsi:type="dcterms:W3CDTF">2010-04-13T15:37:20Z</dcterms:modified>
</cp:coreProperties>
</file>