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82" r:id="rId1"/>
  </p:sldMasterIdLst>
  <p:notesMasterIdLst>
    <p:notesMasterId r:id="rId41"/>
  </p:notesMasterIdLst>
  <p:sldIdLst>
    <p:sldId id="594" r:id="rId2"/>
    <p:sldId id="301" r:id="rId3"/>
    <p:sldId id="614" r:id="rId4"/>
    <p:sldId id="660" r:id="rId5"/>
    <p:sldId id="609" r:id="rId6"/>
    <p:sldId id="649" r:id="rId7"/>
    <p:sldId id="651" r:id="rId8"/>
    <p:sldId id="515" r:id="rId9"/>
    <p:sldId id="671" r:id="rId10"/>
    <p:sldId id="617" r:id="rId11"/>
    <p:sldId id="670" r:id="rId12"/>
    <p:sldId id="623" r:id="rId13"/>
    <p:sldId id="666" r:id="rId14"/>
    <p:sldId id="667" r:id="rId15"/>
    <p:sldId id="466" r:id="rId16"/>
    <p:sldId id="624" r:id="rId17"/>
    <p:sldId id="467" r:id="rId18"/>
    <p:sldId id="630" r:id="rId19"/>
    <p:sldId id="495" r:id="rId20"/>
    <p:sldId id="627" r:id="rId21"/>
    <p:sldId id="497" r:id="rId22"/>
    <p:sldId id="648" r:id="rId23"/>
    <p:sldId id="647" r:id="rId24"/>
    <p:sldId id="665" r:id="rId25"/>
    <p:sldId id="646" r:id="rId26"/>
    <p:sldId id="533" r:id="rId27"/>
    <p:sldId id="278" r:id="rId28"/>
    <p:sldId id="291" r:id="rId29"/>
    <p:sldId id="324" r:id="rId30"/>
    <p:sldId id="325" r:id="rId31"/>
    <p:sldId id="638" r:id="rId32"/>
    <p:sldId id="662" r:id="rId33"/>
    <p:sldId id="595" r:id="rId34"/>
    <p:sldId id="596" r:id="rId35"/>
    <p:sldId id="597" r:id="rId36"/>
    <p:sldId id="600" r:id="rId37"/>
    <p:sldId id="652" r:id="rId38"/>
    <p:sldId id="653" r:id="rId39"/>
    <p:sldId id="655"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CCD04"/>
    <a:srgbClr val="2E02E8"/>
    <a:srgbClr val="FF9900"/>
    <a:srgbClr val="008000"/>
    <a:srgbClr val="CC0099"/>
    <a:srgbClr val="FFCC00"/>
    <a:srgbClr val="9900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3880" autoAdjust="0"/>
  </p:normalViewPr>
  <p:slideViewPr>
    <p:cSldViewPr showGuides="1">
      <p:cViewPr varScale="1">
        <p:scale>
          <a:sx n="106" d="100"/>
          <a:sy n="106"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3601F5B-A1F0-4FE8-88E3-39E201085B3A}" type="datetimeFigureOut">
              <a:rPr lang="en-US"/>
              <a:pPr>
                <a:defRPr/>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F4B8F21-A98A-43D2-A0DE-9AE70B67EFBB}" type="slidenum">
              <a:rPr lang="en-US"/>
              <a:pPr>
                <a:defRPr/>
              </a:pPr>
              <a:t>‹#›</a:t>
            </a:fld>
            <a:endParaRPr lang="en-US"/>
          </a:p>
        </p:txBody>
      </p:sp>
    </p:spTree>
    <p:extLst>
      <p:ext uri="{BB962C8B-B14F-4D97-AF65-F5344CB8AC3E}">
        <p14:creationId xmlns:p14="http://schemas.microsoft.com/office/powerpoint/2010/main" val="127026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origin.cpc.ncep.noaa.gov/soilmst/2007JD00847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pitchFamily="-123" charset="-128"/>
                <a:cs typeface="ＭＳ Ｐゴシック" pitchFamily="-123" charset="-128"/>
              </a:rPr>
              <a:t>CPC Global Land Surface Air Temperature Analysis (</a:t>
            </a:r>
            <a:r>
              <a:rPr lang="en-US" sz="1200" kern="1200" dirty="0" smtClean="0">
                <a:solidFill>
                  <a:schemeClr val="tx1"/>
                </a:solidFill>
                <a:latin typeface="+mn-lt"/>
                <a:ea typeface="ＭＳ Ｐゴシック" pitchFamily="-123" charset="-128"/>
                <a:cs typeface="ＭＳ Ｐゴシック" pitchFamily="-123" charset="-128"/>
                <a:hlinkClick r:id="rId3" action="ppaction://hlinkfile"/>
              </a:rPr>
              <a:t>Fan, Y. &amp; H. van den </a:t>
            </a:r>
            <a:r>
              <a:rPr lang="en-US" sz="1200" kern="1200" dirty="0" err="1" smtClean="0">
                <a:solidFill>
                  <a:schemeClr val="tx1"/>
                </a:solidFill>
                <a:latin typeface="+mn-lt"/>
                <a:ea typeface="ＭＳ Ｐゴシック" pitchFamily="-123" charset="-128"/>
                <a:cs typeface="ＭＳ Ｐゴシック" pitchFamily="-123" charset="-128"/>
                <a:hlinkClick r:id="rId3" action="ppaction://hlinkfile"/>
              </a:rPr>
              <a:t>Dool</a:t>
            </a:r>
            <a:r>
              <a:rPr lang="en-US" sz="1200" kern="1200" dirty="0" smtClean="0">
                <a:solidFill>
                  <a:schemeClr val="tx1"/>
                </a:solidFill>
                <a:latin typeface="+mn-lt"/>
                <a:ea typeface="ＭＳ Ｐゴシック" pitchFamily="-123" charset="-128"/>
                <a:cs typeface="ＭＳ Ｐゴシック" pitchFamily="-123" charset="-128"/>
                <a:hlinkClick r:id="rId3" action="ppaction://hlinkfile"/>
              </a:rPr>
              <a:t>, JGR 2008).</a:t>
            </a:r>
            <a:r>
              <a:rPr lang="en-US" sz="1200" kern="1200" dirty="0" smtClean="0">
                <a:solidFill>
                  <a:schemeClr val="tx1"/>
                </a:solidFill>
                <a:latin typeface="+mn-lt"/>
                <a:ea typeface="ＭＳ Ｐゴシック" pitchFamily="-123" charset="-128"/>
                <a:cs typeface="ＭＳ Ｐゴシック" pitchFamily="-123" charset="-128"/>
              </a:rPr>
              <a:t> The climatology is calculated based 1971-2000 data. The soil moisture in the current month will be re-calculated with monthly data on the 8th of next month. </a:t>
            </a:r>
            <a:endParaRPr lang="en-US" dirty="0" smtClean="0">
              <a:ea typeface="ＭＳ Ｐゴシック" pitchFamily="34" charset="-128"/>
            </a:endParaRPr>
          </a:p>
        </p:txBody>
      </p:sp>
      <p:sp>
        <p:nvSpPr>
          <p:cNvPr id="273412" name="Slide Number Placeholder 3"/>
          <p:cNvSpPr>
            <a:spLocks noGrp="1"/>
          </p:cNvSpPr>
          <p:nvPr>
            <p:ph type="sldNum" sz="quarter" idx="5"/>
          </p:nvPr>
        </p:nvSpPr>
        <p:spPr bwMode="auto">
          <a:noFill/>
          <a:ln>
            <a:miter lim="800000"/>
            <a:headEnd/>
            <a:tailEnd/>
          </a:ln>
        </p:spPr>
        <p:txBody>
          <a:bodyPr/>
          <a:lstStyle/>
          <a:p>
            <a:fld id="{87982020-E991-40C2-9F10-BBB3F0BFACFC}"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123" charset="-128"/>
                <a:cs typeface="ＭＳ Ｐゴシック" pitchFamily="-123" charset="-128"/>
              </a:rPr>
              <a:t>The precipitation and temperature are monthly data over the globe from CPC </a:t>
            </a:r>
            <a:r>
              <a:rPr lang="en-US" sz="1200" kern="1200" dirty="0" err="1" smtClean="0">
                <a:solidFill>
                  <a:schemeClr val="tx1"/>
                </a:solidFill>
                <a:latin typeface="+mn-lt"/>
                <a:ea typeface="ＭＳ Ｐゴシック" pitchFamily="-123" charset="-128"/>
                <a:cs typeface="ＭＳ Ｐゴシック" pitchFamily="-123" charset="-128"/>
              </a:rPr>
              <a:t>PRECipitation</a:t>
            </a:r>
            <a:r>
              <a:rPr lang="en-US" sz="1200" kern="1200" dirty="0" smtClean="0">
                <a:solidFill>
                  <a:schemeClr val="tx1"/>
                </a:solidFill>
                <a:latin typeface="+mn-lt"/>
                <a:ea typeface="ＭＳ Ｐゴシック" pitchFamily="-123" charset="-128"/>
                <a:cs typeface="ＭＳ Ｐゴシック" pitchFamily="-123" charset="-128"/>
              </a:rPr>
              <a:t> </a:t>
            </a:r>
            <a:r>
              <a:rPr lang="en-US" sz="1200" kern="1200" dirty="0" err="1" smtClean="0">
                <a:solidFill>
                  <a:schemeClr val="tx1"/>
                </a:solidFill>
                <a:latin typeface="+mn-lt"/>
                <a:ea typeface="ＭＳ Ｐゴシック" pitchFamily="-123" charset="-128"/>
                <a:cs typeface="ＭＳ Ｐゴシック" pitchFamily="-123" charset="-128"/>
              </a:rPr>
              <a:t>REConstruction</a:t>
            </a:r>
            <a:r>
              <a:rPr lang="en-US" sz="1200" kern="1200" dirty="0" smtClean="0">
                <a:solidFill>
                  <a:schemeClr val="tx1"/>
                </a:solidFill>
                <a:latin typeface="+mn-lt"/>
                <a:ea typeface="ＭＳ Ｐゴシック" pitchFamily="-123" charset="-128"/>
                <a:cs typeface="ＭＳ Ｐゴシック" pitchFamily="-123" charset="-128"/>
              </a:rPr>
              <a:t> over Land (Chen, M., P. </a:t>
            </a:r>
            <a:r>
              <a:rPr lang="en-US" sz="1200" kern="1200" dirty="0" err="1" smtClean="0">
                <a:solidFill>
                  <a:schemeClr val="tx1"/>
                </a:solidFill>
                <a:latin typeface="+mn-lt"/>
                <a:ea typeface="ＭＳ Ｐゴシック" pitchFamily="-123" charset="-128"/>
                <a:cs typeface="ＭＳ Ｐゴシック" pitchFamily="-123" charset="-128"/>
              </a:rPr>
              <a:t>Xie</a:t>
            </a:r>
            <a:r>
              <a:rPr lang="en-US" sz="1200" kern="1200" dirty="0" smtClean="0">
                <a:solidFill>
                  <a:schemeClr val="tx1"/>
                </a:solidFill>
                <a:latin typeface="+mn-lt"/>
                <a:ea typeface="ＭＳ Ｐゴシック" pitchFamily="-123" charset="-128"/>
                <a:cs typeface="ＭＳ Ｐゴシック" pitchFamily="-123" charset="-128"/>
              </a:rPr>
              <a:t>, J. E. </a:t>
            </a:r>
            <a:r>
              <a:rPr lang="en-US" sz="1200" kern="1200" dirty="0" err="1" smtClean="0">
                <a:solidFill>
                  <a:schemeClr val="tx1"/>
                </a:solidFill>
                <a:latin typeface="+mn-lt"/>
                <a:ea typeface="ＭＳ Ｐゴシック" pitchFamily="-123" charset="-128"/>
                <a:cs typeface="ＭＳ Ｐゴシック" pitchFamily="-123" charset="-128"/>
              </a:rPr>
              <a:t>Janowiak</a:t>
            </a:r>
            <a:r>
              <a:rPr lang="en-US" sz="1200" kern="1200" dirty="0" smtClean="0">
                <a:solidFill>
                  <a:schemeClr val="tx1"/>
                </a:solidFill>
                <a:latin typeface="+mn-lt"/>
                <a:ea typeface="ＭＳ Ｐゴシック" pitchFamily="-123" charset="-128"/>
                <a:cs typeface="ＭＳ Ｐゴシック" pitchFamily="-123" charset="-128"/>
              </a:rPr>
              <a:t> and P. A. </a:t>
            </a:r>
            <a:r>
              <a:rPr lang="en-US" sz="1200" kern="1200" dirty="0" err="1" smtClean="0">
                <a:solidFill>
                  <a:schemeClr val="tx1"/>
                </a:solidFill>
                <a:latin typeface="+mn-lt"/>
                <a:ea typeface="ＭＳ Ｐゴシック" pitchFamily="-123" charset="-128"/>
                <a:cs typeface="ＭＳ Ｐゴシック" pitchFamily="-123" charset="-128"/>
              </a:rPr>
              <a:t>Arkin</a:t>
            </a:r>
            <a:r>
              <a:rPr lang="en-US" sz="1200" kern="1200" dirty="0" smtClean="0">
                <a:solidFill>
                  <a:schemeClr val="tx1"/>
                </a:solidFill>
                <a:latin typeface="+mn-lt"/>
                <a:ea typeface="ＭＳ Ｐゴシック" pitchFamily="-123" charset="-128"/>
                <a:cs typeface="ＭＳ Ｐゴシック" pitchFamily="-123" charset="-128"/>
              </a:rPr>
              <a:t>, 2002: Global land precipitation: A 50-yr monthly analysis based on gauge observations. J. Hydrometeor., 3, 249-266)</a:t>
            </a:r>
            <a:endParaRPr lang="en-US" dirty="0"/>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18</a:t>
            </a:fld>
            <a:endParaRPr lang="en-US"/>
          </a:p>
        </p:txBody>
      </p:sp>
    </p:spTree>
    <p:extLst>
      <p:ext uri="{BB962C8B-B14F-4D97-AF65-F5344CB8AC3E}">
        <p14:creationId xmlns:p14="http://schemas.microsoft.com/office/powerpoint/2010/main" val="207825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http://www.cpc.ncep.noaa.gov/products/tanal/temp_analyses.php</a:t>
            </a:r>
          </a:p>
        </p:txBody>
      </p:sp>
      <p:sp>
        <p:nvSpPr>
          <p:cNvPr id="274436" name="Slide Number Placeholder 3"/>
          <p:cNvSpPr>
            <a:spLocks noGrp="1"/>
          </p:cNvSpPr>
          <p:nvPr>
            <p:ph type="sldNum" sz="quarter" idx="5"/>
          </p:nvPr>
        </p:nvSpPr>
        <p:spPr bwMode="auto">
          <a:noFill/>
          <a:ln>
            <a:miter lim="800000"/>
            <a:headEnd/>
            <a:tailEnd/>
          </a:ln>
        </p:spPr>
        <p:txBody>
          <a:bodyPr/>
          <a:lstStyle/>
          <a:p>
            <a:fld id="{953CC72F-291C-4B97-8DB1-20B60A0B2E13}" type="slidenum">
              <a:rPr lang="en-US" smtClean="0"/>
              <a:pPr/>
              <a:t>21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http://www.cpc.ncep.noaa.gov/products/tanal/temp_analyses.php</a:t>
            </a:r>
          </a:p>
        </p:txBody>
      </p:sp>
      <p:sp>
        <p:nvSpPr>
          <p:cNvPr id="274436" name="Slide Number Placeholder 3"/>
          <p:cNvSpPr>
            <a:spLocks noGrp="1"/>
          </p:cNvSpPr>
          <p:nvPr>
            <p:ph type="sldNum" sz="quarter" idx="5"/>
          </p:nvPr>
        </p:nvSpPr>
        <p:spPr bwMode="auto">
          <a:noFill/>
          <a:ln>
            <a:miter lim="800000"/>
            <a:headEnd/>
            <a:tailEnd/>
          </a:ln>
        </p:spPr>
        <p:txBody>
          <a:bodyPr/>
          <a:lstStyle/>
          <a:p>
            <a:fld id="{953CC72F-291C-4B97-8DB1-20B60A0B2E13}" type="slidenum">
              <a:rPr lang="en-US" smtClean="0"/>
              <a:pPr/>
              <a:t>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Standardized Precipitation Index (SPI)</a:t>
            </a:r>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FB12C258-2BD5-4826-9428-8A4DE675781E}" type="slidenum">
              <a:rPr lang="en-US" smtClean="0">
                <a:latin typeface="Arial" pitchFamily="34" charset="0"/>
              </a:rPr>
              <a:pPr eaLnBrk="1" hangingPunct="1"/>
              <a:t>24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web site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B47D653-B55B-4E74-80D5-D171F917FFFD}" type="slidenum">
              <a:rPr lang="en-US" smtClean="0">
                <a:latin typeface="Arial" pitchFamily="34" charset="0"/>
              </a:rPr>
              <a:pPr eaLnBrk="1" hangingPunct="1"/>
              <a:t>25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6484" name="Slide Number Placeholder 3"/>
          <p:cNvSpPr>
            <a:spLocks noGrp="1"/>
          </p:cNvSpPr>
          <p:nvPr>
            <p:ph type="sldNum" sz="quarter" idx="5"/>
          </p:nvPr>
        </p:nvSpPr>
        <p:spPr bwMode="auto">
          <a:noFill/>
          <a:ln>
            <a:miter lim="800000"/>
            <a:headEnd/>
            <a:tailEnd/>
          </a:ln>
        </p:spPr>
        <p:txBody>
          <a:bodyPr/>
          <a:lstStyle/>
          <a:p>
            <a:fld id="{C975383C-E7E3-4386-BED9-758FCFADF920}" type="slidenum">
              <a:rPr lang="en-US" smtClean="0"/>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7508" name="Slide Number Placeholder 3"/>
          <p:cNvSpPr>
            <a:spLocks noGrp="1"/>
          </p:cNvSpPr>
          <p:nvPr>
            <p:ph type="sldNum" sz="quarter" idx="5"/>
          </p:nvPr>
        </p:nvSpPr>
        <p:spPr bwMode="auto">
          <a:noFill/>
          <a:ln>
            <a:miter lim="800000"/>
            <a:headEnd/>
            <a:tailEnd/>
          </a:ln>
        </p:spPr>
        <p:txBody>
          <a:bodyPr/>
          <a:lstStyle/>
          <a:p>
            <a:fld id="{CD0FB5A5-0553-49E4-9B50-CE55FDA674D6}" type="slidenum">
              <a:rPr lang="en-US" smtClean="0"/>
              <a:pPr/>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8532" name="Slide Number Placeholder 3"/>
          <p:cNvSpPr>
            <a:spLocks noGrp="1"/>
          </p:cNvSpPr>
          <p:nvPr>
            <p:ph type="sldNum" sz="quarter" idx="5"/>
          </p:nvPr>
        </p:nvSpPr>
        <p:spPr bwMode="auto">
          <a:noFill/>
          <a:ln>
            <a:miter lim="800000"/>
            <a:headEnd/>
            <a:tailEnd/>
          </a:ln>
        </p:spPr>
        <p:txBody>
          <a:bodyPr/>
          <a:lstStyle/>
          <a:p>
            <a:fld id="{3D0F5A8E-D32F-4662-B656-5345441DDC59}" type="slidenum">
              <a:rPr lang="en-US" smtClean="0"/>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9556" name="Slide Number Placeholder 3"/>
          <p:cNvSpPr>
            <a:spLocks noGrp="1"/>
          </p:cNvSpPr>
          <p:nvPr>
            <p:ph type="sldNum" sz="quarter" idx="5"/>
          </p:nvPr>
        </p:nvSpPr>
        <p:spPr bwMode="auto">
          <a:noFill/>
          <a:ln>
            <a:miter lim="800000"/>
            <a:headEnd/>
            <a:tailEnd/>
          </a:ln>
        </p:spPr>
        <p:txBody>
          <a:bodyPr/>
          <a:lstStyle/>
          <a:p>
            <a:fld id="{E87352BB-477C-47C4-A698-46FDD388B8FF}" type="slidenum">
              <a:rPr lang="en-US"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California's Death Valley National Park tentatively recorded a high temperature of 129 degrees, which would tie the all-time June record high for the United States, the National Weather Service said Monday.</a:t>
            </a:r>
            <a:r>
              <a:rPr lang="en-US" baseline="0" dirty="0" smtClean="0"/>
              <a:t> July 1, 2013</a:t>
            </a:r>
          </a:p>
          <a:p>
            <a:r>
              <a:rPr lang="en-US" sz="1200" dirty="0" smtClean="0">
                <a:solidFill>
                  <a:schemeClr val="bg1"/>
                </a:solidFill>
              </a:rPr>
              <a:t>It could take months to verify whether Sunday's high beats the record set in 1902 at Volcano, a former town near the Salton Sea in southeastern California.</a:t>
            </a:r>
          </a:p>
          <a:p>
            <a:r>
              <a:rPr lang="en-US" sz="1200" dirty="0" smtClean="0">
                <a:solidFill>
                  <a:schemeClr val="bg1"/>
                </a:solidFill>
              </a:rPr>
              <a:t>The reading, however, was definitely short of the all-time world record of 134 degrees set in Death Valley on July 10, 1913.</a:t>
            </a:r>
          </a:p>
          <a:p>
            <a:endParaRPr lang="en-US" dirty="0"/>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35</a:t>
            </a:fld>
            <a:endParaRPr lang="en-US"/>
          </a:p>
        </p:txBody>
      </p:sp>
    </p:spTree>
    <p:extLst>
      <p:ext uri="{BB962C8B-B14F-4D97-AF65-F5344CB8AC3E}">
        <p14:creationId xmlns:p14="http://schemas.microsoft.com/office/powerpoint/2010/main" val="376137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58371" name="Text Box 2"/>
          <p:cNvSpPr>
            <a:spLocks noGrp="1" noChangeArrowheads="1"/>
          </p:cNvSpPr>
          <p:nvPr>
            <p:ph type="body"/>
          </p:nvPr>
        </p:nvSpPr>
        <p:spPr>
          <a:xfrm>
            <a:off x="686421" y="4344025"/>
            <a:ext cx="5486711"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42"/>
              </a:spcBef>
              <a:tabLst>
                <a:tab pos="0" algn="l"/>
                <a:tab pos="448650" algn="l"/>
                <a:tab pos="897301" algn="l"/>
                <a:tab pos="1345951" algn="l"/>
                <a:tab pos="1794601" algn="l"/>
                <a:tab pos="2243252" algn="l"/>
                <a:tab pos="2691902" algn="l"/>
                <a:tab pos="3140553" algn="l"/>
                <a:tab pos="3589203" algn="l"/>
                <a:tab pos="4037853" algn="l"/>
                <a:tab pos="4486504" algn="l"/>
                <a:tab pos="4935154" algn="l"/>
                <a:tab pos="5383804" algn="l"/>
                <a:tab pos="5832455" algn="l"/>
                <a:tab pos="6281105" algn="l"/>
                <a:tab pos="6729755" algn="l"/>
                <a:tab pos="7178406" algn="l"/>
                <a:tab pos="7627056" algn="l"/>
                <a:tab pos="8075706" algn="l"/>
                <a:tab pos="8524357" algn="l"/>
                <a:tab pos="8973007" algn="l"/>
              </a:tabLst>
            </a:pPr>
            <a:endParaRPr lang="en-US" smtClean="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44036"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r" eaLnBrk="1" hangingPunct="1"/>
            <a:fld id="{A83174A0-33FC-4710-A0FB-3E6E9D9B394B}" type="slidenum">
              <a:rPr lang="en-US" sz="1200"/>
              <a:pPr algn="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8"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65A8CE16-204E-4EFD-A048-35B91E906111}" type="slidenum">
              <a:rPr lang="en-US" sz="1200"/>
              <a:pPr algn="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Chantal (7/8) formatted</a:t>
            </a:r>
            <a:endParaRPr lang="en-US" dirty="0"/>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14</a:t>
            </a:fld>
            <a:endParaRPr lang="en-US"/>
          </a:p>
        </p:txBody>
      </p:sp>
    </p:spTree>
    <p:extLst>
      <p:ext uri="{BB962C8B-B14F-4D97-AF65-F5344CB8AC3E}">
        <p14:creationId xmlns:p14="http://schemas.microsoft.com/office/powerpoint/2010/main" val="33322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71364" name="Slide Number Placeholder 3"/>
          <p:cNvSpPr>
            <a:spLocks noGrp="1"/>
          </p:cNvSpPr>
          <p:nvPr>
            <p:ph type="sldNum" sz="quarter" idx="5"/>
          </p:nvPr>
        </p:nvSpPr>
        <p:spPr bwMode="auto">
          <a:noFill/>
          <a:ln>
            <a:miter lim="800000"/>
            <a:headEnd/>
            <a:tailEnd/>
          </a:ln>
        </p:spPr>
        <p:txBody>
          <a:bodyPr/>
          <a:lstStyle/>
          <a:p>
            <a:fld id="{A9EC362A-327F-4BA1-BDAD-5482EE3AB7C3}"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55299"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1652"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261D4259-F1DD-4946-AA07-22027FB3A1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0868"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AFE40C88-8F20-4D7A-84E1-E63E41BF2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1892"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86893D32-7D8F-4D53-8D98-96982B778A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2916"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
        <p:nvSpPr>
          <p:cNvPr id="7" name="Footer Placeholder 5"/>
          <p:cNvSpPr>
            <a:spLocks noGrp="1"/>
          </p:cNvSpPr>
          <p:nvPr>
            <p:ph type="ftr" sz="quarter" idx="13"/>
          </p:nvPr>
        </p:nvSpPr>
        <p:spPr/>
        <p:txBody>
          <a:bodyPr/>
          <a:lstStyle>
            <a:lvl1pPr>
              <a:defRPr/>
            </a:lvl1pPr>
          </a:lstStyle>
          <a:p>
            <a:pPr>
              <a:defRPr/>
            </a:pPr>
            <a:endParaRPr lang="en-US"/>
          </a:p>
        </p:txBody>
      </p:sp>
      <p:sp>
        <p:nvSpPr>
          <p:cNvPr id="8" name="Slide Number Placeholder 6"/>
          <p:cNvSpPr>
            <a:spLocks noGrp="1"/>
          </p:cNvSpPr>
          <p:nvPr>
            <p:ph type="sldNum" sz="quarter" idx="14"/>
          </p:nvPr>
        </p:nvSpPr>
        <p:spPr/>
        <p:txBody>
          <a:bodyPr/>
          <a:lstStyle>
            <a:lvl1pPr>
              <a:defRPr/>
            </a:lvl1pPr>
          </a:lstStyle>
          <a:p>
            <a:pPr>
              <a:defRPr/>
            </a:pPr>
            <a:fld id="{6C7A95E6-4F78-4EBB-AC5C-1CCFBF7C45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2676"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60CCEAD0-D8D1-49D4-BFD1-A8B87E28C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3700"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48433BF1-1A7F-4D2A-9ED1-62A9D1A3D1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4724"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F997D9A9-EDF3-4BC9-B582-1FCA9F204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5748"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4"/>
          <p:cNvSpPr>
            <a:spLocks noGrp="1" noChangeArrowheads="1"/>
          </p:cNvSpPr>
          <p:nvPr>
            <p:ph type="dt" sz="half" idx="11"/>
          </p:nvPr>
        </p:nvSpPr>
        <p:spPr/>
        <p:txBody>
          <a:bodyPr/>
          <a:lstStyle>
            <a:lvl1pPr>
              <a:defRPr/>
            </a:lvl1pPr>
          </a:lstStyle>
          <a:p>
            <a:pPr>
              <a:defRPr/>
            </a:pPr>
            <a:endParaRPr lang="en-US"/>
          </a:p>
        </p:txBody>
      </p:sp>
      <p:sp>
        <p:nvSpPr>
          <p:cNvPr id="10" name="Rectangle 5"/>
          <p:cNvSpPr>
            <a:spLocks noGrp="1" noChangeArrowheads="1"/>
          </p:cNvSpPr>
          <p:nvPr>
            <p:ph type="ftr" sz="quarter" idx="12"/>
          </p:nvPr>
        </p:nvSpPr>
        <p:spPr/>
        <p:txBody>
          <a:bodyPr/>
          <a:lstStyle>
            <a:lvl1pPr>
              <a:defRPr/>
            </a:lvl1pPr>
          </a:lstStyle>
          <a:p>
            <a:pPr>
              <a:defRPr/>
            </a:pPr>
            <a:endParaRPr lang="en-US"/>
          </a:p>
        </p:txBody>
      </p:sp>
      <p:sp>
        <p:nvSpPr>
          <p:cNvPr id="11" name="Rectangle 5"/>
          <p:cNvSpPr>
            <a:spLocks noGrp="1" noChangeArrowheads="1"/>
          </p:cNvSpPr>
          <p:nvPr>
            <p:ph type="ftr" sz="quarter" idx="13"/>
          </p:nvPr>
        </p:nvSpPr>
        <p:spPr/>
        <p:txBody>
          <a:bodyPr/>
          <a:lstStyle>
            <a:lvl1pPr>
              <a:defRPr/>
            </a:lvl1pPr>
          </a:lstStyle>
          <a:p>
            <a:pPr>
              <a:defRPr/>
            </a:pPr>
            <a:endParaRPr lang="en-US"/>
          </a:p>
        </p:txBody>
      </p:sp>
      <p:sp>
        <p:nvSpPr>
          <p:cNvPr id="12" name="Rectangle 6"/>
          <p:cNvSpPr>
            <a:spLocks noGrp="1" noChangeArrowheads="1"/>
          </p:cNvSpPr>
          <p:nvPr>
            <p:ph type="sldNum" sz="quarter" idx="14"/>
          </p:nvPr>
        </p:nvSpPr>
        <p:spPr/>
        <p:txBody>
          <a:bodyPr/>
          <a:lstStyle>
            <a:lvl1pPr>
              <a:defRPr/>
            </a:lvl1pPr>
          </a:lstStyle>
          <a:p>
            <a:pPr>
              <a:defRPr/>
            </a:pPr>
            <a:fld id="{3C5B0FFC-D2B2-42EC-8728-D6EC85157A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6772"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5"/>
          <p:cNvSpPr>
            <a:spLocks noGrp="1" noChangeArrowheads="1"/>
          </p:cNvSpPr>
          <p:nvPr>
            <p:ph type="ftr" sz="quarter" idx="13"/>
          </p:nvPr>
        </p:nvSpPr>
        <p:spPr/>
        <p:txBody>
          <a:bodyPr/>
          <a:lstStyle>
            <a:lvl1pPr>
              <a:defRPr/>
            </a:lvl1pPr>
          </a:lstStyle>
          <a:p>
            <a:pPr>
              <a:defRPr/>
            </a:pPr>
            <a:endParaRPr lang="en-US"/>
          </a:p>
        </p:txBody>
      </p:sp>
      <p:sp>
        <p:nvSpPr>
          <p:cNvPr id="8" name="Rectangle 6"/>
          <p:cNvSpPr>
            <a:spLocks noGrp="1" noChangeArrowheads="1"/>
          </p:cNvSpPr>
          <p:nvPr>
            <p:ph type="sldNum" sz="quarter" idx="14"/>
          </p:nvPr>
        </p:nvSpPr>
        <p:spPr/>
        <p:txBody>
          <a:bodyPr/>
          <a:lstStyle>
            <a:lvl1pPr>
              <a:defRPr/>
            </a:lvl1pPr>
          </a:lstStyle>
          <a:p>
            <a:pPr>
              <a:defRPr/>
            </a:pPr>
            <a:fld id="{6CE49BBF-EEBA-4559-86B6-AF87FB9616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7796"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5"/>
          <p:cNvSpPr>
            <a:spLocks noGrp="1" noChangeArrowheads="1"/>
          </p:cNvSpPr>
          <p:nvPr>
            <p:ph type="ftr" sz="quarter" idx="13"/>
          </p:nvPr>
        </p:nvSpPr>
        <p:spPr/>
        <p:txBody>
          <a:bodyPr/>
          <a:lstStyle>
            <a:lvl1pPr>
              <a:defRPr/>
            </a:lvl1pPr>
          </a:lstStyle>
          <a:p>
            <a:pPr>
              <a:defRPr/>
            </a:pPr>
            <a:endParaRPr lang="en-US"/>
          </a:p>
        </p:txBody>
      </p:sp>
      <p:sp>
        <p:nvSpPr>
          <p:cNvPr id="7" name="Rectangle 6"/>
          <p:cNvSpPr>
            <a:spLocks noGrp="1" noChangeArrowheads="1"/>
          </p:cNvSpPr>
          <p:nvPr>
            <p:ph type="sldNum" sz="quarter" idx="14"/>
          </p:nvPr>
        </p:nvSpPr>
        <p:spPr/>
        <p:txBody>
          <a:bodyPr/>
          <a:lstStyle>
            <a:lvl1pPr>
              <a:defRPr/>
            </a:lvl1pPr>
          </a:lstStyle>
          <a:p>
            <a:pPr>
              <a:defRPr/>
            </a:pPr>
            <a:fld id="{9E948B2B-5910-48B7-B3FE-3D68F95BF3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8820"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69178D67-4DC8-42FA-861C-EE0FA293D1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9844"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B909AAD7-C3D9-4F76-ADD1-F0AC9D465B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7B966E87-EFAF-4F3C-83F9-3C6273D26FD5}" type="slidenum">
              <a:rPr lang="en-US"/>
              <a:pPr>
                <a:defRPr/>
              </a:pPr>
              <a:t>‹#›</a:t>
            </a:fld>
            <a:endParaRPr lang="en-US"/>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099" name="CorelPhotoPaint.Image.10" r:id="rId15" imgW="1625397" imgH="1625397" progId="">
                  <p:embed/>
                </p:oleObj>
              </mc:Choice>
              <mc:Fallback>
                <p:oleObj name="CorelPhotoPaint.Image.10" r:id="rId15" imgW="1625397" imgH="1625397" progId="">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174"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 id="2147486185" r:id="rId12"/>
  </p:sldLayoutIdLst>
  <p:hf hdr="0" ft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9.gif"/></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gif"/></Relationships>
</file>

<file path=ppt/slides/_rels/slide2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independent.co.uk/news/world/asia/indian-home-minister-says-uttarakhand-flood-death-toll-over-1000-and-still-rising-8671070.html"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ndianexpress.com/picture-gallery/rescue-operations-underway-in-floodhit-uttrakhand/2922-1.html"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gif"/></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b="1" dirty="0">
                <a:solidFill>
                  <a:srgbClr val="FFFF00"/>
                </a:solidFill>
                <a:ea typeface="ＭＳ Ｐゴシック" pitchFamily="34" charset="-128"/>
                <a:cs typeface="Arial" charset="0"/>
              </a:rPr>
              <a:t>June 2013</a:t>
            </a:r>
            <a:br>
              <a:rPr lang="en-US" b="1" dirty="0">
                <a:solidFill>
                  <a:srgbClr val="FFFF00"/>
                </a:solidFill>
                <a:ea typeface="ＭＳ Ｐゴシック" pitchFamily="34" charset="-128"/>
                <a:cs typeface="Arial" charset="0"/>
              </a:rPr>
            </a:br>
            <a:r>
              <a:rPr lang="en-US" b="1" dirty="0">
                <a:solidFill>
                  <a:srgbClr val="FFFF00"/>
                </a:solidFill>
                <a:ea typeface="ＭＳ Ｐゴシック" pitchFamily="34" charset="-128"/>
                <a:cs typeface="Arial" charset="0"/>
              </a:rPr>
              <a:t>Monthly Climate Review</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chemeClr val="bg1"/>
                </a:solidFill>
              </a:rPr>
              <a:t>Qin Ginger Zhang</a:t>
            </a:r>
            <a:endParaRPr lang="en-US" dirty="0">
              <a:solidFill>
                <a:schemeClr val="bg1"/>
              </a:solidFill>
            </a:endParaRPr>
          </a:p>
        </p:txBody>
      </p:sp>
      <p:sp>
        <p:nvSpPr>
          <p:cNvPr id="4" name="Rectangle 3"/>
          <p:cNvSpPr/>
          <p:nvPr/>
        </p:nvSpPr>
        <p:spPr>
          <a:xfrm>
            <a:off x="1403648" y="4797152"/>
            <a:ext cx="6408712" cy="1569660"/>
          </a:xfrm>
          <a:prstGeom prst="rect">
            <a:avLst/>
          </a:prstGeom>
        </p:spPr>
        <p:txBody>
          <a:bodyPr wrap="square">
            <a:spAutoFit/>
          </a:bodyPr>
          <a:lstStyle/>
          <a:p>
            <a:pPr eaLnBrk="1" hangingPunct="1"/>
            <a:r>
              <a:rPr lang="en-US" b="1" i="1" dirty="0">
                <a:solidFill>
                  <a:schemeClr val="bg1"/>
                </a:solidFill>
              </a:rPr>
              <a:t>Appreciations: </a:t>
            </a:r>
            <a:r>
              <a:rPr lang="en-US" b="1" i="1" dirty="0" err="1" smtClean="0">
                <a:solidFill>
                  <a:schemeClr val="bg1"/>
                </a:solidFill>
              </a:rPr>
              <a:t>Kingtse</a:t>
            </a:r>
            <a:r>
              <a:rPr lang="en-US" b="1" i="1" dirty="0" smtClean="0">
                <a:solidFill>
                  <a:schemeClr val="bg1"/>
                </a:solidFill>
              </a:rPr>
              <a:t> Mo, </a:t>
            </a:r>
            <a:r>
              <a:rPr lang="en-US" b="1" i="1" dirty="0" err="1" smtClean="0">
                <a:solidFill>
                  <a:schemeClr val="bg1"/>
                </a:solidFill>
              </a:rPr>
              <a:t>Caihong</a:t>
            </a:r>
            <a:r>
              <a:rPr lang="en-US" b="1" i="1" dirty="0" smtClean="0">
                <a:solidFill>
                  <a:schemeClr val="bg1"/>
                </a:solidFill>
              </a:rPr>
              <a:t> Wen, Jon </a:t>
            </a:r>
            <a:r>
              <a:rPr lang="en-US" b="1" i="1" dirty="0" err="1" smtClean="0">
                <a:solidFill>
                  <a:schemeClr val="bg1"/>
                </a:solidFill>
              </a:rPr>
              <a:t>Gottschalck</a:t>
            </a:r>
            <a:r>
              <a:rPr lang="en-US" b="1" i="1" dirty="0" smtClean="0">
                <a:solidFill>
                  <a:schemeClr val="bg1"/>
                </a:solidFill>
              </a:rPr>
              <a:t>, </a:t>
            </a:r>
            <a:r>
              <a:rPr lang="en-US" b="1" i="1" dirty="0" err="1" smtClean="0">
                <a:solidFill>
                  <a:schemeClr val="bg1"/>
                </a:solidFill>
              </a:rPr>
              <a:t>Muthuvel</a:t>
            </a:r>
            <a:r>
              <a:rPr lang="en-US" b="1" i="1" dirty="0" smtClean="0">
                <a:solidFill>
                  <a:schemeClr val="bg1"/>
                </a:solidFill>
              </a:rPr>
              <a:t> </a:t>
            </a:r>
            <a:r>
              <a:rPr lang="en-US" b="1" i="1" dirty="0" err="1" smtClean="0">
                <a:solidFill>
                  <a:schemeClr val="bg1"/>
                </a:solidFill>
              </a:rPr>
              <a:t>Chelliah</a:t>
            </a:r>
            <a:r>
              <a:rPr lang="en-US" b="1" i="1" dirty="0" smtClean="0">
                <a:solidFill>
                  <a:schemeClr val="bg1"/>
                </a:solidFill>
              </a:rPr>
              <a:t>, and others </a:t>
            </a:r>
            <a:endParaRPr lang="en-US" sz="1800" b="1" dirty="0">
              <a:solidFill>
                <a:schemeClr val="bg1"/>
              </a:solidFill>
            </a:endParaRPr>
          </a:p>
          <a:p>
            <a:pPr eaLnBrk="1" hangingPunct="1"/>
            <a:endParaRPr lang="en-US" b="1" i="1" dirty="0">
              <a:solidFill>
                <a:schemeClr val="bg1"/>
              </a:solidFill>
            </a:endParaRPr>
          </a:p>
        </p:txBody>
      </p:sp>
    </p:spTree>
    <p:extLst>
      <p:ext uri="{BB962C8B-B14F-4D97-AF65-F5344CB8AC3E}">
        <p14:creationId xmlns:p14="http://schemas.microsoft.com/office/powerpoint/2010/main" val="33869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16000"/>
            <a:ext cx="4699000" cy="55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2133600" y="0"/>
            <a:ext cx="554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sz="3200" b="1" u="sng">
                <a:solidFill>
                  <a:srgbClr val="FFFF00"/>
                </a:solidFill>
              </a:rPr>
              <a:t>OLR Anomalies – Past 30 days</a:t>
            </a:r>
          </a:p>
        </p:txBody>
      </p:sp>
      <p:sp>
        <p:nvSpPr>
          <p:cNvPr id="19460" name="Text Box 13"/>
          <p:cNvSpPr txBox="1">
            <a:spLocks noChangeArrowheads="1"/>
          </p:cNvSpPr>
          <p:nvPr/>
        </p:nvSpPr>
        <p:spPr bwMode="auto">
          <a:xfrm>
            <a:off x="5924550" y="660400"/>
            <a:ext cx="291465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spcBef>
                <a:spcPct val="50000"/>
              </a:spcBef>
            </a:pPr>
            <a:r>
              <a:rPr lang="en-US" sz="1200" b="1">
                <a:solidFill>
                  <a:srgbClr val="FFFF00"/>
                </a:solidFill>
              </a:rPr>
              <a:t>Drier-than-normal conditions, positive OLR anomalies (yellow/red shading) </a:t>
            </a:r>
          </a:p>
          <a:p>
            <a:pPr algn="ctr" eaLnBrk="1" hangingPunct="1">
              <a:spcBef>
                <a:spcPct val="50000"/>
              </a:spcBef>
            </a:pPr>
            <a:r>
              <a:rPr lang="en-US" sz="1200" b="1">
                <a:solidFill>
                  <a:srgbClr val="FFFF00"/>
                </a:solidFill>
              </a:rPr>
              <a:t>Wetter-than-normal conditions, negative OLR anomalies (blue shading)</a:t>
            </a:r>
          </a:p>
        </p:txBody>
      </p:sp>
      <p:sp>
        <p:nvSpPr>
          <p:cNvPr id="19461" name="Text Box 144"/>
          <p:cNvSpPr txBox="1">
            <a:spLocks noChangeArrowheads="1"/>
          </p:cNvSpPr>
          <p:nvPr/>
        </p:nvSpPr>
        <p:spPr bwMode="auto">
          <a:xfrm>
            <a:off x="5715000" y="1717675"/>
            <a:ext cx="3429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400" b="1">
                <a:solidFill>
                  <a:schemeClr val="bg1"/>
                </a:solidFill>
              </a:rPr>
              <a:t>During early June, a more coherent pattern of enhanced (suppressed) convection developed over the Indian Ocean, Maritime Continent, and Australia (central and eastern Pacific and Africa).  An area of enhanced convection continued to shift eastward to the Gulf of Mexico and Caribbean.</a:t>
            </a:r>
          </a:p>
          <a:p>
            <a:endParaRPr lang="en-US" sz="1400" b="1">
              <a:solidFill>
                <a:schemeClr val="bg1"/>
              </a:solidFill>
            </a:endParaRPr>
          </a:p>
          <a:p>
            <a:r>
              <a:rPr lang="en-US" sz="1400" b="1">
                <a:solidFill>
                  <a:schemeClr val="bg1"/>
                </a:solidFill>
              </a:rPr>
              <a:t>The enhanced convective anomalies propagated eastward over the Maritime Continent into the western Pacific during mid-June.</a:t>
            </a:r>
          </a:p>
          <a:p>
            <a:endParaRPr lang="en-US" sz="1400" b="1">
              <a:solidFill>
                <a:schemeClr val="bg1"/>
              </a:solidFill>
            </a:endParaRPr>
          </a:p>
          <a:p>
            <a:endParaRPr lang="en-US" sz="1400" b="1">
              <a:solidFill>
                <a:schemeClr val="bg1"/>
              </a:solidFill>
            </a:endParaRPr>
          </a:p>
          <a:p>
            <a:r>
              <a:rPr lang="en-US" sz="1400" b="1">
                <a:solidFill>
                  <a:schemeClr val="bg1"/>
                </a:solidFill>
              </a:rPr>
              <a:t>During late June, enhanced (suppressed) convective anomalies continued an eastward propagation into the eastern Pacific, western Atlantic, and Africa (Indian Ocean, Maritime Continent, and western Pacific).</a:t>
            </a:r>
          </a:p>
        </p:txBody>
      </p:sp>
      <p:sp>
        <p:nvSpPr>
          <p:cNvPr id="19462" name="Oval 221"/>
          <p:cNvSpPr>
            <a:spLocks noChangeArrowheads="1"/>
          </p:cNvSpPr>
          <p:nvPr/>
        </p:nvSpPr>
        <p:spPr bwMode="auto">
          <a:xfrm>
            <a:off x="2133600" y="3649663"/>
            <a:ext cx="1096963" cy="53657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3" name="Oval 221"/>
          <p:cNvSpPr>
            <a:spLocks noChangeArrowheads="1"/>
          </p:cNvSpPr>
          <p:nvPr/>
        </p:nvSpPr>
        <p:spPr bwMode="auto">
          <a:xfrm rot="224806">
            <a:off x="2660650" y="5681663"/>
            <a:ext cx="1141413" cy="2206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4" name="Oval 221"/>
          <p:cNvSpPr>
            <a:spLocks noChangeArrowheads="1"/>
          </p:cNvSpPr>
          <p:nvPr/>
        </p:nvSpPr>
        <p:spPr bwMode="auto">
          <a:xfrm rot="-473702">
            <a:off x="1652588" y="5694363"/>
            <a:ext cx="939800" cy="2841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5" name="Oval 221"/>
          <p:cNvSpPr>
            <a:spLocks noChangeArrowheads="1"/>
          </p:cNvSpPr>
          <p:nvPr/>
        </p:nvSpPr>
        <p:spPr bwMode="auto">
          <a:xfrm rot="-435202">
            <a:off x="3657600" y="5410200"/>
            <a:ext cx="989013" cy="381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6" name="Oval 221"/>
          <p:cNvSpPr>
            <a:spLocks noChangeArrowheads="1"/>
          </p:cNvSpPr>
          <p:nvPr/>
        </p:nvSpPr>
        <p:spPr bwMode="auto">
          <a:xfrm>
            <a:off x="1524000" y="1717675"/>
            <a:ext cx="941388" cy="41592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7" name="Oval 221"/>
          <p:cNvSpPr>
            <a:spLocks noChangeArrowheads="1"/>
          </p:cNvSpPr>
          <p:nvPr/>
        </p:nvSpPr>
        <p:spPr bwMode="auto">
          <a:xfrm>
            <a:off x="2362200" y="1717675"/>
            <a:ext cx="685800" cy="623888"/>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8" name="Oval 221"/>
          <p:cNvSpPr>
            <a:spLocks noChangeArrowheads="1"/>
          </p:cNvSpPr>
          <p:nvPr/>
        </p:nvSpPr>
        <p:spPr bwMode="auto">
          <a:xfrm>
            <a:off x="3230563" y="3786188"/>
            <a:ext cx="2027237" cy="2635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69" name="Oval 221"/>
          <p:cNvSpPr>
            <a:spLocks noChangeArrowheads="1"/>
          </p:cNvSpPr>
          <p:nvPr/>
        </p:nvSpPr>
        <p:spPr bwMode="auto">
          <a:xfrm>
            <a:off x="3048000" y="1925638"/>
            <a:ext cx="1295400" cy="2635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9470" name="Oval 221"/>
          <p:cNvSpPr>
            <a:spLocks noChangeArrowheads="1"/>
          </p:cNvSpPr>
          <p:nvPr/>
        </p:nvSpPr>
        <p:spPr bwMode="auto">
          <a:xfrm>
            <a:off x="1143000" y="5486400"/>
            <a:ext cx="609600" cy="306388"/>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eaLnBrk="1" hangingPunct="1"/>
            <a:endParaRPr lang="en-US">
              <a:solidFill>
                <a:schemeClr val="accent2"/>
              </a:solidFill>
            </a:endParaRPr>
          </a:p>
        </p:txBody>
      </p:sp>
      <p:sp>
        <p:nvSpPr>
          <p:cNvPr id="15" name="TextBox 14"/>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112621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073"/>
          <a:stretch/>
        </p:blipFill>
        <p:spPr>
          <a:xfrm>
            <a:off x="107504" y="1268760"/>
            <a:ext cx="4860884" cy="5120640"/>
          </a:xfrm>
          <a:prstGeom prst="rect">
            <a:avLst/>
          </a:prstGeom>
        </p:spPr>
      </p:pic>
      <p:sp>
        <p:nvSpPr>
          <p:cNvPr id="27651" name="Text Box 2"/>
          <p:cNvSpPr txBox="1">
            <a:spLocks noChangeArrowheads="1"/>
          </p:cNvSpPr>
          <p:nvPr/>
        </p:nvSpPr>
        <p:spPr bwMode="auto">
          <a:xfrm>
            <a:off x="1905000" y="0"/>
            <a:ext cx="5749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sz="3200" b="1" u="sng">
                <a:solidFill>
                  <a:srgbClr val="FFFF00"/>
                </a:solidFill>
              </a:rPr>
              <a:t>MJO Index -- Recent Evolution </a:t>
            </a:r>
          </a:p>
        </p:txBody>
      </p:sp>
      <p:sp>
        <p:nvSpPr>
          <p:cNvPr id="27652" name="Text Box 3"/>
          <p:cNvSpPr txBox="1">
            <a:spLocks noChangeArrowheads="1"/>
          </p:cNvSpPr>
          <p:nvPr/>
        </p:nvSpPr>
        <p:spPr bwMode="auto">
          <a:xfrm>
            <a:off x="5441950" y="4707160"/>
            <a:ext cx="297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buFont typeface="Wingdings" pitchFamily="2" charset="2"/>
              <a:buNone/>
            </a:pPr>
            <a:r>
              <a:rPr lang="en-US" sz="1400" b="1" dirty="0">
                <a:solidFill>
                  <a:schemeClr val="bg1"/>
                </a:solidFill>
              </a:rPr>
              <a:t>The MJO index maintained a steady eastward propagation into phase 1 (Western Hemisphere and Africa) during the </a:t>
            </a:r>
            <a:r>
              <a:rPr lang="en-US" sz="1400" b="1" dirty="0" smtClean="0">
                <a:solidFill>
                  <a:schemeClr val="bg1"/>
                </a:solidFill>
              </a:rPr>
              <a:t>end of June. </a:t>
            </a:r>
            <a:endParaRPr lang="en-US" sz="1400" b="1" dirty="0">
              <a:solidFill>
                <a:schemeClr val="bg1"/>
              </a:solidFill>
            </a:endParaRPr>
          </a:p>
        </p:txBody>
      </p:sp>
      <p:sp>
        <p:nvSpPr>
          <p:cNvPr id="27653" name="Text Box 14"/>
          <p:cNvSpPr txBox="1">
            <a:spLocks noChangeArrowheads="1"/>
          </p:cNvSpPr>
          <p:nvPr/>
        </p:nvSpPr>
        <p:spPr bwMode="auto">
          <a:xfrm>
            <a:off x="5029200" y="894457"/>
            <a:ext cx="3962400" cy="2822575"/>
          </a:xfrm>
          <a:prstGeom prst="rect">
            <a:avLst/>
          </a:prstGeom>
          <a:solidFill>
            <a:srgbClr val="CCFFFF"/>
          </a:solidFill>
          <a:ln w="25400" algn="ctr">
            <a:solidFill>
              <a:schemeClr val="tx1"/>
            </a:solidFill>
            <a:miter lim="800000"/>
            <a:headEnd/>
            <a:tailEnd/>
          </a:ln>
        </p:spPr>
        <p:txBody>
          <a:bodyPr tIns="0" bIns="0">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buFont typeface="Wingdings" pitchFamily="2" charset="2"/>
              <a:buChar char="§"/>
            </a:pPr>
            <a:r>
              <a:rPr lang="en-US" sz="1600" b="1" dirty="0"/>
              <a:t> </a:t>
            </a:r>
            <a:r>
              <a:rPr lang="en-US" sz="1400" b="1" dirty="0"/>
              <a:t>The axes (RMM1 and RMM2) represent daily values of the principal components from the two leading modes </a:t>
            </a:r>
          </a:p>
          <a:p>
            <a:pPr eaLnBrk="1" hangingPunct="1">
              <a:spcBef>
                <a:spcPct val="50000"/>
              </a:spcBef>
              <a:buFont typeface="Wingdings" pitchFamily="2" charset="2"/>
              <a:buChar char="§"/>
            </a:pPr>
            <a:r>
              <a:rPr lang="en-US" sz="1400" b="1" dirty="0"/>
              <a:t> The triangular areas indicate the location of the enhanced phase of the MJO</a:t>
            </a:r>
          </a:p>
          <a:p>
            <a:pPr eaLnBrk="1" hangingPunct="1">
              <a:spcBef>
                <a:spcPct val="50000"/>
              </a:spcBef>
              <a:buFont typeface="Wingdings" pitchFamily="2" charset="2"/>
              <a:buChar char="§"/>
            </a:pPr>
            <a:r>
              <a:rPr lang="en-US" sz="1400" b="1" dirty="0"/>
              <a:t> Counter-clockwise motion is indicative of eastward propagation. Large dot most recent observation.</a:t>
            </a:r>
          </a:p>
          <a:p>
            <a:pPr eaLnBrk="1" hangingPunct="1">
              <a:spcBef>
                <a:spcPct val="50000"/>
              </a:spcBef>
              <a:buFont typeface="Wingdings" pitchFamily="2" charset="2"/>
              <a:buChar char="§"/>
            </a:pPr>
            <a:r>
              <a:rPr lang="en-US" sz="1400" b="1" dirty="0"/>
              <a:t> Distance from the origin is proportional to MJO strength</a:t>
            </a:r>
          </a:p>
          <a:p>
            <a:pPr eaLnBrk="1" hangingPunct="1">
              <a:spcBef>
                <a:spcPct val="50000"/>
              </a:spcBef>
              <a:buFont typeface="Wingdings" pitchFamily="2" charset="2"/>
              <a:buChar char="§"/>
            </a:pPr>
            <a:r>
              <a:rPr lang="en-US" sz="1400" b="1" dirty="0"/>
              <a:t> Line colors distinguish different months</a:t>
            </a:r>
          </a:p>
        </p:txBody>
      </p:sp>
      <p:sp>
        <p:nvSpPr>
          <p:cNvPr id="27654" name="Line 35"/>
          <p:cNvSpPr>
            <a:spLocks noChangeShapeType="1"/>
          </p:cNvSpPr>
          <p:nvPr/>
        </p:nvSpPr>
        <p:spPr bwMode="auto">
          <a:xfrm flipH="1" flipV="1">
            <a:off x="2051720" y="4221088"/>
            <a:ext cx="3390230" cy="1079574"/>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256952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12</a:t>
            </a:fld>
            <a:endParaRPr lang="en-US"/>
          </a:p>
        </p:txBody>
      </p:sp>
      <p:sp>
        <p:nvSpPr>
          <p:cNvPr id="6" name="TextBox 5"/>
          <p:cNvSpPr txBox="1"/>
          <p:nvPr/>
        </p:nvSpPr>
        <p:spPr>
          <a:xfrm>
            <a:off x="1259632" y="404664"/>
            <a:ext cx="7344816" cy="830997"/>
          </a:xfrm>
          <a:prstGeom prst="rect">
            <a:avLst/>
          </a:prstGeom>
          <a:noFill/>
        </p:spPr>
        <p:txBody>
          <a:bodyPr wrap="square" rtlCol="0">
            <a:spAutoFit/>
          </a:bodyPr>
          <a:lstStyle/>
          <a:p>
            <a:pPr algn="ctr"/>
            <a:r>
              <a:rPr lang="en-US" b="1" dirty="0" smtClean="0">
                <a:solidFill>
                  <a:srgbClr val="FFFF00"/>
                </a:solidFill>
              </a:rPr>
              <a:t>CFSv2 MJO forecast for 30-day WH-MJO Index and 45-day Velocity Potential Anomaly</a:t>
            </a:r>
            <a:endParaRPr lang="en-US" b="1" dirty="0">
              <a:solidFill>
                <a:srgbClr val="FFFF00"/>
              </a:solidFill>
            </a:endParaRPr>
          </a:p>
        </p:txBody>
      </p:sp>
      <p:pic>
        <p:nvPicPr>
          <p:cNvPr id="634884" name="Picture 4" descr="http://www.cpc.ncep.noaa.gov/products/people/wd52qz/mjoindex/index/diagram_40days_forecast_GEFS_membera.gif"/>
          <p:cNvPicPr>
            <a:picLocks noChangeAspect="1" noChangeArrowheads="1"/>
          </p:cNvPicPr>
          <p:nvPr/>
        </p:nvPicPr>
        <p:blipFill rotWithShape="1">
          <a:blip r:embed="rId2">
            <a:extLst>
              <a:ext uri="{28A0092B-C50C-407E-A947-70E740481C1C}">
                <a14:useLocalDpi xmlns:a14="http://schemas.microsoft.com/office/drawing/2010/main" val="0"/>
              </a:ext>
            </a:extLst>
          </a:blip>
          <a:srcRect l="5473"/>
          <a:stretch/>
        </p:blipFill>
        <p:spPr bwMode="auto">
          <a:xfrm>
            <a:off x="134900" y="1537767"/>
            <a:ext cx="4581116" cy="4846320"/>
          </a:xfrm>
          <a:prstGeom prst="rect">
            <a:avLst/>
          </a:prstGeom>
          <a:noFill/>
          <a:extLst>
            <a:ext uri="{909E8E84-426E-40DD-AFC4-6F175D3DCCD1}">
              <a14:hiddenFill xmlns:a14="http://schemas.microsoft.com/office/drawing/2010/main">
                <a:solidFill>
                  <a:srgbClr val="FFFFFF"/>
                </a:solidFill>
              </a14:hiddenFill>
            </a:ext>
          </a:extLst>
        </p:spPr>
      </p:pic>
      <p:pic>
        <p:nvPicPr>
          <p:cNvPr id="634886" name="Picture 6" descr="http://www.cpc.ncep.noaa.gov/products/people/wd52qz/mjo/chi/cf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72" y="1219020"/>
            <a:ext cx="41909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7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468" y="476672"/>
            <a:ext cx="5729064" cy="803176"/>
          </a:xfrm>
        </p:spPr>
        <p:txBody>
          <a:bodyPr/>
          <a:lstStyle/>
          <a:p>
            <a:r>
              <a:rPr lang="en-US" dirty="0" smtClean="0">
                <a:solidFill>
                  <a:schemeClr val="bg1"/>
                </a:solidFill>
              </a:rPr>
              <a:t>Atlantic Hurricane  </a:t>
            </a:r>
            <a:r>
              <a:rPr lang="en-US" dirty="0" smtClean="0">
                <a:solidFill>
                  <a:schemeClr val="bg1"/>
                </a:solidFill>
              </a:rPr>
              <a:t>Outlook</a:t>
            </a:r>
            <a:endParaRPr lang="en-US" dirty="0">
              <a:solidFill>
                <a:schemeClr val="bg1"/>
              </a:solidFill>
            </a:endParaRPr>
          </a:p>
        </p:txBody>
      </p:sp>
      <p:sp>
        <p:nvSpPr>
          <p:cNvPr id="4" name="Slide Number Placeholder 3"/>
          <p:cNvSpPr>
            <a:spLocks noGrp="1"/>
          </p:cNvSpPr>
          <p:nvPr>
            <p:ph type="sldNum" sz="quarter" idx="14"/>
          </p:nvPr>
        </p:nvSpPr>
        <p:spPr/>
        <p:txBody>
          <a:bodyPr/>
          <a:lstStyle/>
          <a:p>
            <a:pPr>
              <a:defRPr/>
            </a:pPr>
            <a:fld id="{6CE49BBF-EEBA-4559-86B6-AF87FB96160B}" type="slidenum">
              <a:rPr lang="en-US" smtClean="0"/>
              <a:pPr>
                <a:defRPr/>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52715187"/>
              </p:ext>
            </p:extLst>
          </p:nvPr>
        </p:nvGraphicFramePr>
        <p:xfrm>
          <a:off x="1043608" y="1988840"/>
          <a:ext cx="7007696" cy="3960442"/>
        </p:xfrm>
        <a:graphic>
          <a:graphicData uri="http://schemas.openxmlformats.org/drawingml/2006/table">
            <a:tbl>
              <a:tblPr/>
              <a:tblGrid>
                <a:gridCol w="2899849"/>
                <a:gridCol w="4107847"/>
              </a:tblGrid>
              <a:tr h="7518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Verdana" pitchFamily="34" charset="0"/>
                        <a:ea typeface="Arial Unicode MS" pitchFamily="34" charset="-128"/>
                        <a:cs typeface="Arial Unicode MS" pitchFamily="34" charset="-128"/>
                      </a:endParaRP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Arial Unicode MS" pitchFamily="34" charset="-128"/>
                          <a:cs typeface="Arial Unicode MS" pitchFamily="34" charset="-128"/>
                        </a:rPr>
                        <a:t>2013 prediction (issued on May 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70C0"/>
                          </a:solidFill>
                          <a:effectLst/>
                          <a:latin typeface="Verdana" pitchFamily="34" charset="0"/>
                          <a:ea typeface="Arial Unicode MS" pitchFamily="34" charset="-128"/>
                          <a:cs typeface="Arial Unicode MS" pitchFamily="34" charset="-128"/>
                        </a:rPr>
                        <a:t>(1981-</a:t>
                      </a:r>
                      <a:r>
                        <a:rPr kumimoji="0" lang="en-US" sz="1300" b="1" i="0" u="none" strike="noStrike" cap="none" normalizeH="0" baseline="0" dirty="0" smtClean="0">
                          <a:ln>
                            <a:noFill/>
                          </a:ln>
                          <a:solidFill>
                            <a:srgbClr val="0000FF"/>
                          </a:solidFill>
                          <a:effectLst/>
                          <a:latin typeface="Verdana" pitchFamily="34" charset="0"/>
                          <a:ea typeface="Arial Unicode MS" pitchFamily="34" charset="-128"/>
                          <a:cs typeface="Arial Unicode MS" pitchFamily="34" charset="-128"/>
                        </a:rPr>
                        <a:t>2010</a:t>
                      </a:r>
                      <a:r>
                        <a:rPr kumimoji="0" lang="en-US" sz="1300" b="1" i="0" u="none" strike="noStrike" cap="none" normalizeH="0" baseline="0" dirty="0" smtClean="0">
                          <a:ln>
                            <a:noFill/>
                          </a:ln>
                          <a:solidFill>
                            <a:srgbClr val="0070C0"/>
                          </a:solidFill>
                          <a:effectLst/>
                          <a:latin typeface="Verdana" pitchFamily="34" charset="0"/>
                          <a:ea typeface="Arial Unicode MS" pitchFamily="34" charset="-128"/>
                          <a:cs typeface="Arial Unicode MS" pitchFamily="34" charset="-128"/>
                        </a:rPr>
                        <a:t>)</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02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Verdana" pitchFamily="34" charset="0"/>
                          <a:ea typeface="Arial Unicode MS" pitchFamily="34" charset="-128"/>
                          <a:cs typeface="Arial Unicode MS" pitchFamily="34" charset="-128"/>
                        </a:rPr>
                        <a:t>Named storms</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Arial Unicode MS" pitchFamily="34" charset="-128"/>
                          <a:cs typeface="Arial Unicode MS" pitchFamily="34" charset="-128"/>
                        </a:rPr>
                        <a:t>13-20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70C0"/>
                          </a:solidFill>
                          <a:effectLst/>
                          <a:latin typeface="Verdana" pitchFamily="34" charset="0"/>
                          <a:ea typeface="Arial Unicode MS" pitchFamily="34" charset="-128"/>
                          <a:cs typeface="Arial Unicode MS" pitchFamily="34" charset="-128"/>
                        </a:rPr>
                        <a:t>(12.1)</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802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Verdana" pitchFamily="34" charset="0"/>
                          <a:ea typeface="Arial Unicode MS" pitchFamily="34" charset="-128"/>
                          <a:cs typeface="Arial Unicode MS" pitchFamily="34" charset="-128"/>
                        </a:rPr>
                        <a:t>Hurricanes</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Arial Unicode MS" pitchFamily="34" charset="-128"/>
                          <a:cs typeface="Arial Unicode MS" pitchFamily="34" charset="-128"/>
                        </a:rPr>
                        <a:t>7-11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70C0"/>
                          </a:solidFill>
                          <a:effectLst/>
                          <a:latin typeface="Verdana" pitchFamily="34" charset="0"/>
                          <a:ea typeface="Arial Unicode MS" pitchFamily="34" charset="-128"/>
                          <a:cs typeface="Arial Unicode MS" pitchFamily="34" charset="-128"/>
                        </a:rPr>
                        <a:t>(6.4)</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02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Verdana" pitchFamily="34" charset="0"/>
                          <a:ea typeface="Arial Unicode MS" pitchFamily="34" charset="-128"/>
                          <a:cs typeface="Arial Unicode MS" pitchFamily="34" charset="-128"/>
                        </a:rPr>
                        <a:t>Major hurricanes</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0000"/>
                          </a:solidFill>
                          <a:effectLst/>
                          <a:latin typeface="Verdana" pitchFamily="34" charset="0"/>
                          <a:ea typeface="Arial Unicode MS" pitchFamily="34" charset="-128"/>
                          <a:cs typeface="Arial Unicode MS" pitchFamily="34" charset="-128"/>
                        </a:rPr>
                        <a:t>3-6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70C0"/>
                          </a:solidFill>
                          <a:effectLst/>
                          <a:latin typeface="Verdana" pitchFamily="34" charset="0"/>
                          <a:ea typeface="Arial Unicode MS" pitchFamily="34" charset="-128"/>
                          <a:cs typeface="Arial Unicode MS" pitchFamily="34" charset="-128"/>
                        </a:rPr>
                        <a:t>(2.7) </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802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Verdana" pitchFamily="34" charset="0"/>
                          <a:ea typeface="Arial Unicode MS" pitchFamily="34" charset="-128"/>
                          <a:cs typeface="Arial Unicode MS" pitchFamily="34" charset="-128"/>
                        </a:rPr>
                        <a:t>ACE %</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Verdana" pitchFamily="34" charset="0"/>
                          <a:ea typeface="Arial Unicode MS" pitchFamily="34" charset="-128"/>
                          <a:cs typeface="Arial Unicode MS" pitchFamily="34" charset="-128"/>
                        </a:rPr>
                        <a:t>120-205</a:t>
                      </a:r>
                    </a:p>
                  </a:txBody>
                  <a:tcPr marL="91423" marR="91423"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extLst>
      <p:ext uri="{BB962C8B-B14F-4D97-AF65-F5344CB8AC3E}">
        <p14:creationId xmlns:p14="http://schemas.microsoft.com/office/powerpoint/2010/main" val="4287342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eather.unisys.com/hurricane/atlantic/2013/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280919"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304283" y="4437112"/>
            <a:ext cx="1080120" cy="670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4"/>
          </p:nvPr>
        </p:nvSpPr>
        <p:spPr/>
        <p:txBody>
          <a:bodyPr/>
          <a:lstStyle/>
          <a:p>
            <a:pPr>
              <a:defRPr/>
            </a:pPr>
            <a:fld id="{6CE49BBF-EEBA-4559-86B6-AF87FB96160B}" type="slidenum">
              <a:rPr lang="en-US" smtClean="0"/>
              <a:pPr>
                <a:defRPr/>
              </a:pPr>
              <a:t>14</a:t>
            </a:fld>
            <a:endParaRPr lang="en-US"/>
          </a:p>
        </p:txBody>
      </p:sp>
      <p:sp>
        <p:nvSpPr>
          <p:cNvPr id="9" name="Title 1"/>
          <p:cNvSpPr txBox="1">
            <a:spLocks/>
          </p:cNvSpPr>
          <p:nvPr/>
        </p:nvSpPr>
        <p:spPr bwMode="auto">
          <a:xfrm>
            <a:off x="1293440" y="236997"/>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400" b="1" kern="0" dirty="0" smtClean="0">
                <a:solidFill>
                  <a:srgbClr val="FFFF00"/>
                </a:solidFill>
              </a:rPr>
              <a:t>Andrea (June 5-7), First Named Tropical Storm Of 2013 Season, Forms In Gulf</a:t>
            </a:r>
            <a:r>
              <a:rPr lang="en-US" sz="2000" b="1" kern="0" dirty="0" smtClean="0"/>
              <a:t/>
            </a:r>
            <a:br>
              <a:rPr lang="en-US" sz="2000" b="1" kern="0" dirty="0" smtClean="0"/>
            </a:br>
            <a:endParaRPr lang="en-US" sz="2000" kern="0" dirty="0"/>
          </a:p>
        </p:txBody>
      </p:sp>
      <p:sp>
        <p:nvSpPr>
          <p:cNvPr id="12" name="Oval 11"/>
          <p:cNvSpPr/>
          <p:nvPr/>
        </p:nvSpPr>
        <p:spPr>
          <a:xfrm rot="19527544">
            <a:off x="2100784" y="3511293"/>
            <a:ext cx="1174085"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63887" y="1772816"/>
            <a:ext cx="5184576" cy="2031325"/>
          </a:xfrm>
          <a:prstGeom prst="rect">
            <a:avLst/>
          </a:prstGeom>
          <a:solidFill>
            <a:schemeClr val="accent6">
              <a:lumMod val="40000"/>
              <a:lumOff val="60000"/>
            </a:schemeClr>
          </a:solidFill>
        </p:spPr>
        <p:txBody>
          <a:bodyPr wrap="square" rtlCol="0">
            <a:spAutoFit/>
          </a:bodyPr>
          <a:lstStyle/>
          <a:p>
            <a:r>
              <a:rPr lang="en-US" sz="1800" b="1" dirty="0">
                <a:solidFill>
                  <a:schemeClr val="bg1"/>
                </a:solidFill>
              </a:rPr>
              <a:t>SUMMARY TABLE</a:t>
            </a:r>
          </a:p>
          <a:p>
            <a:endParaRPr lang="en-US" sz="1800" b="1" dirty="0">
              <a:solidFill>
                <a:schemeClr val="bg1"/>
              </a:solidFill>
            </a:endParaRPr>
          </a:p>
          <a:p>
            <a:r>
              <a:rPr lang="en-US" sz="1800" b="1" dirty="0">
                <a:solidFill>
                  <a:schemeClr val="bg1"/>
                </a:solidFill>
              </a:rPr>
              <a:t>NAME                DATES         MAX WIND (MPH)</a:t>
            </a:r>
          </a:p>
          <a:p>
            <a:r>
              <a:rPr lang="en-US" sz="1800" b="1" dirty="0">
                <a:solidFill>
                  <a:schemeClr val="bg1"/>
                </a:solidFill>
              </a:rPr>
              <a:t>---------------------------------------------------</a:t>
            </a:r>
          </a:p>
          <a:p>
            <a:r>
              <a:rPr lang="en-US" sz="1800" b="1" dirty="0">
                <a:solidFill>
                  <a:schemeClr val="bg1"/>
                </a:solidFill>
              </a:rPr>
              <a:t>TS ANDREA            5-7 JUN           65</a:t>
            </a:r>
          </a:p>
          <a:p>
            <a:r>
              <a:rPr lang="en-US" sz="1800" b="1" dirty="0">
                <a:solidFill>
                  <a:schemeClr val="bg1"/>
                </a:solidFill>
              </a:rPr>
              <a:t>TS BARRY           17-20 JUN           45</a:t>
            </a:r>
          </a:p>
          <a:p>
            <a:r>
              <a:rPr lang="en-US" sz="1800" b="1" dirty="0">
                <a:solidFill>
                  <a:schemeClr val="bg1"/>
                </a:solidFill>
              </a:rPr>
              <a:t>--------------------------------------------------- </a:t>
            </a:r>
          </a:p>
        </p:txBody>
      </p:sp>
      <p:pic>
        <p:nvPicPr>
          <p:cNvPr id="10" name="Content Placeholder 4"/>
          <p:cNvPicPr>
            <a:picLocks noGrp="1" noChangeAspect="1"/>
          </p:cNvPicPr>
          <p:nvPr/>
        </p:nvPicPr>
        <p:blipFill>
          <a:blip r:embed="rId4">
            <a:extLst>
              <a:ext uri="{28A0092B-C50C-407E-A947-70E740481C1C}">
                <a14:useLocalDpi xmlns:a14="http://schemas.microsoft.com/office/drawing/2010/main" val="0"/>
              </a:ext>
            </a:extLst>
          </a:blip>
          <a:srcRect t="2" r="7611" b="15182"/>
          <a:stretch>
            <a:fillRect/>
          </a:stretch>
        </p:blipFill>
        <p:spPr bwMode="auto">
          <a:xfrm>
            <a:off x="3923928" y="3019425"/>
            <a:ext cx="5227638"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2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2"/>
          <p:cNvSpPr>
            <a:spLocks noGrp="1"/>
          </p:cNvSpPr>
          <p:nvPr>
            <p:ph type="sldNum" sz="quarter" idx="14"/>
          </p:nvPr>
        </p:nvSpPr>
        <p:spPr>
          <a:noFill/>
        </p:spPr>
        <p:txBody>
          <a:bodyPr/>
          <a:lstStyle/>
          <a:p>
            <a:fld id="{91D01136-FAD6-41AE-ACD9-DF76CBF7F4F1}" type="slidenum">
              <a:rPr lang="en-US" smtClean="0">
                <a:latin typeface="Arial" charset="0"/>
              </a:rPr>
              <a:pPr/>
              <a:t>15</a:t>
            </a:fld>
            <a:endParaRPr lang="en-US" smtClean="0">
              <a:latin typeface="Arial" charset="0"/>
            </a:endParaRPr>
          </a:p>
        </p:txBody>
      </p:sp>
      <p:sp>
        <p:nvSpPr>
          <p:cNvPr id="209923" name="Rectangle 2"/>
          <p:cNvSpPr>
            <a:spLocks noGrp="1"/>
          </p:cNvSpPr>
          <p:nvPr>
            <p:ph type="title" idx="4294967295"/>
          </p:nvPr>
        </p:nvSpPr>
        <p:spPr>
          <a:xfrm>
            <a:off x="1907704" y="692696"/>
            <a:ext cx="5400600" cy="1143000"/>
          </a:xfrm>
        </p:spPr>
        <p:txBody>
          <a:bodyPr/>
          <a:lstStyle/>
          <a:p>
            <a:r>
              <a:rPr lang="en-US" sz="4000" dirty="0" smtClean="0">
                <a:solidFill>
                  <a:schemeClr val="bg1"/>
                </a:solidFill>
                <a:ea typeface="ＭＳ Ｐゴシック" pitchFamily="34" charset="-128"/>
                <a:cs typeface="Arial" charset="0"/>
              </a:rPr>
              <a:t>Global Overview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p:cNvPicPr>
          <p:nvPr/>
        </p:nvPicPr>
        <p:blipFill>
          <a:blip r:embed="rId3">
            <a:extLst>
              <a:ext uri="{28A0092B-C50C-407E-A947-70E740481C1C}">
                <a14:useLocalDpi xmlns:a14="http://schemas.microsoft.com/office/drawing/2010/main" val="0"/>
              </a:ext>
            </a:extLst>
          </a:blip>
          <a:srcRect l="4443" t="1666" r="4443" b="13333"/>
          <a:stretch>
            <a:fillRect/>
          </a:stretch>
        </p:blipFill>
        <p:spPr bwMode="auto">
          <a:xfrm>
            <a:off x="254000" y="784820"/>
            <a:ext cx="4457700" cy="552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Text Box 14"/>
          <p:cNvSpPr txBox="1">
            <a:spLocks noChangeArrowheads="1"/>
          </p:cNvSpPr>
          <p:nvPr/>
        </p:nvSpPr>
        <p:spPr bwMode="auto">
          <a:xfrm>
            <a:off x="5105400" y="5486400"/>
            <a:ext cx="3124200" cy="102711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G1. Sea surface temperature anomalies (top) and anomaly tendency (bottom). Data are derived from the NCEP OI SST analysis, and a</a:t>
            </a:r>
            <a:r>
              <a:rPr lang="en-GB" sz="1000" b="1" dirty="0">
                <a:latin typeface="Verdana" pitchFamily="34" charset="0"/>
                <a:cs typeface="Times New Roman" pitchFamily="18" charset="0"/>
              </a:rPr>
              <a:t>nomalies are departures from the 1981-2010 base period means.</a:t>
            </a:r>
          </a:p>
        </p:txBody>
      </p:sp>
      <p:sp>
        <p:nvSpPr>
          <p:cNvPr id="6148" name="Rectangle 2"/>
          <p:cNvSpPr>
            <a:spLocks noGrp="1" noChangeArrowheads="1"/>
          </p:cNvSpPr>
          <p:nvPr>
            <p:ph type="title"/>
          </p:nvPr>
        </p:nvSpPr>
        <p:spPr>
          <a:xfrm>
            <a:off x="637728" y="0"/>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Global SST Anomaly (</a:t>
            </a:r>
            <a:r>
              <a:rPr lang="en-GB" sz="2400" b="1" u="sng" baseline="30000" dirty="0" smtClean="0">
                <a:solidFill>
                  <a:srgbClr val="FFFF00"/>
                </a:solidFill>
              </a:rPr>
              <a:t>0</a:t>
            </a:r>
            <a:r>
              <a:rPr lang="en-GB" sz="2400" b="1" u="sng" dirty="0" smtClean="0">
                <a:solidFill>
                  <a:srgbClr val="FFFF00"/>
                </a:solidFill>
              </a:rPr>
              <a:t>C) and Anomaly Tendency</a:t>
            </a:r>
          </a:p>
        </p:txBody>
      </p:sp>
      <p:sp>
        <p:nvSpPr>
          <p:cNvPr id="6149" name="Text Box 5"/>
          <p:cNvSpPr txBox="1">
            <a:spLocks noChangeArrowheads="1"/>
          </p:cNvSpPr>
          <p:nvPr/>
        </p:nvSpPr>
        <p:spPr bwMode="auto">
          <a:xfrm>
            <a:off x="5105400" y="1287463"/>
            <a:ext cx="3581400" cy="1662112"/>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400" b="1">
                <a:solidFill>
                  <a:srgbClr val="000000"/>
                </a:solidFill>
                <a:latin typeface="Verdana" pitchFamily="34" charset="0"/>
                <a:ea typeface="SimSun" pitchFamily="2" charset="-122"/>
                <a:cs typeface="Times New Roman" pitchFamily="18" charset="0"/>
              </a:rPr>
              <a:t> </a:t>
            </a:r>
            <a:r>
              <a:rPr lang="en-GB" sz="1100" b="1">
                <a:solidFill>
                  <a:schemeClr val="tx1"/>
                </a:solidFill>
                <a:latin typeface="Verdana" pitchFamily="34" charset="0"/>
                <a:ea typeface="SimSun" pitchFamily="2" charset="-122"/>
                <a:cs typeface="Times New Roman" pitchFamily="18" charset="0"/>
              </a:rPr>
              <a:t>SST was near-normal across the western-central tropical Pacific and below average across the eastern Pacific.</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SimSun" pitchFamily="2" charset="-122"/>
                <a:cs typeface="Times New Roman" pitchFamily="18" charset="0"/>
              </a:rPr>
              <a:t> Negative PDO-like pattern continued in N. Pacific. </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SimSun" pitchFamily="2" charset="-122"/>
                <a:cs typeface="Times New Roman" pitchFamily="18" charset="0"/>
              </a:rPr>
              <a:t> Large Positive SST anomalies emerged near the Norwegian Sea and Western North Atlantic . </a:t>
            </a:r>
          </a:p>
        </p:txBody>
      </p:sp>
      <p:sp>
        <p:nvSpPr>
          <p:cNvPr id="6150" name="Text Box 5"/>
          <p:cNvSpPr txBox="1">
            <a:spLocks noChangeArrowheads="1"/>
          </p:cNvSpPr>
          <p:nvPr/>
        </p:nvSpPr>
        <p:spPr bwMode="auto">
          <a:xfrm>
            <a:off x="5219700" y="3851275"/>
            <a:ext cx="3352800" cy="141605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400" b="1">
                <a:solidFill>
                  <a:srgbClr val="000000"/>
                </a:solidFill>
                <a:latin typeface="Verdana" pitchFamily="34" charset="0"/>
                <a:ea typeface="SimSun" pitchFamily="2" charset="-122"/>
                <a:cs typeface="Times New Roman" pitchFamily="18" charset="0"/>
              </a:rPr>
              <a:t> </a:t>
            </a:r>
            <a:r>
              <a:rPr lang="en-GB" sz="1100" b="1">
                <a:solidFill>
                  <a:schemeClr val="tx1"/>
                </a:solidFill>
                <a:latin typeface="Verdana" pitchFamily="34" charset="0"/>
                <a:ea typeface="SimSun" pitchFamily="2" charset="-122"/>
                <a:cs typeface="Times New Roman" pitchFamily="18" charset="0"/>
              </a:rPr>
              <a:t>A weak warming tendency was observed across the eastern equatorial Pacific. </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SimSun" pitchFamily="2" charset="-122"/>
                <a:cs typeface="Times New Roman" pitchFamily="18" charset="0"/>
              </a:rPr>
              <a:t> </a:t>
            </a:r>
            <a:r>
              <a:rPr lang="en-US" sz="1100" b="1">
                <a:solidFill>
                  <a:schemeClr val="tx1"/>
                </a:solidFill>
                <a:latin typeface="Verdana" pitchFamily="34" charset="0"/>
                <a:ea typeface="SimSun" pitchFamily="2" charset="-122"/>
                <a:cs typeface="Times New Roman" pitchFamily="18" charset="0"/>
              </a:rPr>
              <a:t>Strong warming tendencies were observed along the Gulf of Mexico, Norwegian Sea and  the eastern coast of Asia. </a:t>
            </a:r>
            <a:endParaRPr lang="en-GB" sz="1100" b="1">
              <a:solidFill>
                <a:schemeClr val="tx1"/>
              </a:solidFill>
              <a:latin typeface="Verdana" pitchFamily="34" charset="0"/>
              <a:ea typeface="SimSun" pitchFamily="2" charset="-122"/>
              <a:cs typeface="Times New Roman" pitchFamily="18" charset="0"/>
            </a:endParaRPr>
          </a:p>
        </p:txBody>
      </p:sp>
      <p:sp>
        <p:nvSpPr>
          <p:cNvPr id="6151" name="Oval 24"/>
          <p:cNvSpPr>
            <a:spLocks noChangeArrowheads="1"/>
          </p:cNvSpPr>
          <p:nvPr/>
        </p:nvSpPr>
        <p:spPr bwMode="auto">
          <a:xfrm rot="1800000">
            <a:off x="1516063" y="4095750"/>
            <a:ext cx="363537" cy="673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2" name="Oval 24"/>
          <p:cNvSpPr>
            <a:spLocks noChangeArrowheads="1"/>
          </p:cNvSpPr>
          <p:nvPr/>
        </p:nvSpPr>
        <p:spPr bwMode="auto">
          <a:xfrm>
            <a:off x="1447800" y="2178050"/>
            <a:ext cx="1752600"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3" name="Oval 24"/>
          <p:cNvSpPr>
            <a:spLocks noChangeArrowheads="1"/>
          </p:cNvSpPr>
          <p:nvPr/>
        </p:nvSpPr>
        <p:spPr bwMode="auto">
          <a:xfrm>
            <a:off x="2362200" y="4786313"/>
            <a:ext cx="744538" cy="25717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4" name="Oval 24"/>
          <p:cNvSpPr>
            <a:spLocks noChangeArrowheads="1"/>
          </p:cNvSpPr>
          <p:nvPr/>
        </p:nvSpPr>
        <p:spPr bwMode="auto">
          <a:xfrm>
            <a:off x="3106738" y="1279525"/>
            <a:ext cx="946150" cy="7302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5" name="Oval 24"/>
          <p:cNvSpPr>
            <a:spLocks noChangeArrowheads="1"/>
          </p:cNvSpPr>
          <p:nvPr/>
        </p:nvSpPr>
        <p:spPr bwMode="auto">
          <a:xfrm>
            <a:off x="1722438" y="1558925"/>
            <a:ext cx="868362" cy="45243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6" name="Oval 24"/>
          <p:cNvSpPr>
            <a:spLocks noChangeArrowheads="1"/>
          </p:cNvSpPr>
          <p:nvPr/>
        </p:nvSpPr>
        <p:spPr bwMode="auto">
          <a:xfrm>
            <a:off x="2851150" y="4432300"/>
            <a:ext cx="255588" cy="2730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7" name="Oval 24"/>
          <p:cNvSpPr>
            <a:spLocks noChangeArrowheads="1"/>
          </p:cNvSpPr>
          <p:nvPr/>
        </p:nvSpPr>
        <p:spPr bwMode="auto">
          <a:xfrm>
            <a:off x="3529013" y="3886200"/>
            <a:ext cx="523875" cy="3810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4" name="TextBox 13"/>
          <p:cNvSpPr txBox="1"/>
          <p:nvPr/>
        </p:nvSpPr>
        <p:spPr>
          <a:xfrm>
            <a:off x="7956376" y="-27384"/>
            <a:ext cx="2016224" cy="276999"/>
          </a:xfrm>
          <a:prstGeom prst="rect">
            <a:avLst/>
          </a:prstGeom>
          <a:noFill/>
        </p:spPr>
        <p:txBody>
          <a:bodyPr wrap="square" rtlCol="0">
            <a:spAutoFit/>
          </a:bodyPr>
          <a:lstStyle/>
          <a:p>
            <a:r>
              <a:rPr lang="en-US" sz="1200" dirty="0" smtClean="0"/>
              <a:t>Ocean Briefing</a:t>
            </a:r>
            <a:endParaRPr lang="en-US" sz="1200" dirty="0"/>
          </a:p>
        </p:txBody>
      </p:sp>
    </p:spTree>
    <p:extLst>
      <p:ext uri="{BB962C8B-B14F-4D97-AF65-F5344CB8AC3E}">
        <p14:creationId xmlns:p14="http://schemas.microsoft.com/office/powerpoint/2010/main" val="2341097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additive="base">
                                        <p:cTn id="7" dur="500" fill="hold"/>
                                        <p:tgtEl>
                                          <p:spTgt spid="6155"/>
                                        </p:tgtEl>
                                        <p:attrNameLst>
                                          <p:attrName>ppt_x</p:attrName>
                                        </p:attrNameLst>
                                      </p:cBhvr>
                                      <p:tavLst>
                                        <p:tav tm="0">
                                          <p:val>
                                            <p:strVal val="#ppt_x"/>
                                          </p:val>
                                        </p:tav>
                                        <p:tav tm="100000">
                                          <p:val>
                                            <p:strVal val="#ppt_x"/>
                                          </p:val>
                                        </p:tav>
                                      </p:tavLst>
                                    </p:anim>
                                    <p:anim calcmode="lin" valueType="num">
                                      <p:cBhvr additive="base">
                                        <p:cTn id="8"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
                                        </p:tgtEl>
                                        <p:attrNameLst>
                                          <p:attrName>style.visibility</p:attrName>
                                        </p:attrNameLst>
                                      </p:cBhvr>
                                      <p:to>
                                        <p:strVal val="visible"/>
                                      </p:to>
                                    </p:set>
                                    <p:anim calcmode="lin" valueType="num">
                                      <p:cBhvr additive="base">
                                        <p:cTn id="13" dur="500" fill="hold"/>
                                        <p:tgtEl>
                                          <p:spTgt spid="6154"/>
                                        </p:tgtEl>
                                        <p:attrNameLst>
                                          <p:attrName>ppt_x</p:attrName>
                                        </p:attrNameLst>
                                      </p:cBhvr>
                                      <p:tavLst>
                                        <p:tav tm="0">
                                          <p:val>
                                            <p:strVal val="#ppt_x"/>
                                          </p:val>
                                        </p:tav>
                                        <p:tav tm="100000">
                                          <p:val>
                                            <p:strVal val="#ppt_x"/>
                                          </p:val>
                                        </p:tav>
                                      </p:tavLst>
                                    </p:anim>
                                    <p:anim calcmode="lin" valueType="num">
                                      <p:cBhvr additive="base">
                                        <p:cTn id="14"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4" name="Picture 6" descr="http://origin.cpc.ncep.noaa.gov/soilmst/glb_lb/curr.t.anom.gif"/>
          <p:cNvPicPr>
            <a:picLocks noChangeAspect="1" noChangeArrowheads="1"/>
          </p:cNvPicPr>
          <p:nvPr/>
        </p:nvPicPr>
        <p:blipFill rotWithShape="1">
          <a:blip r:embed="rId3">
            <a:extLst>
              <a:ext uri="{28A0092B-C50C-407E-A947-70E740481C1C}">
                <a14:useLocalDpi xmlns:a14="http://schemas.microsoft.com/office/drawing/2010/main" val="0"/>
              </a:ext>
            </a:extLst>
          </a:blip>
          <a:srcRect t="13714" b="4090"/>
          <a:stretch/>
        </p:blipFill>
        <p:spPr bwMode="auto">
          <a:xfrm>
            <a:off x="117119" y="3645024"/>
            <a:ext cx="4449852" cy="2743200"/>
          </a:xfrm>
          <a:prstGeom prst="rect">
            <a:avLst/>
          </a:prstGeom>
          <a:noFill/>
          <a:extLst>
            <a:ext uri="{909E8E84-426E-40DD-AFC4-6F175D3DCCD1}">
              <a14:hiddenFill xmlns:a14="http://schemas.microsoft.com/office/drawing/2010/main">
                <a:solidFill>
                  <a:srgbClr val="FFFFFF"/>
                </a:solidFill>
              </a14:hiddenFill>
            </a:ext>
          </a:extLst>
        </p:spPr>
      </p:pic>
      <p:sp>
        <p:nvSpPr>
          <p:cNvPr id="211970" name="Slide Number Placeholder 2"/>
          <p:cNvSpPr>
            <a:spLocks noGrp="1"/>
          </p:cNvSpPr>
          <p:nvPr>
            <p:ph type="sldNum" sz="quarter" idx="14"/>
          </p:nvPr>
        </p:nvSpPr>
        <p:spPr>
          <a:noFill/>
        </p:spPr>
        <p:txBody>
          <a:bodyPr/>
          <a:lstStyle/>
          <a:p>
            <a:fld id="{C112A6E6-64A5-45E6-B69F-FEF6FCBDA307}" type="slidenum">
              <a:rPr lang="en-US" smtClean="0">
                <a:latin typeface="Arial" charset="0"/>
              </a:rPr>
              <a:pPr/>
              <a:t>17</a:t>
            </a:fld>
            <a:endParaRPr lang="en-US" smtClean="0">
              <a:latin typeface="Arial" charset="0"/>
            </a:endParaRPr>
          </a:p>
        </p:txBody>
      </p:sp>
      <p:sp>
        <p:nvSpPr>
          <p:cNvPr id="211975" name="Oval 45"/>
          <p:cNvSpPr>
            <a:spLocks noChangeArrowheads="1"/>
          </p:cNvSpPr>
          <p:nvPr/>
        </p:nvSpPr>
        <p:spPr bwMode="auto">
          <a:xfrm rot="13000648" flipV="1">
            <a:off x="2382260" y="4193371"/>
            <a:ext cx="878590" cy="425876"/>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11" name="Oval 45"/>
          <p:cNvSpPr>
            <a:spLocks noChangeArrowheads="1"/>
          </p:cNvSpPr>
          <p:nvPr/>
        </p:nvSpPr>
        <p:spPr bwMode="auto">
          <a:xfrm>
            <a:off x="442788" y="3917367"/>
            <a:ext cx="960860" cy="488942"/>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2" name="TextBox 1"/>
          <p:cNvSpPr txBox="1"/>
          <p:nvPr/>
        </p:nvSpPr>
        <p:spPr>
          <a:xfrm>
            <a:off x="1551715" y="246976"/>
            <a:ext cx="6912768" cy="461665"/>
          </a:xfrm>
          <a:prstGeom prst="rect">
            <a:avLst/>
          </a:prstGeom>
          <a:noFill/>
        </p:spPr>
        <p:txBody>
          <a:bodyPr wrap="square" rtlCol="0">
            <a:spAutoFit/>
          </a:bodyPr>
          <a:lstStyle/>
          <a:p>
            <a:r>
              <a:rPr lang="en-US" b="1" dirty="0" smtClean="0">
                <a:solidFill>
                  <a:srgbClr val="FFFF00"/>
                </a:solidFill>
              </a:rPr>
              <a:t>Global Monthly Mean Temperature Anomaly </a:t>
            </a:r>
            <a:endParaRPr lang="en-US" b="1" dirty="0">
              <a:solidFill>
                <a:srgbClr val="FFFF00"/>
              </a:solidFill>
            </a:endParaRPr>
          </a:p>
        </p:txBody>
      </p:sp>
      <p:pic>
        <p:nvPicPr>
          <p:cNvPr id="662532" name="Picture 4" descr="http://origin.cpc.ncep.noaa.gov/soilmst/glb_lb/curr.t.full.gif"/>
          <p:cNvPicPr>
            <a:picLocks noChangeAspect="1" noChangeArrowheads="1"/>
          </p:cNvPicPr>
          <p:nvPr/>
        </p:nvPicPr>
        <p:blipFill rotWithShape="1">
          <a:blip r:embed="rId4">
            <a:extLst>
              <a:ext uri="{28A0092B-C50C-407E-A947-70E740481C1C}">
                <a14:useLocalDpi xmlns:a14="http://schemas.microsoft.com/office/drawing/2010/main" val="0"/>
              </a:ext>
            </a:extLst>
          </a:blip>
          <a:srcRect t="13922" b="4200"/>
          <a:stretch/>
        </p:blipFill>
        <p:spPr bwMode="auto">
          <a:xfrm>
            <a:off x="4710241" y="908720"/>
            <a:ext cx="4309625" cy="2595736"/>
          </a:xfrm>
          <a:prstGeom prst="rect">
            <a:avLst/>
          </a:prstGeom>
          <a:noFill/>
          <a:extLst>
            <a:ext uri="{909E8E84-426E-40DD-AFC4-6F175D3DCCD1}">
              <a14:hiddenFill xmlns:a14="http://schemas.microsoft.com/office/drawing/2010/main">
                <a:solidFill>
                  <a:srgbClr val="FFFFFF"/>
                </a:solidFill>
              </a14:hiddenFill>
            </a:ext>
          </a:extLst>
        </p:spPr>
      </p:pic>
      <p:pic>
        <p:nvPicPr>
          <p:cNvPr id="662536" name="Picture 8" descr="http://origin.cpc.ncep.noaa.gov/soilmst/glb_lb/curr.rank_t.full.gif"/>
          <p:cNvPicPr>
            <a:picLocks noChangeAspect="1" noChangeArrowheads="1"/>
          </p:cNvPicPr>
          <p:nvPr/>
        </p:nvPicPr>
        <p:blipFill rotWithShape="1">
          <a:blip r:embed="rId5">
            <a:extLst>
              <a:ext uri="{28A0092B-C50C-407E-A947-70E740481C1C}">
                <a14:useLocalDpi xmlns:a14="http://schemas.microsoft.com/office/drawing/2010/main" val="0"/>
              </a:ext>
            </a:extLst>
          </a:blip>
          <a:srcRect t="11282" b="4174"/>
          <a:stretch/>
        </p:blipFill>
        <p:spPr bwMode="auto">
          <a:xfrm>
            <a:off x="4710241" y="3638128"/>
            <a:ext cx="4326255"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2" y="1340768"/>
            <a:ext cx="4392488" cy="1569660"/>
          </a:xfrm>
          <a:prstGeom prst="rect">
            <a:avLst/>
          </a:prstGeom>
          <a:noFill/>
        </p:spPr>
        <p:txBody>
          <a:bodyPr wrap="square" rtlCol="0">
            <a:spAutoFit/>
          </a:bodyPr>
          <a:lstStyle/>
          <a:p>
            <a:r>
              <a:rPr lang="en-US" dirty="0">
                <a:solidFill>
                  <a:schemeClr val="bg1"/>
                </a:solidFill>
              </a:rPr>
              <a:t>Anomaly: from 1971-2000 Climatology (unit: </a:t>
            </a:r>
            <a:r>
              <a:rPr lang="en-US" dirty="0" err="1">
                <a:solidFill>
                  <a:schemeClr val="bg1"/>
                </a:solidFill>
              </a:rPr>
              <a:t>deg</a:t>
            </a:r>
            <a:r>
              <a:rPr lang="en-US" dirty="0">
                <a:solidFill>
                  <a:schemeClr val="bg1"/>
                </a:solidFill>
              </a:rPr>
              <a:t> C)  </a:t>
            </a:r>
          </a:p>
          <a:p>
            <a:r>
              <a:rPr lang="en-US" dirty="0">
                <a:solidFill>
                  <a:schemeClr val="bg1"/>
                </a:solidFill>
              </a:rPr>
              <a:t>Ranking Percentile: from 1948-2004 period. </a:t>
            </a:r>
          </a:p>
        </p:txBody>
      </p:sp>
      <p:sp>
        <p:nvSpPr>
          <p:cNvPr id="16" name="Oval 45"/>
          <p:cNvSpPr>
            <a:spLocks noChangeArrowheads="1"/>
          </p:cNvSpPr>
          <p:nvPr/>
        </p:nvSpPr>
        <p:spPr bwMode="auto">
          <a:xfrm rot="18695471" flipV="1">
            <a:off x="3256229" y="4239983"/>
            <a:ext cx="878590" cy="535010"/>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8" name="Picture 8" descr="http://origin.cpc.ncep.noaa.gov/soilmst/glb_lb/curr.rank_p.full.gif"/>
          <p:cNvPicPr>
            <a:picLocks noChangeAspect="1" noChangeArrowheads="1"/>
          </p:cNvPicPr>
          <p:nvPr/>
        </p:nvPicPr>
        <p:blipFill rotWithShape="1">
          <a:blip r:embed="rId3">
            <a:extLst>
              <a:ext uri="{28A0092B-C50C-407E-A947-70E740481C1C}">
                <a14:useLocalDpi xmlns:a14="http://schemas.microsoft.com/office/drawing/2010/main" val="0"/>
              </a:ext>
            </a:extLst>
          </a:blip>
          <a:srcRect t="11129" b="4323"/>
          <a:stretch/>
        </p:blipFill>
        <p:spPr bwMode="auto">
          <a:xfrm>
            <a:off x="4710481" y="3782144"/>
            <a:ext cx="4326015"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18</a:t>
            </a:fld>
            <a:endParaRPr lang="en-US"/>
          </a:p>
        </p:txBody>
      </p:sp>
      <p:sp>
        <p:nvSpPr>
          <p:cNvPr id="3" name="TextBox 2"/>
          <p:cNvSpPr txBox="1"/>
          <p:nvPr/>
        </p:nvSpPr>
        <p:spPr>
          <a:xfrm>
            <a:off x="1547664" y="188640"/>
            <a:ext cx="6912768" cy="461665"/>
          </a:xfrm>
          <a:prstGeom prst="rect">
            <a:avLst/>
          </a:prstGeom>
          <a:noFill/>
        </p:spPr>
        <p:txBody>
          <a:bodyPr wrap="square" rtlCol="0">
            <a:spAutoFit/>
          </a:bodyPr>
          <a:lstStyle/>
          <a:p>
            <a:r>
              <a:rPr lang="en-US" b="1" dirty="0" smtClean="0">
                <a:solidFill>
                  <a:srgbClr val="FFFF00"/>
                </a:solidFill>
              </a:rPr>
              <a:t>Global Monthly Mean Precipitation Anomaly</a:t>
            </a:r>
            <a:endParaRPr lang="en-US" b="1" dirty="0">
              <a:solidFill>
                <a:srgbClr val="FFFF00"/>
              </a:solidFill>
            </a:endParaRPr>
          </a:p>
        </p:txBody>
      </p:sp>
      <p:sp>
        <p:nvSpPr>
          <p:cNvPr id="5" name="Oval 45"/>
          <p:cNvSpPr>
            <a:spLocks noChangeArrowheads="1"/>
          </p:cNvSpPr>
          <p:nvPr/>
        </p:nvSpPr>
        <p:spPr bwMode="auto">
          <a:xfrm rot="19530936">
            <a:off x="5737049" y="4670242"/>
            <a:ext cx="698918" cy="368376"/>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6" name="Oval 45"/>
          <p:cNvSpPr>
            <a:spLocks noChangeArrowheads="1"/>
          </p:cNvSpPr>
          <p:nvPr/>
        </p:nvSpPr>
        <p:spPr bwMode="auto">
          <a:xfrm rot="1100455">
            <a:off x="7602933" y="4637785"/>
            <a:ext cx="301805" cy="579169"/>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pic>
        <p:nvPicPr>
          <p:cNvPr id="665604" name="Picture 4" descr="http://origin.cpc.ncep.noaa.gov/soilmst/glb_lb/curr.p.full.gif"/>
          <p:cNvPicPr>
            <a:picLocks noChangeAspect="1" noChangeArrowheads="1"/>
          </p:cNvPicPr>
          <p:nvPr/>
        </p:nvPicPr>
        <p:blipFill rotWithShape="1">
          <a:blip r:embed="rId4">
            <a:extLst>
              <a:ext uri="{28A0092B-C50C-407E-A947-70E740481C1C}">
                <a14:useLocalDpi xmlns:a14="http://schemas.microsoft.com/office/drawing/2010/main" val="0"/>
              </a:ext>
            </a:extLst>
          </a:blip>
          <a:srcRect t="14384" b="4832"/>
          <a:stretch/>
        </p:blipFill>
        <p:spPr bwMode="auto">
          <a:xfrm>
            <a:off x="4663407" y="859378"/>
            <a:ext cx="432601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65606" name="Picture 6" descr="http://origin.cpc.ncep.noaa.gov/soilmst/glb_lb/curr.p.anom.gif"/>
          <p:cNvPicPr>
            <a:picLocks noChangeAspect="1" noChangeArrowheads="1"/>
          </p:cNvPicPr>
          <p:nvPr/>
        </p:nvPicPr>
        <p:blipFill rotWithShape="1">
          <a:blip r:embed="rId5">
            <a:extLst>
              <a:ext uri="{28A0092B-C50C-407E-A947-70E740481C1C}">
                <a14:useLocalDpi xmlns:a14="http://schemas.microsoft.com/office/drawing/2010/main" val="0"/>
              </a:ext>
            </a:extLst>
          </a:blip>
          <a:srcRect t="14705" b="4196"/>
          <a:stretch/>
        </p:blipFill>
        <p:spPr bwMode="auto">
          <a:xfrm>
            <a:off x="133913" y="3789040"/>
            <a:ext cx="451009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792" y="1345992"/>
            <a:ext cx="4392488" cy="1938992"/>
          </a:xfrm>
          <a:prstGeom prst="rect">
            <a:avLst/>
          </a:prstGeom>
          <a:noFill/>
        </p:spPr>
        <p:txBody>
          <a:bodyPr wrap="square" rtlCol="0">
            <a:spAutoFit/>
          </a:bodyPr>
          <a:lstStyle/>
          <a:p>
            <a:r>
              <a:rPr lang="en-US" sz="2000" dirty="0">
                <a:solidFill>
                  <a:schemeClr val="bg1"/>
                </a:solidFill>
              </a:rPr>
              <a:t>Anomaly: from 1971-2000 Climatology (unit: mm)  </a:t>
            </a:r>
          </a:p>
          <a:p>
            <a:r>
              <a:rPr lang="en-US" sz="2000" dirty="0">
                <a:solidFill>
                  <a:schemeClr val="bg1"/>
                </a:solidFill>
              </a:rPr>
              <a:t>Ranking Percentile: If precipitation is zero in more than one year during 1948-2004,the ranking percentile is undefined and not shown in the map. </a:t>
            </a:r>
          </a:p>
        </p:txBody>
      </p:sp>
    </p:spTree>
    <p:extLst>
      <p:ext uri="{BB962C8B-B14F-4D97-AF65-F5344CB8AC3E}">
        <p14:creationId xmlns:p14="http://schemas.microsoft.com/office/powerpoint/2010/main" val="2165803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4"/>
          <p:cNvSpPr>
            <a:spLocks noGrp="1"/>
          </p:cNvSpPr>
          <p:nvPr>
            <p:ph type="title"/>
          </p:nvPr>
        </p:nvSpPr>
        <p:spPr>
          <a:xfrm>
            <a:off x="1214438" y="2500313"/>
            <a:ext cx="7239000" cy="1143000"/>
          </a:xfrm>
        </p:spPr>
        <p:txBody>
          <a:bodyPr/>
          <a:lstStyle/>
          <a:p>
            <a:r>
              <a:rPr lang="en-US" sz="4000" dirty="0" smtClean="0">
                <a:solidFill>
                  <a:schemeClr val="bg1"/>
                </a:solidFill>
                <a:cs typeface="Arial" charset="0"/>
              </a:rPr>
              <a:t>US Climate: June </a:t>
            </a:r>
            <a:r>
              <a:rPr lang="en-US" sz="4000" dirty="0" smtClean="0">
                <a:solidFill>
                  <a:schemeClr val="bg1"/>
                </a:solidFill>
                <a:cs typeface="Arial" charset="0"/>
              </a:rPr>
              <a:t>2013</a:t>
            </a:r>
            <a:endParaRPr lang="en-US" sz="4000" dirty="0" smtClean="0">
              <a:solidFill>
                <a:schemeClr val="bg1"/>
              </a:solidFill>
              <a:cs typeface="Arial" charset="0"/>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02E8"/>
        </a:solidFill>
        <a:effectLst/>
      </p:bgPr>
    </p:bg>
    <p:spTree>
      <p:nvGrpSpPr>
        <p:cNvPr id="1" name=""/>
        <p:cNvGrpSpPr/>
        <p:nvPr/>
      </p:nvGrpSpPr>
      <p:grpSpPr>
        <a:xfrm>
          <a:off x="0" y="0"/>
          <a:ext cx="0" cy="0"/>
          <a:chOff x="0" y="0"/>
          <a:chExt cx="0" cy="0"/>
        </a:xfrm>
      </p:grpSpPr>
      <p:sp>
        <p:nvSpPr>
          <p:cNvPr id="186370" name="Rectangle 2"/>
          <p:cNvSpPr>
            <a:spLocks noGrp="1"/>
          </p:cNvSpPr>
          <p:nvPr>
            <p:ph type="title"/>
          </p:nvPr>
        </p:nvSpPr>
        <p:spPr>
          <a:xfrm>
            <a:off x="2664296" y="0"/>
            <a:ext cx="3779912" cy="1143000"/>
          </a:xfrm>
        </p:spPr>
        <p:txBody>
          <a:bodyPr/>
          <a:lstStyle/>
          <a:p>
            <a:pPr eaLnBrk="1" hangingPunct="1"/>
            <a:r>
              <a:rPr lang="en-US" sz="4000" dirty="0" smtClean="0">
                <a:solidFill>
                  <a:schemeClr val="bg1"/>
                </a:solidFill>
                <a:latin typeface="Arial" pitchFamily="34" charset="0"/>
                <a:ea typeface="ＭＳ Ｐゴシック" pitchFamily="34" charset="-128"/>
                <a:cs typeface="Arial" pitchFamily="34" charset="0"/>
              </a:rPr>
              <a:t>Outline</a:t>
            </a:r>
          </a:p>
        </p:txBody>
      </p:sp>
      <p:sp>
        <p:nvSpPr>
          <p:cNvPr id="186371" name="Rectangle 3"/>
          <p:cNvSpPr>
            <a:spLocks noGrp="1"/>
          </p:cNvSpPr>
          <p:nvPr>
            <p:ph idx="1"/>
          </p:nvPr>
        </p:nvSpPr>
        <p:spPr>
          <a:xfrm>
            <a:off x="485775" y="928688"/>
            <a:ext cx="8229600" cy="5740672"/>
          </a:xfrm>
        </p:spPr>
        <p:txBody>
          <a:bodyPr/>
          <a:lstStyle/>
          <a:p>
            <a:pPr eaLnBrk="1" hangingPunct="1">
              <a:buFontTx/>
              <a:buNone/>
            </a:pPr>
            <a:endParaRPr lang="en-US" dirty="0" smtClean="0">
              <a:latin typeface="Arial" pitchFamily="34" charset="0"/>
              <a:ea typeface="ＭＳ Ｐゴシック" pitchFamily="34" charset="-128"/>
              <a:cs typeface="Arial" pitchFamily="34" charset="0"/>
            </a:endParaRPr>
          </a:p>
          <a:p>
            <a:pPr eaLnBrk="1" hangingPunct="1"/>
            <a:r>
              <a:rPr lang="en-US" sz="2800" b="1" dirty="0" smtClean="0">
                <a:solidFill>
                  <a:schemeClr val="bg1"/>
                </a:solidFill>
                <a:latin typeface="Arial" pitchFamily="34" charset="0"/>
                <a:ea typeface="ＭＳ Ｐゴシック" pitchFamily="34" charset="-128"/>
                <a:cs typeface="Arial" pitchFamily="34" charset="0"/>
              </a:rPr>
              <a:t>Tropical Overview:</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ENSO </a:t>
            </a:r>
            <a:r>
              <a:rPr lang="en-US" sz="2400" b="1" dirty="0" smtClean="0">
                <a:solidFill>
                  <a:schemeClr val="bg1"/>
                </a:solidFill>
                <a:latin typeface="Arial" pitchFamily="34" charset="0"/>
                <a:ea typeface="ＭＳ Ｐゴシック" pitchFamily="34" charset="-128"/>
                <a:cs typeface="Arial" pitchFamily="34" charset="0"/>
              </a:rPr>
              <a:t>conditions</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MJO and Tropical Storms</a:t>
            </a:r>
            <a:endParaRPr lang="en-US" sz="2400" b="1" dirty="0" smtClean="0">
              <a:solidFill>
                <a:schemeClr val="bg1"/>
              </a:solidFill>
              <a:latin typeface="Arial" pitchFamily="34" charset="0"/>
              <a:ea typeface="ＭＳ Ｐゴシック" pitchFamily="34" charset="-128"/>
              <a:cs typeface="Arial" pitchFamily="34" charset="0"/>
            </a:endParaRPr>
          </a:p>
          <a:p>
            <a:pPr eaLnBrk="1" hangingPunct="1"/>
            <a:r>
              <a:rPr lang="en-US" sz="2800" b="1" dirty="0" smtClean="0">
                <a:solidFill>
                  <a:schemeClr val="bg1"/>
                </a:solidFill>
                <a:latin typeface="Arial" pitchFamily="34" charset="0"/>
                <a:ea typeface="ＭＳ Ｐゴシック" pitchFamily="34" charset="-128"/>
                <a:cs typeface="Arial" pitchFamily="34" charset="0"/>
              </a:rPr>
              <a:t>Global Overview</a:t>
            </a:r>
          </a:p>
          <a:p>
            <a:pPr eaLnBrk="1" hangingPunct="1"/>
            <a:r>
              <a:rPr lang="en-US" sz="2800" b="1" dirty="0" smtClean="0">
                <a:solidFill>
                  <a:schemeClr val="bg1"/>
                </a:solidFill>
                <a:latin typeface="Arial" pitchFamily="34" charset="0"/>
                <a:ea typeface="ＭＳ Ｐゴシック" pitchFamily="34" charset="-128"/>
                <a:cs typeface="Arial" pitchFamily="34" charset="0"/>
              </a:rPr>
              <a:t>U.S</a:t>
            </a:r>
            <a:r>
              <a:rPr lang="en-US" sz="2800" b="1" dirty="0" smtClean="0">
                <a:solidFill>
                  <a:schemeClr val="bg1"/>
                </a:solidFill>
                <a:latin typeface="Arial" pitchFamily="34" charset="0"/>
                <a:ea typeface="ＭＳ Ｐゴシック" pitchFamily="34" charset="-128"/>
                <a:cs typeface="Arial" pitchFamily="34" charset="0"/>
              </a:rPr>
              <a:t>. Climate</a:t>
            </a:r>
          </a:p>
          <a:p>
            <a:pPr eaLnBrk="1" hangingPunct="1"/>
            <a:r>
              <a:rPr lang="en-US" sz="2800" b="1" dirty="0" smtClean="0">
                <a:solidFill>
                  <a:schemeClr val="bg1"/>
                </a:solidFill>
                <a:latin typeface="Arial" pitchFamily="34" charset="0"/>
                <a:ea typeface="ＭＳ Ｐゴシック" pitchFamily="34" charset="-128"/>
                <a:cs typeface="Arial" pitchFamily="34" charset="0"/>
              </a:rPr>
              <a:t>Forecast </a:t>
            </a:r>
            <a:r>
              <a:rPr lang="en-US" sz="2800" b="1" dirty="0" smtClean="0">
                <a:solidFill>
                  <a:schemeClr val="bg1"/>
                </a:solidFill>
                <a:latin typeface="Arial" pitchFamily="34" charset="0"/>
                <a:ea typeface="ＭＳ Ｐゴシック" pitchFamily="34" charset="-128"/>
                <a:cs typeface="Arial" pitchFamily="34" charset="0"/>
              </a:rPr>
              <a:t>Verification (Monthly/Seasonal</a:t>
            </a:r>
            <a:r>
              <a:rPr lang="en-US" sz="2800" b="1" dirty="0" smtClean="0">
                <a:solidFill>
                  <a:schemeClr val="bg1"/>
                </a:solidFill>
                <a:latin typeface="Arial" pitchFamily="34" charset="0"/>
                <a:ea typeface="ＭＳ Ｐゴシック" pitchFamily="34" charset="-128"/>
                <a:cs typeface="Arial" pitchFamily="34" charset="0"/>
              </a:rPr>
              <a:t>)</a:t>
            </a:r>
          </a:p>
          <a:p>
            <a:pPr eaLnBrk="1" hangingPunct="1"/>
            <a:r>
              <a:rPr lang="en-US" sz="2800" b="1" dirty="0">
                <a:solidFill>
                  <a:schemeClr val="bg1"/>
                </a:solidFill>
                <a:latin typeface="Arial" pitchFamily="34" charset="0"/>
                <a:ea typeface="ＭＳ Ｐゴシック" pitchFamily="34" charset="-128"/>
                <a:cs typeface="Arial" pitchFamily="34" charset="0"/>
              </a:rPr>
              <a:t>Notable events and outlooks</a:t>
            </a:r>
          </a:p>
          <a:p>
            <a:pPr eaLnBrk="1" hangingPunct="1">
              <a:buFontTx/>
              <a:buNone/>
            </a:pPr>
            <a:endParaRPr lang="en-US" dirty="0" smtClean="0">
              <a:latin typeface="Arial" pitchFamily="34" charset="0"/>
              <a:ea typeface="ＭＳ Ｐゴシック" pitchFamily="34" charset="-128"/>
              <a:cs typeface="Arial" pitchFamily="34" charset="0"/>
            </a:endParaRPr>
          </a:p>
        </p:txBody>
      </p:sp>
      <p:sp>
        <p:nvSpPr>
          <p:cNvPr id="186372" name="Slide Number Placeholder 3"/>
          <p:cNvSpPr>
            <a:spLocks noGrp="1"/>
          </p:cNvSpPr>
          <p:nvPr>
            <p:ph type="sldNum" sz="quarter" idx="14"/>
          </p:nvPr>
        </p:nvSpPr>
        <p:spPr>
          <a:noFill/>
        </p:spPr>
        <p:txBody>
          <a:bodyPr/>
          <a:lstStyle/>
          <a:p>
            <a:fld id="{A23B74B5-5FB8-4EE3-BACA-AE00D4563A8B}"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20</a:t>
            </a:fld>
            <a:endParaRPr lang="en-US"/>
          </a:p>
        </p:txBody>
      </p:sp>
      <p:sp>
        <p:nvSpPr>
          <p:cNvPr id="3" name="Title 1"/>
          <p:cNvSpPr txBox="1">
            <a:spLocks/>
          </p:cNvSpPr>
          <p:nvPr/>
        </p:nvSpPr>
        <p:spPr>
          <a:xfrm>
            <a:off x="1214438" y="0"/>
            <a:ext cx="7239000" cy="642938"/>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smtClean="0">
                <a:solidFill>
                  <a:srgbClr val="FFFF00"/>
                </a:solidFill>
                <a:latin typeface="+mn-lt"/>
                <a:cs typeface="Arial" charset="0"/>
              </a:rPr>
              <a:t>30-day Mean Temperature</a:t>
            </a:r>
            <a:endParaRPr lang="en-US" sz="2800" b="1" kern="0" dirty="0" smtClean="0">
              <a:solidFill>
                <a:srgbClr val="FFFF00"/>
              </a:solidFill>
              <a:latin typeface="+mn-lt"/>
              <a:cs typeface="Arial" charset="0"/>
            </a:endParaRPr>
          </a:p>
        </p:txBody>
      </p:sp>
      <p:pic>
        <p:nvPicPr>
          <p:cNvPr id="659458" name="Picture 2" descr="Monthly Mean Temperature (C)"/>
          <p:cNvPicPr>
            <a:picLocks noChangeAspect="1" noChangeArrowheads="1"/>
          </p:cNvPicPr>
          <p:nvPr/>
        </p:nvPicPr>
        <p:blipFill rotWithShape="1">
          <a:blip r:embed="rId2">
            <a:extLst>
              <a:ext uri="{28A0092B-C50C-407E-A947-70E740481C1C}">
                <a14:useLocalDpi xmlns:a14="http://schemas.microsoft.com/office/drawing/2010/main" val="0"/>
              </a:ext>
            </a:extLst>
          </a:blip>
          <a:srcRect t="13575" r="5646" b="6203"/>
          <a:stretch/>
        </p:blipFill>
        <p:spPr bwMode="auto">
          <a:xfrm>
            <a:off x="-36512" y="712899"/>
            <a:ext cx="4870450" cy="3148149"/>
          </a:xfrm>
          <a:prstGeom prst="rect">
            <a:avLst/>
          </a:prstGeom>
          <a:noFill/>
          <a:extLst>
            <a:ext uri="{909E8E84-426E-40DD-AFC4-6F175D3DCCD1}">
              <a14:hiddenFill xmlns:a14="http://schemas.microsoft.com/office/drawing/2010/main">
                <a:solidFill>
                  <a:srgbClr val="FFFFFF"/>
                </a:solidFill>
              </a14:hiddenFill>
            </a:ext>
          </a:extLst>
        </p:spPr>
      </p:pic>
      <p:pic>
        <p:nvPicPr>
          <p:cNvPr id="659460" name="Picture 4" descr="Monthly Anomaly Temperature (C)"/>
          <p:cNvPicPr>
            <a:picLocks noChangeAspect="1" noChangeArrowheads="1"/>
          </p:cNvPicPr>
          <p:nvPr/>
        </p:nvPicPr>
        <p:blipFill rotWithShape="1">
          <a:blip r:embed="rId3">
            <a:extLst>
              <a:ext uri="{28A0092B-C50C-407E-A947-70E740481C1C}">
                <a14:useLocalDpi xmlns:a14="http://schemas.microsoft.com/office/drawing/2010/main" val="0"/>
              </a:ext>
            </a:extLst>
          </a:blip>
          <a:srcRect l="8398" t="13575" b="6203"/>
          <a:stretch/>
        </p:blipFill>
        <p:spPr bwMode="auto">
          <a:xfrm>
            <a:off x="4753671" y="712899"/>
            <a:ext cx="4390329" cy="3148149"/>
          </a:xfrm>
          <a:prstGeom prst="rect">
            <a:avLst/>
          </a:prstGeom>
          <a:noFill/>
          <a:extLst>
            <a:ext uri="{909E8E84-426E-40DD-AFC4-6F175D3DCCD1}">
              <a14:hiddenFill xmlns:a14="http://schemas.microsoft.com/office/drawing/2010/main">
                <a:solidFill>
                  <a:srgbClr val="FFFFFF"/>
                </a:solidFill>
              </a14:hiddenFill>
            </a:ext>
          </a:extLst>
        </p:spPr>
      </p:pic>
      <p:pic>
        <p:nvPicPr>
          <p:cNvPr id="659462" name="Picture 6" descr="Monthly Temperature Percentile"/>
          <p:cNvPicPr>
            <a:picLocks noChangeAspect="1" noChangeArrowheads="1"/>
          </p:cNvPicPr>
          <p:nvPr/>
        </p:nvPicPr>
        <p:blipFill rotWithShape="1">
          <a:blip r:embed="rId4">
            <a:extLst>
              <a:ext uri="{28A0092B-C50C-407E-A947-70E740481C1C}">
                <a14:useLocalDpi xmlns:a14="http://schemas.microsoft.com/office/drawing/2010/main" val="0"/>
              </a:ext>
            </a:extLst>
          </a:blip>
          <a:srcRect t="12455" b="4660"/>
          <a:stretch/>
        </p:blipFill>
        <p:spPr bwMode="auto">
          <a:xfrm>
            <a:off x="2051720" y="3605349"/>
            <a:ext cx="5238750" cy="32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14438" y="0"/>
            <a:ext cx="7239000" cy="642938"/>
          </a:xfrm>
        </p:spPr>
        <p:txBody>
          <a:bodyPr/>
          <a:lstStyle/>
          <a:p>
            <a:r>
              <a:rPr lang="en-US" sz="2800" b="1" dirty="0" smtClean="0">
                <a:solidFill>
                  <a:srgbClr val="FFFF00"/>
                </a:solidFill>
                <a:latin typeface="+mn-lt"/>
                <a:cs typeface="Arial" charset="0"/>
              </a:rPr>
              <a:t>30-day Mean </a:t>
            </a:r>
            <a:r>
              <a:rPr lang="en-US" sz="2800" b="1" dirty="0" smtClean="0">
                <a:solidFill>
                  <a:srgbClr val="FFFF00"/>
                </a:solidFill>
                <a:latin typeface="+mn-lt"/>
                <a:cs typeface="Arial" charset="0"/>
              </a:rPr>
              <a:t>Precipitation</a:t>
            </a:r>
            <a:endParaRPr lang="en-US" sz="2800" b="1" dirty="0" smtClean="0">
              <a:solidFill>
                <a:srgbClr val="FFFF00"/>
              </a:solidFill>
              <a:latin typeface="+mn-lt"/>
              <a:cs typeface="Arial" charset="0"/>
            </a:endParaRPr>
          </a:p>
        </p:txBody>
      </p:sp>
      <p:sp>
        <p:nvSpPr>
          <p:cNvPr id="6" name="Slide Number Placeholder 5"/>
          <p:cNvSpPr>
            <a:spLocks noGrp="1"/>
          </p:cNvSpPr>
          <p:nvPr>
            <p:ph type="sldNum" sz="quarter" idx="14"/>
          </p:nvPr>
        </p:nvSpPr>
        <p:spPr/>
        <p:txBody>
          <a:bodyPr/>
          <a:lstStyle/>
          <a:p>
            <a:pPr>
              <a:defRPr/>
            </a:pPr>
            <a:fld id="{6CE49BBF-EEBA-4559-86B6-AF87FB96160B}" type="slidenum">
              <a:rPr lang="en-US" smtClean="0"/>
              <a:pPr>
                <a:defRPr/>
              </a:pPr>
              <a:t>21</a:t>
            </a:fld>
            <a:endParaRPr lang="en-US"/>
          </a:p>
        </p:txBody>
      </p:sp>
      <p:pic>
        <p:nvPicPr>
          <p:cNvPr id="656386" name="Picture 2" descr="Monthly Total Precipitation (mm)"/>
          <p:cNvPicPr>
            <a:picLocks noChangeAspect="1" noChangeArrowheads="1"/>
          </p:cNvPicPr>
          <p:nvPr/>
        </p:nvPicPr>
        <p:blipFill rotWithShape="1">
          <a:blip r:embed="rId3">
            <a:extLst>
              <a:ext uri="{28A0092B-C50C-407E-A947-70E740481C1C}">
                <a14:useLocalDpi xmlns:a14="http://schemas.microsoft.com/office/drawing/2010/main" val="0"/>
              </a:ext>
            </a:extLst>
          </a:blip>
          <a:srcRect t="14060" r="5854" b="3951"/>
          <a:stretch/>
        </p:blipFill>
        <p:spPr bwMode="auto">
          <a:xfrm>
            <a:off x="17485" y="890296"/>
            <a:ext cx="4626523" cy="3258784"/>
          </a:xfrm>
          <a:prstGeom prst="rect">
            <a:avLst/>
          </a:prstGeom>
          <a:noFill/>
          <a:extLst>
            <a:ext uri="{909E8E84-426E-40DD-AFC4-6F175D3DCCD1}">
              <a14:hiddenFill xmlns:a14="http://schemas.microsoft.com/office/drawing/2010/main">
                <a:solidFill>
                  <a:srgbClr val="FFFFFF"/>
                </a:solidFill>
              </a14:hiddenFill>
            </a:ext>
          </a:extLst>
        </p:spPr>
      </p:pic>
      <p:pic>
        <p:nvPicPr>
          <p:cNvPr id="656388" name="Picture 4" descr="Monthly Anomaly Precipitation (mm)"/>
          <p:cNvPicPr>
            <a:picLocks noChangeAspect="1" noChangeArrowheads="1"/>
          </p:cNvPicPr>
          <p:nvPr/>
        </p:nvPicPr>
        <p:blipFill rotWithShape="1">
          <a:blip r:embed="rId4">
            <a:extLst>
              <a:ext uri="{28A0092B-C50C-407E-A947-70E740481C1C}">
                <a14:useLocalDpi xmlns:a14="http://schemas.microsoft.com/office/drawing/2010/main" val="0"/>
              </a:ext>
            </a:extLst>
          </a:blip>
          <a:srcRect l="9584" t="13289" r="3487"/>
          <a:stretch/>
        </p:blipFill>
        <p:spPr bwMode="auto">
          <a:xfrm>
            <a:off x="4644009" y="890296"/>
            <a:ext cx="4499992" cy="3402800"/>
          </a:xfrm>
          <a:prstGeom prst="rect">
            <a:avLst/>
          </a:prstGeom>
          <a:noFill/>
          <a:extLst>
            <a:ext uri="{909E8E84-426E-40DD-AFC4-6F175D3DCCD1}">
              <a14:hiddenFill xmlns:a14="http://schemas.microsoft.com/office/drawing/2010/main">
                <a:solidFill>
                  <a:srgbClr val="FFFFFF"/>
                </a:solidFill>
              </a14:hiddenFill>
            </a:ext>
          </a:extLst>
        </p:spPr>
      </p:pic>
      <p:pic>
        <p:nvPicPr>
          <p:cNvPr id="656390" name="Picture 6" descr="Monthly Precipitation Percentile"/>
          <p:cNvPicPr>
            <a:picLocks noChangeAspect="1" noChangeArrowheads="1"/>
          </p:cNvPicPr>
          <p:nvPr/>
        </p:nvPicPr>
        <p:blipFill rotWithShape="1">
          <a:blip r:embed="rId5">
            <a:extLst>
              <a:ext uri="{28A0092B-C50C-407E-A947-70E740481C1C}">
                <a14:useLocalDpi xmlns:a14="http://schemas.microsoft.com/office/drawing/2010/main" val="0"/>
              </a:ext>
            </a:extLst>
          </a:blip>
          <a:srcRect t="12970" b="4146"/>
          <a:stretch/>
        </p:blipFill>
        <p:spPr bwMode="auto">
          <a:xfrm>
            <a:off x="1997546" y="3645024"/>
            <a:ext cx="5238750"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934518" y="121766"/>
            <a:ext cx="5445794" cy="642938"/>
          </a:xfrm>
        </p:spPr>
        <p:txBody>
          <a:bodyPr/>
          <a:lstStyle/>
          <a:p>
            <a:r>
              <a:rPr lang="en-US" sz="2800" b="1" dirty="0" smtClean="0">
                <a:solidFill>
                  <a:srgbClr val="FFFF00"/>
                </a:solidFill>
                <a:latin typeface="+mn-lt"/>
                <a:cs typeface="Arial" charset="0"/>
              </a:rPr>
              <a:t>30-day Mean </a:t>
            </a:r>
            <a:r>
              <a:rPr lang="en-US" sz="2800" b="1" dirty="0" smtClean="0">
                <a:solidFill>
                  <a:srgbClr val="FFFF00"/>
                </a:solidFill>
                <a:latin typeface="+mn-lt"/>
                <a:cs typeface="Arial" charset="0"/>
              </a:rPr>
              <a:t>Soil Moisture (Leaky Bucket Model)</a:t>
            </a:r>
            <a:endParaRPr lang="en-US" sz="2800" b="1" dirty="0" smtClean="0">
              <a:solidFill>
                <a:srgbClr val="FFFF00"/>
              </a:solidFill>
              <a:latin typeface="+mn-lt"/>
              <a:cs typeface="Arial" charset="0"/>
            </a:endParaRPr>
          </a:p>
        </p:txBody>
      </p:sp>
      <p:sp>
        <p:nvSpPr>
          <p:cNvPr id="6" name="Slide Number Placeholder 5"/>
          <p:cNvSpPr>
            <a:spLocks noGrp="1"/>
          </p:cNvSpPr>
          <p:nvPr>
            <p:ph type="sldNum" sz="quarter" idx="14"/>
          </p:nvPr>
        </p:nvSpPr>
        <p:spPr/>
        <p:txBody>
          <a:bodyPr/>
          <a:lstStyle/>
          <a:p>
            <a:pPr>
              <a:defRPr/>
            </a:pPr>
            <a:fld id="{6CE49BBF-EEBA-4559-86B6-AF87FB96160B}" type="slidenum">
              <a:rPr lang="en-US" smtClean="0"/>
              <a:pPr>
                <a:defRPr/>
              </a:pPr>
              <a:t>22</a:t>
            </a:fld>
            <a:endParaRPr lang="en-US"/>
          </a:p>
        </p:txBody>
      </p:sp>
      <p:pic>
        <p:nvPicPr>
          <p:cNvPr id="689154" name="Picture 2" descr="Monthly Total Soil Moisture (mm)"/>
          <p:cNvPicPr>
            <a:picLocks noChangeAspect="1" noChangeArrowheads="1"/>
          </p:cNvPicPr>
          <p:nvPr/>
        </p:nvPicPr>
        <p:blipFill rotWithShape="1">
          <a:blip r:embed="rId3">
            <a:extLst>
              <a:ext uri="{28A0092B-C50C-407E-A947-70E740481C1C}">
                <a14:useLocalDpi xmlns:a14="http://schemas.microsoft.com/office/drawing/2010/main" val="0"/>
              </a:ext>
            </a:extLst>
          </a:blip>
          <a:srcRect t="11154" b="5961"/>
          <a:stretch/>
        </p:blipFill>
        <p:spPr bwMode="auto">
          <a:xfrm>
            <a:off x="0" y="914400"/>
            <a:ext cx="4572000" cy="3252651"/>
          </a:xfrm>
          <a:prstGeom prst="rect">
            <a:avLst/>
          </a:prstGeom>
          <a:noFill/>
          <a:extLst>
            <a:ext uri="{909E8E84-426E-40DD-AFC4-6F175D3DCCD1}">
              <a14:hiddenFill xmlns:a14="http://schemas.microsoft.com/office/drawing/2010/main">
                <a:solidFill>
                  <a:srgbClr val="FFFFFF"/>
                </a:solidFill>
              </a14:hiddenFill>
            </a:ext>
          </a:extLst>
        </p:spPr>
      </p:pic>
      <p:pic>
        <p:nvPicPr>
          <p:cNvPr id="689156" name="Picture 4" descr="Monthly Anomaly Soil Moisture (mm)"/>
          <p:cNvPicPr>
            <a:picLocks noChangeAspect="1" noChangeArrowheads="1"/>
          </p:cNvPicPr>
          <p:nvPr/>
        </p:nvPicPr>
        <p:blipFill rotWithShape="1">
          <a:blip r:embed="rId4">
            <a:extLst>
              <a:ext uri="{28A0092B-C50C-407E-A947-70E740481C1C}">
                <a14:useLocalDpi xmlns:a14="http://schemas.microsoft.com/office/drawing/2010/main" val="0"/>
              </a:ext>
            </a:extLst>
          </a:blip>
          <a:srcRect t="11316" b="5799"/>
          <a:stretch/>
        </p:blipFill>
        <p:spPr bwMode="auto">
          <a:xfrm>
            <a:off x="4427984" y="914400"/>
            <a:ext cx="4716016" cy="3252651"/>
          </a:xfrm>
          <a:prstGeom prst="rect">
            <a:avLst/>
          </a:prstGeom>
          <a:noFill/>
          <a:extLst>
            <a:ext uri="{909E8E84-426E-40DD-AFC4-6F175D3DCCD1}">
              <a14:hiddenFill xmlns:a14="http://schemas.microsoft.com/office/drawing/2010/main">
                <a:solidFill>
                  <a:srgbClr val="FFFFFF"/>
                </a:solidFill>
              </a14:hiddenFill>
            </a:ext>
          </a:extLst>
        </p:spPr>
      </p:pic>
      <p:pic>
        <p:nvPicPr>
          <p:cNvPr id="689158" name="Picture 6" descr="Monthly Soil Moisture Percentile"/>
          <p:cNvPicPr>
            <a:picLocks noChangeAspect="1" noChangeArrowheads="1"/>
          </p:cNvPicPr>
          <p:nvPr/>
        </p:nvPicPr>
        <p:blipFill rotWithShape="1">
          <a:blip r:embed="rId5">
            <a:extLst>
              <a:ext uri="{28A0092B-C50C-407E-A947-70E740481C1C}">
                <a14:useLocalDpi xmlns:a14="http://schemas.microsoft.com/office/drawing/2010/main" val="0"/>
              </a:ext>
            </a:extLst>
          </a:blip>
          <a:srcRect t="11124" b="5658"/>
          <a:stretch/>
        </p:blipFill>
        <p:spPr bwMode="auto">
          <a:xfrm>
            <a:off x="0" y="3717032"/>
            <a:ext cx="4572000" cy="31409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10854" b="5952"/>
          <a:stretch/>
        </p:blipFill>
        <p:spPr>
          <a:xfrm>
            <a:off x="4427984" y="3717032"/>
            <a:ext cx="4716016" cy="3140968"/>
          </a:xfrm>
          <a:prstGeom prst="rect">
            <a:avLst/>
          </a:prstGeom>
        </p:spPr>
      </p:pic>
    </p:spTree>
    <p:extLst>
      <p:ext uri="{BB962C8B-B14F-4D97-AF65-F5344CB8AC3E}">
        <p14:creationId xmlns:p14="http://schemas.microsoft.com/office/powerpoint/2010/main" val="4145947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23</a:t>
            </a:fld>
            <a:endParaRPr lang="en-US"/>
          </a:p>
        </p:txBody>
      </p:sp>
      <p:pic>
        <p:nvPicPr>
          <p:cNvPr id="661506" name="Picture 2" desc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00064"/>
            <a:ext cx="466312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661508" name="Picture 4" desc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05780"/>
            <a:ext cx="4644008" cy="3543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map legend"/>
          <p:cNvPicPr>
            <a:picLocks noChangeAspect="1" noChangeArrowheads="1"/>
          </p:cNvPicPr>
          <p:nvPr/>
        </p:nvPicPr>
        <p:blipFill>
          <a:blip r:embed="rId4" cstate="print"/>
          <a:srcRect/>
          <a:stretch>
            <a:fillRect/>
          </a:stretch>
        </p:blipFill>
        <p:spPr bwMode="auto">
          <a:xfrm>
            <a:off x="6181650" y="44624"/>
            <a:ext cx="2926854" cy="595666"/>
          </a:xfrm>
          <a:prstGeom prst="rect">
            <a:avLst/>
          </a:prstGeom>
          <a:noFill/>
        </p:spPr>
      </p:pic>
      <p:pic>
        <p:nvPicPr>
          <p:cNvPr id="661510" name="Picture 6" descr="map leg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5805264"/>
            <a:ext cx="4371975" cy="904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827584" y="764704"/>
            <a:ext cx="3886200" cy="1096963"/>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800" kern="0" dirty="0" err="1" smtClean="0">
                <a:solidFill>
                  <a:srgbClr val="FFFF00"/>
                </a:solidFill>
              </a:rPr>
              <a:t>Streamflow</a:t>
            </a:r>
            <a:r>
              <a:rPr lang="en-US" sz="2800" kern="0" dirty="0" smtClean="0">
                <a:solidFill>
                  <a:srgbClr val="FFFF00"/>
                </a:solidFill>
              </a:rPr>
              <a:t> percentile (USGS)</a:t>
            </a:r>
            <a:endParaRPr lang="en-US" sz="2800" kern="0" dirty="0" smtClean="0">
              <a:solidFill>
                <a:srgbClr val="FFFF00"/>
              </a:solidFill>
            </a:endParaRPr>
          </a:p>
        </p:txBody>
      </p:sp>
      <p:sp>
        <p:nvSpPr>
          <p:cNvPr id="11" name="TextBox 1"/>
          <p:cNvSpPr txBox="1">
            <a:spLocks noChangeArrowheads="1"/>
          </p:cNvSpPr>
          <p:nvPr/>
        </p:nvSpPr>
        <p:spPr bwMode="auto">
          <a:xfrm>
            <a:off x="4694936" y="4437112"/>
            <a:ext cx="43062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buFont typeface="Wingdings" pitchFamily="2" charset="2"/>
              <a:buChar char="Ø"/>
            </a:pPr>
            <a:r>
              <a:rPr lang="en-US" sz="2000" dirty="0">
                <a:solidFill>
                  <a:schemeClr val="bg1"/>
                </a:solidFill>
              </a:rPr>
              <a:t>Low flow conditions in  the Southwest, Colorado , Four Corners ,  California and Nevada </a:t>
            </a:r>
          </a:p>
          <a:p>
            <a:pPr eaLnBrk="1" hangingPunct="1">
              <a:buFont typeface="Wingdings" pitchFamily="2" charset="2"/>
              <a:buChar char="Ø"/>
            </a:pPr>
            <a:r>
              <a:rPr lang="en-US" sz="2000" dirty="0">
                <a:solidFill>
                  <a:schemeClr val="bg1"/>
                </a:solidFill>
              </a:rPr>
              <a:t>Wetness over  the Great Lake region and the Southeast , the Northeast and the East Coast</a:t>
            </a:r>
          </a:p>
        </p:txBody>
      </p:sp>
    </p:spTree>
    <p:extLst>
      <p:ext uri="{BB962C8B-B14F-4D97-AF65-F5344CB8AC3E}">
        <p14:creationId xmlns:p14="http://schemas.microsoft.com/office/powerpoint/2010/main" val="1972729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9FAAD06-ED68-4410-B7D4-B5503D56443F}" type="slidenum">
              <a:rPr lang="en-US"/>
              <a:pPr>
                <a:defRPr/>
              </a:pPr>
              <a:t>24</a:t>
            </a:fld>
            <a:endParaRPr lang="en-US" dirty="0"/>
          </a:p>
        </p:txBody>
      </p:sp>
      <p:sp>
        <p:nvSpPr>
          <p:cNvPr id="5123" name="Rectangle 2"/>
          <p:cNvSpPr>
            <a:spLocks noGrp="1" noChangeArrowheads="1"/>
          </p:cNvSpPr>
          <p:nvPr>
            <p:ph type="title"/>
          </p:nvPr>
        </p:nvSpPr>
        <p:spPr>
          <a:xfrm>
            <a:off x="5638800" y="274638"/>
            <a:ext cx="3048000" cy="868362"/>
          </a:xfrm>
        </p:spPr>
        <p:txBody>
          <a:bodyPr/>
          <a:lstStyle/>
          <a:p>
            <a:pPr eaLnBrk="1" hangingPunct="1"/>
            <a:r>
              <a:rPr lang="en-US" dirty="0" smtClean="0">
                <a:solidFill>
                  <a:schemeClr val="bg1"/>
                </a:solidFill>
              </a:rPr>
              <a:t>SPI</a:t>
            </a:r>
          </a:p>
        </p:txBody>
      </p:sp>
      <p:sp>
        <p:nvSpPr>
          <p:cNvPr id="5124" name="Text Box 3"/>
          <p:cNvSpPr txBox="1">
            <a:spLocks noChangeArrowheads="1"/>
          </p:cNvSpPr>
          <p:nvPr/>
        </p:nvSpPr>
        <p:spPr bwMode="auto">
          <a:xfrm>
            <a:off x="5715000" y="990600"/>
            <a:ext cx="3429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Ø"/>
            </a:pPr>
            <a:r>
              <a:rPr lang="en-US" i="1" dirty="0">
                <a:latin typeface="Arial" pitchFamily="34" charset="0"/>
              </a:rPr>
              <a:t> </a:t>
            </a:r>
            <a:r>
              <a:rPr lang="en-US" i="1" dirty="0">
                <a:solidFill>
                  <a:schemeClr val="bg1"/>
                </a:solidFill>
                <a:latin typeface="Arial" pitchFamily="34" charset="0"/>
              </a:rPr>
              <a:t>Southwest , California , the western interior states  except the Northwest were under drought.  </a:t>
            </a:r>
          </a:p>
          <a:p>
            <a:pPr eaLnBrk="1" hangingPunct="1">
              <a:spcBef>
                <a:spcPct val="50000"/>
              </a:spcBef>
              <a:buFont typeface="Wingdings" pitchFamily="2" charset="2"/>
              <a:buChar char="Ø"/>
            </a:pPr>
            <a:r>
              <a:rPr lang="en-US" i="1" dirty="0">
                <a:solidFill>
                  <a:schemeClr val="bg1"/>
                </a:solidFill>
                <a:latin typeface="Arial" pitchFamily="34" charset="0"/>
              </a:rPr>
              <a:t>Overall, there is a west-east contrast:  the eastern U.S. and the Great Lake areas  had  persistent wet spells and the western region is  under drought</a:t>
            </a:r>
          </a:p>
        </p:txBody>
      </p:sp>
      <p:sp>
        <p:nvSpPr>
          <p:cNvPr id="5125"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a:latin typeface="Arial" pitchFamily="34" charset="0"/>
            </a:endParaRPr>
          </a:p>
        </p:txBody>
      </p:sp>
      <p:sp>
        <p:nvSpPr>
          <p:cNvPr id="5126" name="Text Box 5"/>
          <p:cNvSpPr txBox="1">
            <a:spLocks noChangeArrowheads="1"/>
          </p:cNvSpPr>
          <p:nvPr/>
        </p:nvSpPr>
        <p:spPr bwMode="auto">
          <a:xfrm>
            <a:off x="914400" y="5638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a:latin typeface="Arial" pitchFamily="34" charset="0"/>
              </a:rPr>
              <a:t>D3       D2     D1   </a:t>
            </a:r>
          </a:p>
        </p:txBody>
      </p:sp>
      <p:sp>
        <p:nvSpPr>
          <p:cNvPr id="5127" name="TextBox 1"/>
          <p:cNvSpPr txBox="1">
            <a:spLocks noChangeArrowheads="1"/>
          </p:cNvSpPr>
          <p:nvPr/>
        </p:nvSpPr>
        <p:spPr bwMode="auto">
          <a:xfrm>
            <a:off x="6096000" y="450691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t> </a:t>
            </a:r>
          </a:p>
        </p:txBody>
      </p:sp>
      <p:pic>
        <p:nvPicPr>
          <p:cNvPr id="51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7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12360" y="55657"/>
            <a:ext cx="1327448" cy="276999"/>
          </a:xfrm>
          <a:prstGeom prst="rect">
            <a:avLst/>
          </a:prstGeom>
          <a:noFill/>
        </p:spPr>
        <p:txBody>
          <a:bodyPr wrap="square" rtlCol="0">
            <a:spAutoFit/>
          </a:bodyPr>
          <a:lstStyle/>
          <a:p>
            <a:r>
              <a:rPr lang="en-US" sz="1200" dirty="0" smtClean="0"/>
              <a:t>Drought Briefing</a:t>
            </a:r>
            <a:endParaRPr lang="en-US" sz="1200" dirty="0"/>
          </a:p>
        </p:txBody>
      </p:sp>
    </p:spTree>
    <p:extLst>
      <p:ext uri="{BB962C8B-B14F-4D97-AF65-F5344CB8AC3E}">
        <p14:creationId xmlns:p14="http://schemas.microsoft.com/office/powerpoint/2010/main" val="207393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407DB868-4CDC-41F7-B4E3-2236574BB3D6}" type="slidenum">
              <a:rPr lang="en-US"/>
              <a:pPr>
                <a:defRPr/>
              </a:pPr>
              <a:t>25</a:t>
            </a:fld>
            <a:endParaRPr lang="en-US" dirty="0"/>
          </a:p>
        </p:txBody>
      </p:sp>
      <p:sp>
        <p:nvSpPr>
          <p:cNvPr id="13315" name="Text Box 3"/>
          <p:cNvSpPr txBox="1">
            <a:spLocks noChangeArrowheads="1"/>
          </p:cNvSpPr>
          <p:nvPr/>
        </p:nvSpPr>
        <p:spPr bwMode="auto">
          <a:xfrm>
            <a:off x="5181600" y="304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latin typeface="Arial" pitchFamily="34" charset="0"/>
              </a:rPr>
              <a:t>Drought   monitor</a:t>
            </a:r>
          </a:p>
        </p:txBody>
      </p:sp>
      <p:sp>
        <p:nvSpPr>
          <p:cNvPr id="13316"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b="1">
                <a:solidFill>
                  <a:srgbClr val="FF0000"/>
                </a:solidFill>
                <a:latin typeface="hey"/>
              </a:rPr>
              <a:t> </a:t>
            </a:r>
            <a:endParaRPr lang="en-US" b="1">
              <a:latin typeface="hey"/>
            </a:endParaRPr>
          </a:p>
          <a:p>
            <a:pPr marL="342900" indent="-342900"/>
            <a:r>
              <a:rPr lang="en-US" b="1">
                <a:latin typeface="hey"/>
              </a:rPr>
              <a:t> </a:t>
            </a:r>
            <a:r>
              <a:rPr lang="en-US" b="1">
                <a:solidFill>
                  <a:srgbClr val="FF0000"/>
                </a:solidFill>
                <a:latin typeface="hey"/>
              </a:rPr>
              <a:t> </a:t>
            </a:r>
            <a:endParaRPr lang="en-US" b="1">
              <a:latin typeface="hey"/>
            </a:endParaRPr>
          </a:p>
        </p:txBody>
      </p:sp>
      <p:sp>
        <p:nvSpPr>
          <p:cNvPr id="13317" name="Text Box 28"/>
          <p:cNvSpPr txBox="1">
            <a:spLocks noChangeArrowheads="1"/>
          </p:cNvSpPr>
          <p:nvPr/>
        </p:nvSpPr>
        <p:spPr bwMode="auto">
          <a:xfrm>
            <a:off x="5129213" y="1235075"/>
            <a:ext cx="411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Ø"/>
            </a:pPr>
            <a:r>
              <a:rPr lang="en-US" sz="2400" dirty="0">
                <a:solidFill>
                  <a:schemeClr val="bg1"/>
                </a:solidFill>
              </a:rPr>
              <a:t>The eastern U.S. is free from drought. </a:t>
            </a:r>
          </a:p>
          <a:p>
            <a:pPr eaLnBrk="1" hangingPunct="1">
              <a:spcBef>
                <a:spcPct val="50000"/>
              </a:spcBef>
              <a:buFont typeface="Wingdings" pitchFamily="2" charset="2"/>
              <a:buChar char="Ø"/>
            </a:pPr>
            <a:r>
              <a:rPr lang="en-US" sz="2400" dirty="0">
                <a:solidFill>
                  <a:schemeClr val="bg1"/>
                </a:solidFill>
              </a:rPr>
              <a:t>Drought  continues over the Southern Plains, </a:t>
            </a:r>
          </a:p>
          <a:p>
            <a:pPr eaLnBrk="1" hangingPunct="1">
              <a:spcBef>
                <a:spcPct val="50000"/>
              </a:spcBef>
              <a:buFont typeface="Wingdings" pitchFamily="2" charset="2"/>
              <a:buChar char="Ø"/>
            </a:pPr>
            <a:r>
              <a:rPr lang="en-US" sz="2400" dirty="0">
                <a:solidFill>
                  <a:schemeClr val="bg1"/>
                </a:solidFill>
              </a:rPr>
              <a:t>the  Western  States are still under drought  except  Washington  and  Montana</a:t>
            </a:r>
          </a:p>
        </p:txBody>
      </p:sp>
      <p:sp>
        <p:nvSpPr>
          <p:cNvPr id="13318" name="TextBox 2"/>
          <p:cNvSpPr txBox="1">
            <a:spLocks noChangeArrowheads="1"/>
          </p:cNvSpPr>
          <p:nvPr/>
        </p:nvSpPr>
        <p:spPr bwMode="auto">
          <a:xfrm>
            <a:off x="1295400" y="76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t>Feb 26,2013</a:t>
            </a:r>
          </a:p>
        </p:txBody>
      </p:sp>
      <p:cxnSp>
        <p:nvCxnSpPr>
          <p:cNvPr id="4" name="Straight Arrow Connector 3"/>
          <p:cNvCxnSpPr/>
          <p:nvPr/>
        </p:nvCxnSpPr>
        <p:spPr>
          <a:xfrm flipH="1" flipV="1">
            <a:off x="2362200" y="5176838"/>
            <a:ext cx="2133600" cy="18573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33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49213"/>
            <a:ext cx="51435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3048000"/>
            <a:ext cx="5126038"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12360" y="55657"/>
            <a:ext cx="1327448" cy="276999"/>
          </a:xfrm>
          <a:prstGeom prst="rect">
            <a:avLst/>
          </a:prstGeom>
          <a:noFill/>
        </p:spPr>
        <p:txBody>
          <a:bodyPr wrap="square" rtlCol="0">
            <a:spAutoFit/>
          </a:bodyPr>
          <a:lstStyle/>
          <a:p>
            <a:r>
              <a:rPr lang="en-US" sz="1200" dirty="0" smtClean="0">
                <a:solidFill>
                  <a:schemeClr val="bg1"/>
                </a:solidFill>
              </a:rPr>
              <a:t>Drought Briefing</a:t>
            </a:r>
            <a:endParaRPr lang="en-US" sz="1200" dirty="0">
              <a:solidFill>
                <a:schemeClr val="bg1"/>
              </a:solidFill>
            </a:endParaRPr>
          </a:p>
        </p:txBody>
      </p:sp>
    </p:spTree>
    <p:extLst>
      <p:ext uri="{BB962C8B-B14F-4D97-AF65-F5344CB8AC3E}">
        <p14:creationId xmlns:p14="http://schemas.microsoft.com/office/powerpoint/2010/main" val="2256141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900113" y="2636838"/>
            <a:ext cx="7239000" cy="1143000"/>
          </a:xfrm>
        </p:spPr>
        <p:txBody>
          <a:bodyPr/>
          <a:lstStyle/>
          <a:p>
            <a:r>
              <a:rPr lang="en-US" sz="3600" dirty="0" smtClean="0">
                <a:solidFill>
                  <a:schemeClr val="bg1"/>
                </a:solidFill>
              </a:rPr>
              <a:t>Forecast Verification:</a:t>
            </a:r>
            <a:br>
              <a:rPr lang="en-US" sz="3600" dirty="0" smtClean="0">
                <a:solidFill>
                  <a:schemeClr val="bg1"/>
                </a:solidFill>
              </a:rPr>
            </a:br>
            <a:r>
              <a:rPr lang="en-US" sz="3600" dirty="0" smtClean="0">
                <a:solidFill>
                  <a:schemeClr val="bg1"/>
                </a:solidFill>
              </a:rPr>
              <a:t>June and AMJ</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46" name="Picture 2" descr="http://www.cpc.ncep.noaa.gov/products/predictions/long_range/tools/briefing/verification/2013/obs_Temp.14.2013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640" y="787339"/>
            <a:ext cx="4242816" cy="2651760"/>
          </a:xfrm>
          <a:prstGeom prst="rect">
            <a:avLst/>
          </a:prstGeom>
          <a:noFill/>
          <a:extLst>
            <a:ext uri="{909E8E84-426E-40DD-AFC4-6F175D3DCCD1}">
              <a14:hiddenFill xmlns:a14="http://schemas.microsoft.com/office/drawing/2010/main">
                <a:solidFill>
                  <a:srgbClr val="FFFFFF"/>
                </a:solidFill>
              </a14:hiddenFill>
            </a:ext>
          </a:extLst>
        </p:spPr>
      </p:pic>
      <p:pic>
        <p:nvPicPr>
          <p:cNvPr id="671748" name="Picture 4" descr="http://www.cpc.ncep.noaa.gov/products/predictions/long_range/tools/briefing/verification/2013/fcst_Temp.14.2013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28" y="3476138"/>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961256" y="0"/>
            <a:ext cx="7283152"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June Temperature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7811" name="TextBox 9"/>
          <p:cNvSpPr txBox="1">
            <a:spLocks noChangeArrowheads="1"/>
          </p:cNvSpPr>
          <p:nvPr/>
        </p:nvSpPr>
        <p:spPr bwMode="auto">
          <a:xfrm>
            <a:off x="-180528" y="3047194"/>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7812" name="TextBox 10"/>
          <p:cNvSpPr txBox="1">
            <a:spLocks noChangeArrowheads="1"/>
          </p:cNvSpPr>
          <p:nvPr/>
        </p:nvSpPr>
        <p:spPr bwMode="auto">
          <a:xfrm>
            <a:off x="3200400" y="47901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7813" name="TextBox 11"/>
          <p:cNvSpPr txBox="1">
            <a:spLocks noChangeArrowheads="1"/>
          </p:cNvSpPr>
          <p:nvPr/>
        </p:nvSpPr>
        <p:spPr bwMode="auto">
          <a:xfrm>
            <a:off x="6660232" y="3072386"/>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7814" name="TextBox 12"/>
          <p:cNvSpPr txBox="1">
            <a:spLocks noChangeArrowheads="1"/>
          </p:cNvSpPr>
          <p:nvPr/>
        </p:nvSpPr>
        <p:spPr bwMode="auto">
          <a:xfrm>
            <a:off x="0" y="6290156"/>
            <a:ext cx="4572000" cy="523220"/>
          </a:xfrm>
          <a:prstGeom prst="rect">
            <a:avLst/>
          </a:prstGeom>
          <a:noFill/>
          <a:ln w="9525">
            <a:noFill/>
            <a:miter lim="800000"/>
            <a:headEnd/>
            <a:tailEnd/>
          </a:ln>
        </p:spPr>
        <p:txBody>
          <a:bodyPr>
            <a:spAutoFit/>
          </a:bodyPr>
          <a:lstStyle/>
          <a:p>
            <a:pPr algn="ctr"/>
            <a:r>
              <a:rPr lang="en-US" sz="1400" b="1" dirty="0" smtClean="0">
                <a:solidFill>
                  <a:srgbClr val="FFFF00"/>
                </a:solidFill>
                <a:latin typeface="+mn-lt"/>
              </a:rPr>
              <a:t>Non-EC </a:t>
            </a:r>
            <a:r>
              <a:rPr lang="en-US" sz="1400" b="1" dirty="0">
                <a:solidFill>
                  <a:srgbClr val="FFFF00"/>
                </a:solidFill>
                <a:latin typeface="+mn-lt"/>
              </a:rPr>
              <a:t>Skill Score: </a:t>
            </a:r>
            <a:r>
              <a:rPr lang="en-US" sz="1400" b="1" dirty="0" smtClean="0">
                <a:solidFill>
                  <a:srgbClr val="FFFF00"/>
                </a:solidFill>
                <a:latin typeface="+mn-lt"/>
              </a:rPr>
              <a:t>39.15; </a:t>
            </a:r>
            <a:r>
              <a:rPr lang="en-US" sz="1400" b="1" dirty="0">
                <a:solidFill>
                  <a:srgbClr val="FFFF00"/>
                </a:solidFill>
                <a:latin typeface="+mn-lt"/>
              </a:rPr>
              <a:t>non-EC coverage:  </a:t>
            </a:r>
            <a:r>
              <a:rPr lang="en-US" sz="1400" b="1" dirty="0" smtClean="0">
                <a:solidFill>
                  <a:srgbClr val="FFFF00"/>
                </a:solidFill>
                <a:latin typeface="+mn-lt"/>
              </a:rPr>
              <a:t>45.69%</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17.89</a:t>
            </a:r>
            <a:endParaRPr lang="en-US" sz="1400" b="1" dirty="0">
              <a:solidFill>
                <a:srgbClr val="FFFF00"/>
              </a:solidFill>
              <a:latin typeface="+mn-lt"/>
            </a:endParaRPr>
          </a:p>
        </p:txBody>
      </p:sp>
      <p:sp>
        <p:nvSpPr>
          <p:cNvPr id="247815" name="TextBox 13"/>
          <p:cNvSpPr txBox="1">
            <a:spLocks noChangeArrowheads="1"/>
          </p:cNvSpPr>
          <p:nvPr/>
        </p:nvSpPr>
        <p:spPr bwMode="auto">
          <a:xfrm>
            <a:off x="4572000" y="6290156"/>
            <a:ext cx="4572000"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45.31; </a:t>
            </a:r>
            <a:r>
              <a:rPr lang="en-US" sz="1400" b="1" dirty="0">
                <a:solidFill>
                  <a:srgbClr val="FFFF00"/>
                </a:solidFill>
                <a:latin typeface="+mn-lt"/>
              </a:rPr>
              <a:t>non-EC coverage: </a:t>
            </a:r>
            <a:r>
              <a:rPr lang="en-US" sz="1400" b="1" dirty="0" smtClean="0">
                <a:solidFill>
                  <a:srgbClr val="FFFF00"/>
                </a:solidFill>
                <a:latin typeface="+mn-lt"/>
              </a:rPr>
              <a:t>41.38%</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18.75</a:t>
            </a:r>
            <a:endParaRPr lang="en-US" sz="1400" b="1" dirty="0">
              <a:solidFill>
                <a:srgbClr val="FFFF00"/>
              </a:solidFill>
              <a:latin typeface="+mn-lt"/>
            </a:endParaRPr>
          </a:p>
        </p:txBody>
      </p:sp>
      <p:pic>
        <p:nvPicPr>
          <p:cNvPr id="671750" name="Picture 6" descr="http://www.cpc.ncep.noaa.gov/products/predictions/long_range/tools/briefing/verification/2013/fcst_Temp.15.20130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440" y="3494112"/>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8" name="Picture 6" descr="http://www.cpc.ncep.noaa.gov/products/predictions/long_range/tools/briefing/verification/2013/fcst_Prec.15.2013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537" y="3549472"/>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73796" name="Picture 4" descr="http://www.cpc.ncep.noaa.gov/products/predictions/long_range/tools/briefing/verification/2013/fcst_Prec.14.2013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9" y="3549472"/>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June 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8835" name="TextBox 9"/>
          <p:cNvSpPr txBox="1">
            <a:spLocks noChangeArrowheads="1"/>
          </p:cNvSpPr>
          <p:nvPr/>
        </p:nvSpPr>
        <p:spPr bwMode="auto">
          <a:xfrm>
            <a:off x="20283" y="318275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8836" name="TextBox 10"/>
          <p:cNvSpPr txBox="1">
            <a:spLocks noChangeArrowheads="1"/>
          </p:cNvSpPr>
          <p:nvPr/>
        </p:nvSpPr>
        <p:spPr bwMode="auto">
          <a:xfrm>
            <a:off x="3196952" y="332656"/>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8837" name="TextBox 11"/>
          <p:cNvSpPr txBox="1">
            <a:spLocks noChangeArrowheads="1"/>
          </p:cNvSpPr>
          <p:nvPr/>
        </p:nvSpPr>
        <p:spPr bwMode="auto">
          <a:xfrm>
            <a:off x="6400800" y="3191468"/>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8838" name="TextBox 12"/>
          <p:cNvSpPr txBox="1">
            <a:spLocks noChangeArrowheads="1"/>
          </p:cNvSpPr>
          <p:nvPr/>
        </p:nvSpPr>
        <p:spPr bwMode="auto">
          <a:xfrm>
            <a:off x="0" y="6248400"/>
            <a:ext cx="4643438"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32.81; </a:t>
            </a:r>
            <a:r>
              <a:rPr lang="en-US" sz="1400" b="1" dirty="0">
                <a:solidFill>
                  <a:srgbClr val="FFFF00"/>
                </a:solidFill>
                <a:latin typeface="+mn-lt"/>
              </a:rPr>
              <a:t>non-EC coverage: </a:t>
            </a:r>
            <a:r>
              <a:rPr lang="en-US" sz="1400" b="1" dirty="0" smtClean="0">
                <a:solidFill>
                  <a:srgbClr val="FFFF00"/>
                </a:solidFill>
                <a:latin typeface="+mn-lt"/>
              </a:rPr>
              <a:t>41.38% </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13.58</a:t>
            </a:r>
            <a:endParaRPr lang="en-US" sz="1400" b="1" dirty="0">
              <a:solidFill>
                <a:srgbClr val="FFFF00"/>
              </a:solidFill>
              <a:latin typeface="+mn-lt"/>
            </a:endParaRPr>
          </a:p>
        </p:txBody>
      </p:sp>
      <p:sp>
        <p:nvSpPr>
          <p:cNvPr id="248839" name="TextBox 13"/>
          <p:cNvSpPr txBox="1">
            <a:spLocks noChangeArrowheads="1"/>
          </p:cNvSpPr>
          <p:nvPr/>
        </p:nvSpPr>
        <p:spPr bwMode="auto">
          <a:xfrm>
            <a:off x="4643438" y="6288088"/>
            <a:ext cx="4500562"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12.50; </a:t>
            </a:r>
            <a:r>
              <a:rPr lang="en-US" sz="1400" b="1" dirty="0">
                <a:solidFill>
                  <a:srgbClr val="FFFF00"/>
                </a:solidFill>
                <a:latin typeface="+mn-lt"/>
              </a:rPr>
              <a:t>non-EC coverage: </a:t>
            </a:r>
            <a:r>
              <a:rPr lang="en-US" sz="1400" b="1" dirty="0" smtClean="0">
                <a:solidFill>
                  <a:srgbClr val="FFFF00"/>
                </a:solidFill>
                <a:latin typeface="+mn-lt"/>
              </a:rPr>
              <a:t>25.86%</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3.23</a:t>
            </a:r>
            <a:endParaRPr lang="en-US" sz="1400" b="1" dirty="0">
              <a:solidFill>
                <a:srgbClr val="FFFF00"/>
              </a:solidFill>
              <a:latin typeface="+mn-lt"/>
            </a:endParaRPr>
          </a:p>
        </p:txBody>
      </p:sp>
      <p:pic>
        <p:nvPicPr>
          <p:cNvPr id="673794" name="Picture 2" descr="http://www.cpc.ncep.noaa.gov/products/predictions/long_range/tools/briefing/verification/2013/obs_Prec.14.20130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144" y="692696"/>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AMJ </a:t>
            </a:r>
            <a:r>
              <a:rPr lang="en-US" sz="2800" b="1" dirty="0">
                <a:solidFill>
                  <a:srgbClr val="FFFF00"/>
                </a:solidFill>
                <a:latin typeface="+mn-lt"/>
                <a:ea typeface="+mj-ea"/>
                <a:cs typeface="Arial" pitchFamily="34" charset="0"/>
              </a:rPr>
              <a:t>Temperature 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9859" name="TextBox 9"/>
          <p:cNvSpPr txBox="1">
            <a:spLocks noChangeArrowheads="1"/>
          </p:cNvSpPr>
          <p:nvPr/>
        </p:nvSpPr>
        <p:spPr bwMode="auto">
          <a:xfrm>
            <a:off x="5379779" y="3566343"/>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49860" name="TextBox 10"/>
          <p:cNvSpPr txBox="1">
            <a:spLocks noChangeArrowheads="1"/>
          </p:cNvSpPr>
          <p:nvPr/>
        </p:nvSpPr>
        <p:spPr bwMode="auto">
          <a:xfrm>
            <a:off x="1403648" y="758031"/>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9861" name="TextBox 12"/>
          <p:cNvSpPr txBox="1">
            <a:spLocks noChangeArrowheads="1"/>
          </p:cNvSpPr>
          <p:nvPr/>
        </p:nvSpPr>
        <p:spPr bwMode="auto">
          <a:xfrm>
            <a:off x="-252536" y="4274203"/>
            <a:ext cx="5214937"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-13.51;</a:t>
            </a:r>
          </a:p>
          <a:p>
            <a:pPr algn="ctr"/>
            <a:r>
              <a:rPr lang="en-US" sz="1600" b="1" dirty="0" smtClean="0">
                <a:solidFill>
                  <a:srgbClr val="FFFF00"/>
                </a:solidFill>
                <a:latin typeface="+mn-lt"/>
              </a:rPr>
              <a:t> </a:t>
            </a:r>
            <a:r>
              <a:rPr lang="en-US" sz="1600" b="1" dirty="0">
                <a:solidFill>
                  <a:srgbClr val="FFFF00"/>
                </a:solidFill>
                <a:latin typeface="+mn-lt"/>
              </a:rPr>
              <a:t>non-EC coverage: </a:t>
            </a:r>
            <a:r>
              <a:rPr lang="en-US" sz="1600" b="1" dirty="0" smtClean="0">
                <a:solidFill>
                  <a:srgbClr val="FFFF00"/>
                </a:solidFill>
                <a:latin typeface="+mn-lt"/>
              </a:rPr>
              <a:t>79.74% </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-10.78</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29</a:t>
            </a:fld>
            <a:endParaRPr lang="en-US"/>
          </a:p>
        </p:txBody>
      </p:sp>
      <p:pic>
        <p:nvPicPr>
          <p:cNvPr id="674818" name="Picture 2" descr="http://www.cpc.ncep.noaa.gov/products/predictions/long_range/tools/briefing/verification/2013/obs_Temp.01.2013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89856"/>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74820" name="Picture 4" descr="http://www.cpc.ncep.noaa.gov/products/predictions/long_range/tools/briefing/verification/2013/fcst_Temp.01.2013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98168"/>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p:cNvPicPr>
          <p:nvPr/>
        </p:nvPicPr>
        <p:blipFill>
          <a:blip r:embed="rId3">
            <a:extLst>
              <a:ext uri="{28A0092B-C50C-407E-A947-70E740481C1C}">
                <a14:useLocalDpi xmlns:a14="http://schemas.microsoft.com/office/drawing/2010/main" val="0"/>
              </a:ext>
            </a:extLst>
          </a:blip>
          <a:srcRect t="833" b="833"/>
          <a:stretch>
            <a:fillRect/>
          </a:stretch>
        </p:blipFill>
        <p:spPr bwMode="auto">
          <a:xfrm>
            <a:off x="1331640" y="620688"/>
            <a:ext cx="4680520" cy="5400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NINO SST Indices</a:t>
            </a:r>
          </a:p>
        </p:txBody>
      </p:sp>
      <p:sp>
        <p:nvSpPr>
          <p:cNvPr id="15365" name="Text Box 6"/>
          <p:cNvSpPr txBox="1">
            <a:spLocks noChangeArrowheads="1"/>
          </p:cNvSpPr>
          <p:nvPr/>
        </p:nvSpPr>
        <p:spPr bwMode="auto">
          <a:xfrm>
            <a:off x="6084168" y="1105747"/>
            <a:ext cx="2995078" cy="396377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750"/>
              </a:spcBef>
              <a:buClr>
                <a:srgbClr val="000000"/>
              </a:buClr>
              <a:buSzPct val="100000"/>
              <a:buFontTx/>
              <a:buChar char="-"/>
            </a:pPr>
            <a:r>
              <a:rPr lang="en-US" sz="1600" b="1" dirty="0" smtClean="0">
                <a:solidFill>
                  <a:srgbClr val="000000"/>
                </a:solidFill>
                <a:latin typeface="Verdana" pitchFamily="34" charset="0"/>
                <a:cs typeface="Times New Roman" pitchFamily="18" charset="0"/>
              </a:rPr>
              <a:t>All Nino indices were negative, with Nino </a:t>
            </a:r>
            <a:r>
              <a:rPr lang="en-US" sz="1600" b="1" dirty="0">
                <a:solidFill>
                  <a:srgbClr val="000000"/>
                </a:solidFill>
                <a:latin typeface="Verdana" pitchFamily="34" charset="0"/>
                <a:cs typeface="Times New Roman" pitchFamily="18" charset="0"/>
              </a:rPr>
              <a:t>3.4 = -0.2 </a:t>
            </a:r>
            <a:r>
              <a:rPr lang="en-US" sz="1600" b="1" baseline="30000" dirty="0" err="1">
                <a:solidFill>
                  <a:srgbClr val="000000"/>
                </a:solidFill>
                <a:latin typeface="Verdana" pitchFamily="34" charset="0"/>
                <a:cs typeface="Times New Roman" pitchFamily="18" charset="0"/>
              </a:rPr>
              <a:t>o</a:t>
            </a:r>
            <a:r>
              <a:rPr lang="en-US" sz="1600" b="1" dirty="0" err="1">
                <a:solidFill>
                  <a:srgbClr val="000000"/>
                </a:solidFill>
                <a:latin typeface="Verdana" pitchFamily="34" charset="0"/>
                <a:cs typeface="Times New Roman" pitchFamily="18" charset="0"/>
              </a:rPr>
              <a:t>C</a:t>
            </a:r>
            <a:endParaRPr lang="en-US" sz="1600" b="1" dirty="0">
              <a:solidFill>
                <a:srgbClr val="000000"/>
              </a:solidFill>
              <a:latin typeface="Verdana" pitchFamily="34" charset="0"/>
              <a:cs typeface="Times New Roman" pitchFamily="18" charset="0"/>
            </a:endParaRPr>
          </a:p>
          <a:p>
            <a:pPr eaLnBrk="1" hangingPunct="1">
              <a:lnSpc>
                <a:spcPct val="124000"/>
              </a:lnSpc>
              <a:spcBef>
                <a:spcPts val="750"/>
              </a:spcBef>
              <a:buClr>
                <a:srgbClr val="000000"/>
              </a:buClr>
              <a:buSzPct val="100000"/>
              <a:buFontTx/>
              <a:buChar char="-"/>
            </a:pPr>
            <a:r>
              <a:rPr lang="en-US" sz="1600" b="1" dirty="0">
                <a:solidFill>
                  <a:srgbClr val="000000"/>
                </a:solidFill>
                <a:latin typeface="Verdana" pitchFamily="34" charset="0"/>
                <a:cs typeface="Times New Roman" pitchFamily="18" charset="0"/>
              </a:rPr>
              <a:t>ENSO-neutral conditions continued in June 2013.</a:t>
            </a:r>
          </a:p>
          <a:p>
            <a:pPr eaLnBrk="1" hangingPunct="1">
              <a:lnSpc>
                <a:spcPct val="124000"/>
              </a:lnSpc>
              <a:spcBef>
                <a:spcPts val="750"/>
              </a:spcBef>
              <a:buClr>
                <a:srgbClr val="000000"/>
              </a:buClr>
              <a:buSzPct val="100000"/>
              <a:buFontTx/>
              <a:buChar char="-"/>
            </a:pPr>
            <a:r>
              <a:rPr lang="en-GB" sz="1600" b="1" dirty="0">
                <a:solidFill>
                  <a:srgbClr val="000000"/>
                </a:solidFill>
                <a:latin typeface="Verdana" pitchFamily="34" charset="0"/>
                <a:cs typeface="Times New Roman" pitchFamily="18" charset="0"/>
              </a:rPr>
              <a:t>The indices were calculated based on OISST. They may have some differences compared with those based on ERSST.v3b</a:t>
            </a:r>
            <a:r>
              <a:rPr lang="en-GB" sz="1600" b="1" dirty="0" smtClean="0">
                <a:solidFill>
                  <a:srgbClr val="000000"/>
                </a:solidFill>
                <a:latin typeface="Verdana" pitchFamily="34" charset="0"/>
                <a:cs typeface="Times New Roman" pitchFamily="18" charset="0"/>
              </a:rPr>
              <a:t>.</a:t>
            </a:r>
            <a:endParaRPr lang="en-GB" sz="1600" b="1" dirty="0">
              <a:solidFill>
                <a:srgbClr val="000000"/>
              </a:solidFill>
              <a:latin typeface="Verdana" pitchFamily="34" charset="0"/>
              <a:cs typeface="Times New Roman" pitchFamily="18" charset="0"/>
            </a:endParaRP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8" name="Text Box 19"/>
          <p:cNvSpPr txBox="1">
            <a:spLocks noChangeArrowheads="1"/>
          </p:cNvSpPr>
          <p:nvPr/>
        </p:nvSpPr>
        <p:spPr bwMode="auto">
          <a:xfrm>
            <a:off x="77788" y="6096000"/>
            <a:ext cx="8761412" cy="5635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P1a. Nino region indices, calculated as the area-averaged monthly mean sea surface temperature anomalies (</a:t>
            </a:r>
            <a:r>
              <a:rPr lang="en-GB" sz="1000" b="1" baseline="30000" dirty="0" err="1">
                <a:latin typeface="Verdana" pitchFamily="34" charset="0"/>
                <a:ea typeface="SimSun" pitchFamily="2" charset="-122"/>
              </a:rPr>
              <a:t>o</a:t>
            </a:r>
            <a:r>
              <a:rPr lang="en-GB" sz="1000" b="1" dirty="0" err="1">
                <a:latin typeface="Verdana" pitchFamily="34" charset="0"/>
                <a:ea typeface="SimSun" pitchFamily="2" charset="-122"/>
              </a:rPr>
              <a:t>C</a:t>
            </a:r>
            <a:r>
              <a:rPr lang="en-GB" sz="1000" b="1" dirty="0">
                <a:latin typeface="Verdana" pitchFamily="34" charset="0"/>
                <a:ea typeface="SimSun" pitchFamily="2" charset="-122"/>
              </a:rPr>
              <a:t>) for the specified region. Data are derived from the NCEP OI SST analysis, and a</a:t>
            </a:r>
            <a:r>
              <a:rPr lang="en-GB" sz="1000" b="1" dirty="0">
                <a:latin typeface="Verdana" pitchFamily="34" charset="0"/>
                <a:cs typeface="Times New Roman" pitchFamily="18" charset="0"/>
              </a:rPr>
              <a:t>nomalies are departures from the 1981-2010 (bar) and last ten year (green line) means.</a:t>
            </a:r>
          </a:p>
        </p:txBody>
      </p:sp>
      <p:sp>
        <p:nvSpPr>
          <p:cNvPr id="2" name="TextBox 1"/>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cxnSp>
        <p:nvCxnSpPr>
          <p:cNvPr id="20" name="Straight Connector 19"/>
          <p:cNvCxnSpPr/>
          <p:nvPr/>
        </p:nvCxnSpPr>
        <p:spPr>
          <a:xfrm rot="16200000" flipH="1">
            <a:off x="3103389" y="3409371"/>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936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AMJ 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50883" name="TextBox 9"/>
          <p:cNvSpPr txBox="1">
            <a:spLocks noChangeArrowheads="1"/>
          </p:cNvSpPr>
          <p:nvPr/>
        </p:nvSpPr>
        <p:spPr bwMode="auto">
          <a:xfrm>
            <a:off x="5501208" y="3595575"/>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50884" name="TextBox 10"/>
          <p:cNvSpPr txBox="1">
            <a:spLocks noChangeArrowheads="1"/>
          </p:cNvSpPr>
          <p:nvPr/>
        </p:nvSpPr>
        <p:spPr bwMode="auto">
          <a:xfrm>
            <a:off x="1403648" y="758202"/>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50885" name="TextBox 12"/>
          <p:cNvSpPr txBox="1">
            <a:spLocks noChangeArrowheads="1"/>
          </p:cNvSpPr>
          <p:nvPr/>
        </p:nvSpPr>
        <p:spPr bwMode="auto">
          <a:xfrm>
            <a:off x="-396552" y="4437112"/>
            <a:ext cx="5184775"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47.71; </a:t>
            </a:r>
          </a:p>
          <a:p>
            <a:pPr algn="ctr"/>
            <a:r>
              <a:rPr lang="en-US" sz="1600" b="1" dirty="0" smtClean="0">
                <a:solidFill>
                  <a:srgbClr val="FFFF00"/>
                </a:solidFill>
                <a:latin typeface="+mn-lt"/>
              </a:rPr>
              <a:t>non-EC </a:t>
            </a:r>
            <a:r>
              <a:rPr lang="en-US" sz="1600" b="1" dirty="0">
                <a:solidFill>
                  <a:srgbClr val="FFFF00"/>
                </a:solidFill>
                <a:latin typeface="+mn-lt"/>
              </a:rPr>
              <a:t>coverage: </a:t>
            </a:r>
            <a:r>
              <a:rPr lang="en-US" sz="1600" b="1" dirty="0" smtClean="0">
                <a:solidFill>
                  <a:srgbClr val="FFFF00"/>
                </a:solidFill>
                <a:latin typeface="+mn-lt"/>
              </a:rPr>
              <a:t>46.98%</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22.41</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30</a:t>
            </a:fld>
            <a:endParaRPr lang="en-US"/>
          </a:p>
        </p:txBody>
      </p:sp>
      <p:pic>
        <p:nvPicPr>
          <p:cNvPr id="675842" name="Picture 2" descr="http://www.cpc.ncep.noaa.gov/products/predictions/long_range/tools/briefing/verification/2013/obs_Prec.01.2013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89856"/>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75844" name="Picture 4" descr="http://www.cpc.ncep.noaa.gov/products/predictions/long_range/tools/briefing/verification/2013/fcst_Prec.01.2013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056"/>
            <a:ext cx="43891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a:xfrm>
            <a:off x="1116013" y="2205038"/>
            <a:ext cx="7239000" cy="1143000"/>
          </a:xfrm>
        </p:spPr>
        <p:txBody>
          <a:bodyPr/>
          <a:lstStyle/>
          <a:p>
            <a:r>
              <a:rPr lang="en-US" sz="3600" dirty="0" smtClean="0">
                <a:solidFill>
                  <a:schemeClr val="bg1"/>
                </a:solidFill>
              </a:rPr>
              <a:t>Notable Events and Outlooks</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31</a:t>
            </a:fld>
            <a:endParaRPr lang="en-US"/>
          </a:p>
        </p:txBody>
      </p:sp>
    </p:spTree>
    <p:extLst>
      <p:ext uri="{BB962C8B-B14F-4D97-AF65-F5344CB8AC3E}">
        <p14:creationId xmlns:p14="http://schemas.microsoft.com/office/powerpoint/2010/main" val="379217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8719" y="11600"/>
            <a:ext cx="7977309" cy="1200329"/>
          </a:xfrm>
          <a:prstGeom prst="rect">
            <a:avLst/>
          </a:prstGeom>
          <a:noFill/>
        </p:spPr>
        <p:txBody>
          <a:bodyPr wrap="square">
            <a:spAutoFit/>
          </a:bodyPr>
          <a:lstStyle/>
          <a:p>
            <a:pPr algn="ctr" fontAlgn="auto">
              <a:spcBef>
                <a:spcPts val="0"/>
              </a:spcBef>
              <a:spcAft>
                <a:spcPts val="0"/>
              </a:spcAft>
              <a:defRPr/>
            </a:pPr>
            <a:r>
              <a:rPr lang="en-US" sz="3600" b="1" dirty="0">
                <a:solidFill>
                  <a:srgbClr val="FFFF00"/>
                </a:solidFill>
                <a:latin typeface="Times New Roman" pitchFamily="18" charset="0"/>
                <a:ea typeface="+mn-ea"/>
                <a:cs typeface="Times New Roman" pitchFamily="18" charset="0"/>
              </a:rPr>
              <a:t>Status of  </a:t>
            </a:r>
            <a:r>
              <a:rPr lang="en-US" sz="3600" b="1" dirty="0" smtClean="0">
                <a:solidFill>
                  <a:srgbClr val="FFFF00"/>
                </a:solidFill>
                <a:latin typeface="Times New Roman" pitchFamily="18" charset="0"/>
                <a:ea typeface="+mn-ea"/>
                <a:cs typeface="Times New Roman" pitchFamily="18" charset="0"/>
              </a:rPr>
              <a:t>2013 </a:t>
            </a:r>
            <a:r>
              <a:rPr lang="en-US" sz="3600" b="1" dirty="0" smtClean="0">
                <a:solidFill>
                  <a:srgbClr val="FFFF00"/>
                </a:solidFill>
                <a:latin typeface="Times New Roman" pitchFamily="18" charset="0"/>
                <a:ea typeface="+mn-ea"/>
                <a:cs typeface="Times New Roman" pitchFamily="18" charset="0"/>
              </a:rPr>
              <a:t>Southwest Summer </a:t>
            </a:r>
            <a:r>
              <a:rPr lang="en-US" sz="3600" b="1" dirty="0">
                <a:solidFill>
                  <a:srgbClr val="FFFF00"/>
                </a:solidFill>
                <a:latin typeface="Times New Roman" pitchFamily="18" charset="0"/>
                <a:ea typeface="+mn-ea"/>
                <a:cs typeface="Times New Roman" pitchFamily="18" charset="0"/>
              </a:rPr>
              <a:t>Monsoon over India</a:t>
            </a:r>
          </a:p>
        </p:txBody>
      </p:sp>
      <p:pic>
        <p:nvPicPr>
          <p:cNvPr id="652290" name="Picture 2" descr="30-Day Total Precipitation (millimeters)"/>
          <p:cNvPicPr>
            <a:picLocks noChangeAspect="1" noChangeArrowheads="1"/>
          </p:cNvPicPr>
          <p:nvPr/>
        </p:nvPicPr>
        <p:blipFill rotWithShape="1">
          <a:blip r:embed="rId2">
            <a:extLst>
              <a:ext uri="{28A0092B-C50C-407E-A947-70E740481C1C}">
                <a14:useLocalDpi xmlns:a14="http://schemas.microsoft.com/office/drawing/2010/main" val="0"/>
              </a:ext>
            </a:extLst>
          </a:blip>
          <a:srcRect l="4985" r="7481" b="6765"/>
          <a:stretch/>
        </p:blipFill>
        <p:spPr bwMode="auto">
          <a:xfrm>
            <a:off x="143144" y="1117955"/>
            <a:ext cx="4356848" cy="3751205"/>
          </a:xfrm>
          <a:prstGeom prst="rect">
            <a:avLst/>
          </a:prstGeom>
          <a:noFill/>
          <a:extLst>
            <a:ext uri="{909E8E84-426E-40DD-AFC4-6F175D3DCCD1}">
              <a14:hiddenFill xmlns:a14="http://schemas.microsoft.com/office/drawing/2010/main">
                <a:solidFill>
                  <a:srgbClr val="FFFFFF"/>
                </a:solidFill>
              </a14:hiddenFill>
            </a:ext>
          </a:extLst>
        </p:spPr>
      </p:pic>
      <p:pic>
        <p:nvPicPr>
          <p:cNvPr id="652292" name="Picture 4" descr="30-Day Precipitation Anomaly (millimeters)"/>
          <p:cNvPicPr>
            <a:picLocks noChangeAspect="1" noChangeArrowheads="1"/>
          </p:cNvPicPr>
          <p:nvPr/>
        </p:nvPicPr>
        <p:blipFill rotWithShape="1">
          <a:blip r:embed="rId3">
            <a:extLst>
              <a:ext uri="{28A0092B-C50C-407E-A947-70E740481C1C}">
                <a14:useLocalDpi xmlns:a14="http://schemas.microsoft.com/office/drawing/2010/main" val="0"/>
              </a:ext>
            </a:extLst>
          </a:blip>
          <a:srcRect l="6409" r="6057" b="5176"/>
          <a:stretch/>
        </p:blipFill>
        <p:spPr bwMode="auto">
          <a:xfrm>
            <a:off x="4679648" y="2868049"/>
            <a:ext cx="4356848" cy="381513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45"/>
          <p:cNvSpPr>
            <a:spLocks noChangeArrowheads="1"/>
          </p:cNvSpPr>
          <p:nvPr/>
        </p:nvSpPr>
        <p:spPr bwMode="auto">
          <a:xfrm>
            <a:off x="5796136" y="3501008"/>
            <a:ext cx="648072" cy="720080"/>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735013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hrestha\Desktop\ut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096" y="597948"/>
            <a:ext cx="4724400" cy="34406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54360" y="980728"/>
            <a:ext cx="3657600" cy="3318414"/>
          </a:xfrm>
        </p:spPr>
        <p:txBody>
          <a:bodyPr>
            <a:normAutofit fontScale="62500" lnSpcReduction="20000"/>
          </a:bodyPr>
          <a:lstStyle/>
          <a:p>
            <a:r>
              <a:rPr lang="en-US" dirty="0" smtClean="0">
                <a:solidFill>
                  <a:schemeClr val="bg1"/>
                </a:solidFill>
              </a:rPr>
              <a:t>The northern state of Uttarakhand, India, is home to many holy temples and pilgrimage centers, with a population of ~10mil (2011 census).</a:t>
            </a:r>
          </a:p>
          <a:p>
            <a:endParaRPr lang="en-US" dirty="0" smtClean="0">
              <a:solidFill>
                <a:schemeClr val="bg1"/>
              </a:solidFill>
            </a:endParaRPr>
          </a:p>
          <a:p>
            <a:pPr lvl="1"/>
            <a:r>
              <a:rPr lang="en-US" dirty="0">
                <a:solidFill>
                  <a:schemeClr val="bg1"/>
                </a:solidFill>
              </a:rPr>
              <a:t>T</a:t>
            </a:r>
            <a:r>
              <a:rPr lang="en-US" dirty="0" smtClean="0">
                <a:solidFill>
                  <a:schemeClr val="bg1"/>
                </a:solidFill>
              </a:rPr>
              <a:t>he state is a popular summer vacation destination for tourists and a religious journeyers.</a:t>
            </a:r>
          </a:p>
        </p:txBody>
      </p:sp>
      <p:sp>
        <p:nvSpPr>
          <p:cNvPr id="4" name="Title 1"/>
          <p:cNvSpPr txBox="1">
            <a:spLocks/>
          </p:cNvSpPr>
          <p:nvPr/>
        </p:nvSpPr>
        <p:spPr>
          <a:xfrm>
            <a:off x="0" y="0"/>
            <a:ext cx="91440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The Northern Indian </a:t>
            </a:r>
            <a:r>
              <a:rPr lang="en-US" dirty="0" smtClean="0">
                <a:solidFill>
                  <a:srgbClr val="FFFF00"/>
                </a:solidFill>
              </a:rPr>
              <a:t>Floods</a:t>
            </a:r>
            <a:endParaRPr lang="en-US" dirty="0">
              <a:solidFill>
                <a:srgbClr val="FFFF00"/>
              </a:solidFill>
            </a:endParaRPr>
          </a:p>
        </p:txBody>
      </p:sp>
      <p:sp>
        <p:nvSpPr>
          <p:cNvPr id="6" name="Content Placeholder 2"/>
          <p:cNvSpPr txBox="1">
            <a:spLocks/>
          </p:cNvSpPr>
          <p:nvPr/>
        </p:nvSpPr>
        <p:spPr>
          <a:xfrm>
            <a:off x="304800" y="4191000"/>
            <a:ext cx="8534400" cy="2514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As of 24 June 2013, </a:t>
            </a:r>
            <a:r>
              <a:rPr lang="en-US" b="1" dirty="0" smtClean="0">
                <a:solidFill>
                  <a:schemeClr val="bg1"/>
                </a:solidFill>
              </a:rPr>
              <a:t>more than 1000 </a:t>
            </a:r>
            <a:r>
              <a:rPr lang="en-US" dirty="0" smtClean="0">
                <a:solidFill>
                  <a:schemeClr val="bg1"/>
                </a:solidFill>
              </a:rPr>
              <a:t>people have been killed as a result of torrential rains from 15-17 June 2013.</a:t>
            </a:r>
          </a:p>
          <a:p>
            <a:pPr lvl="1"/>
            <a:r>
              <a:rPr lang="en-US" dirty="0" smtClean="0">
                <a:solidFill>
                  <a:schemeClr val="bg1"/>
                </a:solidFill>
              </a:rPr>
              <a:t>Early torrential rains caught hundreds of thousands of tourists, pilgrims, and local residents by surprise.</a:t>
            </a:r>
          </a:p>
          <a:p>
            <a:pPr lvl="1"/>
            <a:endParaRPr lang="en-US" dirty="0" smtClean="0"/>
          </a:p>
          <a:p>
            <a:pPr marL="457200" lvl="1" indent="0">
              <a:buNone/>
            </a:pPr>
            <a:r>
              <a:rPr lang="en-US" sz="2300" dirty="0" smtClean="0">
                <a:hlinkClick r:id="rId3"/>
              </a:rPr>
              <a:t>http://www.independent.co.uk/news/world/asia/indian-home-minister-says-uttarakhand-flood-death-toll-over-1000-and-still-rising-8671070.html</a:t>
            </a:r>
            <a:endParaRPr lang="en-US" sz="2300" dirty="0" smtClean="0"/>
          </a:p>
        </p:txBody>
      </p:sp>
      <p:sp>
        <p:nvSpPr>
          <p:cNvPr id="5" name="TextBox 4"/>
          <p:cNvSpPr txBox="1"/>
          <p:nvPr/>
        </p:nvSpPr>
        <p:spPr>
          <a:xfrm>
            <a:off x="6400800" y="1447800"/>
            <a:ext cx="1356846" cy="369332"/>
          </a:xfrm>
          <a:prstGeom prst="rect">
            <a:avLst/>
          </a:prstGeom>
          <a:noFill/>
        </p:spPr>
        <p:txBody>
          <a:bodyPr wrap="none" rtlCol="0">
            <a:spAutoFit/>
          </a:bodyPr>
          <a:lstStyle/>
          <a:p>
            <a:r>
              <a:rPr lang="en-US" dirty="0" smtClean="0">
                <a:solidFill>
                  <a:schemeClr val="accent2"/>
                </a:solidFill>
              </a:rPr>
              <a:t>Uttarakhand</a:t>
            </a:r>
            <a:endParaRPr lang="en-US" dirty="0">
              <a:solidFill>
                <a:schemeClr val="accent2"/>
              </a:solidFill>
            </a:endParaRPr>
          </a:p>
        </p:txBody>
      </p:sp>
    </p:spTree>
    <p:extLst>
      <p:ext uri="{BB962C8B-B14F-4D97-AF65-F5344CB8AC3E}">
        <p14:creationId xmlns:p14="http://schemas.microsoft.com/office/powerpoint/2010/main" val="2420748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kshrestha\Desktop\ut_flood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70818"/>
            <a:ext cx="3657600" cy="30075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Uttarakhand Floods</a:t>
            </a:r>
            <a:endParaRPr lang="en-US" dirty="0">
              <a:solidFill>
                <a:srgbClr val="FFFF00"/>
              </a:solidFill>
            </a:endParaRPr>
          </a:p>
        </p:txBody>
      </p:sp>
      <p:sp>
        <p:nvSpPr>
          <p:cNvPr id="7" name="Rectangle 6"/>
          <p:cNvSpPr/>
          <p:nvPr/>
        </p:nvSpPr>
        <p:spPr>
          <a:xfrm>
            <a:off x="107504" y="6577607"/>
            <a:ext cx="8951912" cy="307777"/>
          </a:xfrm>
          <a:prstGeom prst="rect">
            <a:avLst/>
          </a:prstGeom>
        </p:spPr>
        <p:txBody>
          <a:bodyPr wrap="square">
            <a:spAutoFit/>
          </a:bodyPr>
          <a:lstStyle/>
          <a:p>
            <a:pPr algn="ctr"/>
            <a:r>
              <a:rPr lang="en-US" sz="1400" dirty="0">
                <a:hlinkClick r:id="rId3"/>
              </a:rPr>
              <a:t>http://www.indianexpress.com/picture-gallery/rescue-operations-underway-in-floodhit-uttrakhand/2922-1.html</a:t>
            </a:r>
            <a:endParaRPr lang="en-US" sz="1400" dirty="0"/>
          </a:p>
        </p:txBody>
      </p:sp>
      <p:pic>
        <p:nvPicPr>
          <p:cNvPr id="3074" name="Picture 2" descr="C:\Users\kshrestha\Desktop\ut_floo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47752"/>
            <a:ext cx="3657600" cy="30230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shrestha\Desktop\ut_flood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89903"/>
            <a:ext cx="3657600" cy="26111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shrestha\Desktop\ut_flood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623478"/>
            <a:ext cx="3657600" cy="260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280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F997D9A9-EDF3-4BC9-B582-1FCA9F204816}" type="slidenum">
              <a:rPr lang="en-US" smtClean="0"/>
              <a:pPr>
                <a:defRPr/>
              </a:pPr>
              <a:t>35</a:t>
            </a:fld>
            <a:endParaRPr lang="en-US"/>
          </a:p>
        </p:txBody>
      </p:sp>
      <p:pic>
        <p:nvPicPr>
          <p:cNvPr id="610306" name="Picture 2" descr="Mike Bouse of Henderson, Nev., shades himself with an umbrella as he floats in the waters along Boulder Beach at Lake Mead, Saturday, June 29, 2013 near Boulder City, Nev. Bouse and his wife planned to spend most of the day in and out of the water to escape the heat in the Las Vegas area where Saturday’s daytime high was expected to reach 117 degrees, the city’s all-time high. It was 108 at noon Saturday in Sin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59074"/>
            <a:ext cx="4464496" cy="25413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1540" y="1650282"/>
            <a:ext cx="3960440" cy="2031325"/>
          </a:xfrm>
          <a:prstGeom prst="rect">
            <a:avLst/>
          </a:prstGeom>
          <a:noFill/>
        </p:spPr>
        <p:txBody>
          <a:bodyPr wrap="square" rtlCol="0">
            <a:spAutoFit/>
          </a:bodyPr>
          <a:lstStyle/>
          <a:p>
            <a:r>
              <a:rPr lang="en-US" sz="1800" dirty="0" smtClean="0">
                <a:solidFill>
                  <a:schemeClr val="bg1"/>
                </a:solidFill>
              </a:rPr>
              <a:t>California's </a:t>
            </a:r>
            <a:r>
              <a:rPr lang="en-US" sz="1800" dirty="0">
                <a:solidFill>
                  <a:schemeClr val="bg1"/>
                </a:solidFill>
              </a:rPr>
              <a:t>Death Valley National Park tentatively recorded a high temperature of 129 </a:t>
            </a:r>
            <a:r>
              <a:rPr lang="en-US" sz="1800" dirty="0" smtClean="0">
                <a:solidFill>
                  <a:schemeClr val="bg1"/>
                </a:solidFill>
              </a:rPr>
              <a:t>degrees in </a:t>
            </a:r>
            <a:r>
              <a:rPr lang="en-US" sz="1800" dirty="0">
                <a:solidFill>
                  <a:schemeClr val="bg1"/>
                </a:solidFill>
              </a:rPr>
              <a:t>June 30, 2013 </a:t>
            </a:r>
            <a:r>
              <a:rPr lang="en-US" sz="1800" dirty="0" smtClean="0">
                <a:solidFill>
                  <a:schemeClr val="bg1"/>
                </a:solidFill>
              </a:rPr>
              <a:t>, </a:t>
            </a:r>
            <a:r>
              <a:rPr lang="en-US" sz="1800" dirty="0">
                <a:solidFill>
                  <a:schemeClr val="bg1"/>
                </a:solidFill>
              </a:rPr>
              <a:t>which would tie the all-time June record high for the United </a:t>
            </a:r>
            <a:r>
              <a:rPr lang="en-US" sz="1800" dirty="0" smtClean="0">
                <a:solidFill>
                  <a:schemeClr val="bg1"/>
                </a:solidFill>
              </a:rPr>
              <a:t>States.</a:t>
            </a:r>
          </a:p>
          <a:p>
            <a:endParaRPr lang="en-US" sz="1800" i="1" dirty="0" smtClean="0">
              <a:solidFill>
                <a:schemeClr val="bg1"/>
              </a:solidFill>
            </a:endParaRPr>
          </a:p>
        </p:txBody>
      </p:sp>
      <p:sp>
        <p:nvSpPr>
          <p:cNvPr id="18" name="Title 1"/>
          <p:cNvSpPr txBox="1">
            <a:spLocks/>
          </p:cNvSpPr>
          <p:nvPr/>
        </p:nvSpPr>
        <p:spPr bwMode="auto">
          <a:xfrm>
            <a:off x="1371600" y="19776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FFFF00"/>
                </a:solidFill>
              </a:rPr>
              <a:t>Heat wave scorches Death Valley, America’s hottest of the hot </a:t>
            </a:r>
            <a:br>
              <a:rPr lang="en-US" sz="3200" b="1" kern="0" dirty="0" smtClean="0">
                <a:solidFill>
                  <a:srgbClr val="FFFF00"/>
                </a:solidFill>
              </a:rPr>
            </a:br>
            <a:endParaRPr lang="en-US" sz="3200" kern="0" dirty="0">
              <a:solidFill>
                <a:srgbClr val="FFFF00"/>
              </a:solidFill>
            </a:endParaRPr>
          </a:p>
        </p:txBody>
      </p:sp>
      <p:pic>
        <p:nvPicPr>
          <p:cNvPr id="610312" name="Picture 8" descr="Nine-year-old Gavyn Slykhuis cools off in the spray of a fountain at the Red Ridge Park kids water park in Las Vegas on Saturday, June 29, 2013. Saturday's daytime high was expected to reach 117 degrees, which is the city's all-time high. (AP Photo/Julie Jacob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0728"/>
            <a:ext cx="3552825" cy="33704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88024" y="4658940"/>
            <a:ext cx="4248472" cy="1938992"/>
          </a:xfrm>
          <a:prstGeom prst="rect">
            <a:avLst/>
          </a:prstGeom>
          <a:noFill/>
        </p:spPr>
        <p:txBody>
          <a:bodyPr wrap="square" rtlCol="0">
            <a:spAutoFit/>
          </a:bodyPr>
          <a:lstStyle/>
          <a:p>
            <a:r>
              <a:rPr lang="en-US" dirty="0">
                <a:solidFill>
                  <a:schemeClr val="bg1"/>
                </a:solidFill>
              </a:rPr>
              <a:t>The world record highest air temperature of 134°F (57°C) was recorded at Furnace Creek on July 10, 1913</a:t>
            </a:r>
            <a:endParaRPr lang="en-US" dirty="0">
              <a:solidFill>
                <a:schemeClr val="bg1"/>
              </a:solidFill>
            </a:endParaRPr>
          </a:p>
        </p:txBody>
      </p:sp>
    </p:spTree>
    <p:extLst>
      <p:ext uri="{BB962C8B-B14F-4D97-AF65-F5344CB8AC3E}">
        <p14:creationId xmlns:p14="http://schemas.microsoft.com/office/powerpoint/2010/main" val="3010593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05" y="44624"/>
            <a:ext cx="7239000" cy="1143000"/>
          </a:xfrm>
        </p:spPr>
        <p:txBody>
          <a:bodyPr/>
          <a:lstStyle/>
          <a:p>
            <a:r>
              <a:rPr lang="en-US" sz="2400" b="1" dirty="0" smtClean="0">
                <a:solidFill>
                  <a:srgbClr val="FFFF00"/>
                </a:solidFill>
              </a:rPr>
              <a:t>Montgomery </a:t>
            </a:r>
            <a:r>
              <a:rPr lang="en-US" sz="2400" b="1" dirty="0">
                <a:solidFill>
                  <a:srgbClr val="FFFF00"/>
                </a:solidFill>
              </a:rPr>
              <a:t>County tornado track among longest on </a:t>
            </a:r>
            <a:r>
              <a:rPr lang="en-US" sz="2400" b="1" dirty="0" smtClean="0">
                <a:solidFill>
                  <a:srgbClr val="FFFF00"/>
                </a:solidFill>
              </a:rPr>
              <a:t>record June </a:t>
            </a:r>
            <a:r>
              <a:rPr lang="en-US" sz="2400" b="1" dirty="0">
                <a:solidFill>
                  <a:srgbClr val="FFFF00"/>
                </a:solidFill>
              </a:rPr>
              <a:t>13, 2013 </a:t>
            </a:r>
            <a:r>
              <a:rPr lang="en-US" sz="2400" b="1" dirty="0" smtClean="0">
                <a:solidFill>
                  <a:srgbClr val="FFFF00"/>
                </a:solidFill>
              </a:rPr>
              <a:t>d </a:t>
            </a:r>
            <a:r>
              <a:rPr lang="en-US" sz="2400" b="1" dirty="0">
                <a:solidFill>
                  <a:srgbClr val="FFFF00"/>
                </a:solidFill>
              </a:rPr>
              <a:t>in D.C. area</a:t>
            </a:r>
            <a:br>
              <a:rPr lang="en-US" sz="2400" b="1" dirty="0">
                <a:solidFill>
                  <a:srgbClr val="FFFF00"/>
                </a:solidFill>
              </a:rPr>
            </a:br>
            <a:endParaRPr lang="en-US" sz="2400" dirty="0">
              <a:solidFill>
                <a:srgbClr val="FFFF00"/>
              </a:solidFill>
            </a:endParaRPr>
          </a:p>
        </p:txBody>
      </p:sp>
      <p:sp>
        <p:nvSpPr>
          <p:cNvPr id="5" name="Slide Number Placeholder 4"/>
          <p:cNvSpPr>
            <a:spLocks noGrp="1"/>
          </p:cNvSpPr>
          <p:nvPr>
            <p:ph type="sldNum" sz="quarter" idx="14"/>
          </p:nvPr>
        </p:nvSpPr>
        <p:spPr/>
        <p:txBody>
          <a:bodyPr/>
          <a:lstStyle/>
          <a:p>
            <a:pPr>
              <a:defRPr/>
            </a:pPr>
            <a:fld id="{F997D9A9-EDF3-4BC9-B582-1FCA9F204816}" type="slidenum">
              <a:rPr lang="en-US" smtClean="0"/>
              <a:pPr>
                <a:defRPr/>
              </a:pPr>
              <a:t>36</a:t>
            </a:fld>
            <a:endParaRPr lang="en-US"/>
          </a:p>
        </p:txBody>
      </p:sp>
      <p:pic>
        <p:nvPicPr>
          <p:cNvPr id="611330" name="Picture 2" descr="http://www.washingtonpost.com/blogs/capital-weather-gang/files/2013/06/approx_tornado_path-june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848453"/>
            <a:ext cx="396044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611334" name="Picture 6" descr="http://www.spc.noaa.gov/wcm/torgraph-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12976"/>
            <a:ext cx="4752528" cy="3446078"/>
          </a:xfrm>
          <a:prstGeom prst="rect">
            <a:avLst/>
          </a:prstGeom>
          <a:noFill/>
          <a:extLst>
            <a:ext uri="{909E8E84-426E-40DD-AFC4-6F175D3DCCD1}">
              <a14:hiddenFill xmlns:a14="http://schemas.microsoft.com/office/drawing/2010/main">
                <a:solidFill>
                  <a:srgbClr val="FFFFFF"/>
                </a:solidFill>
              </a14:hiddenFill>
            </a:ext>
          </a:extLst>
        </p:spPr>
      </p:pic>
      <p:pic>
        <p:nvPicPr>
          <p:cNvPr id="611336" name="Picture 8" descr="http://www.washingtonpost.com/blogs/capital-weather-gang/files/2013/07/tornado-clint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056195"/>
            <a:ext cx="261937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611338" name="Picture 10" descr="Moore, Oklahoma tornado, May 20, 2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865929"/>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33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70" y="-315416"/>
            <a:ext cx="7239000" cy="1143000"/>
          </a:xfrm>
        </p:spPr>
        <p:txBody>
          <a:bodyPr/>
          <a:lstStyle/>
          <a:p>
            <a:r>
              <a:rPr lang="en-US" dirty="0" smtClean="0">
                <a:solidFill>
                  <a:srgbClr val="FFFF00"/>
                </a:solidFill>
              </a:rPr>
              <a:t>NMME Forecast</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65" y="476672"/>
            <a:ext cx="4023011" cy="2136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1" y="2348880"/>
            <a:ext cx="4023555" cy="23774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66" y="4474952"/>
            <a:ext cx="4023010" cy="23774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476672"/>
            <a:ext cx="4176464" cy="22322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2420888"/>
            <a:ext cx="4176464" cy="230543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4437112"/>
            <a:ext cx="4176464" cy="24208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966" y="430830"/>
            <a:ext cx="8487506" cy="6375720"/>
          </a:xfrm>
          <a:prstGeom prst="rect">
            <a:avLst/>
          </a:prstGeom>
        </p:spPr>
      </p:pic>
    </p:spTree>
    <p:extLst>
      <p:ext uri="{BB962C8B-B14F-4D97-AF65-F5344CB8AC3E}">
        <p14:creationId xmlns:p14="http://schemas.microsoft.com/office/powerpoint/2010/main" val="10491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5416"/>
            <a:ext cx="7239000" cy="1143000"/>
          </a:xfrm>
        </p:spPr>
        <p:txBody>
          <a:bodyPr/>
          <a:lstStyle/>
          <a:p>
            <a:r>
              <a:rPr lang="en-US" dirty="0" smtClean="0">
                <a:solidFill>
                  <a:srgbClr val="FFFF00"/>
                </a:solidFill>
              </a:rPr>
              <a:t>NMME Forecast</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71500"/>
            <a:ext cx="3600400" cy="220855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44296"/>
            <a:ext cx="3600400" cy="22528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509120"/>
            <a:ext cx="3600400" cy="23488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585492"/>
            <a:ext cx="3744416" cy="21945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544296"/>
            <a:ext cx="3744416" cy="225285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4509120"/>
            <a:ext cx="3744416" cy="23762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2" y="585492"/>
            <a:ext cx="7920880" cy="6272508"/>
          </a:xfrm>
          <a:prstGeom prst="rect">
            <a:avLst/>
          </a:prstGeom>
        </p:spPr>
      </p:pic>
    </p:spTree>
    <p:extLst>
      <p:ext uri="{BB962C8B-B14F-4D97-AF65-F5344CB8AC3E}">
        <p14:creationId xmlns:p14="http://schemas.microsoft.com/office/powerpoint/2010/main" val="40780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76872"/>
            <a:ext cx="7239000" cy="1143000"/>
          </a:xfrm>
        </p:spPr>
        <p:txBody>
          <a:bodyPr/>
          <a:lstStyle/>
          <a:p>
            <a:r>
              <a:rPr lang="en-US" dirty="0" smtClean="0">
                <a:solidFill>
                  <a:srgbClr val="FFFF00"/>
                </a:solidFill>
              </a:rPr>
              <a:t>Thanks!</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39</a:t>
            </a:fld>
            <a:endParaRPr lang="en-US"/>
          </a:p>
        </p:txBody>
      </p:sp>
    </p:spTree>
    <p:extLst>
      <p:ext uri="{BB962C8B-B14F-4D97-AF65-F5344CB8AC3E}">
        <p14:creationId xmlns:p14="http://schemas.microsoft.com/office/powerpoint/2010/main" val="217974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p:cNvPicPr>
          <p:nvPr/>
        </p:nvPicPr>
        <p:blipFill rotWithShape="1">
          <a:blip r:embed="rId3">
            <a:extLst>
              <a:ext uri="{28A0092B-C50C-407E-A947-70E740481C1C}">
                <a14:useLocalDpi xmlns:a14="http://schemas.microsoft.com/office/drawing/2010/main" val="0"/>
              </a:ext>
            </a:extLst>
          </a:blip>
          <a:srcRect t="1666" r="22850" b="43007"/>
          <a:stretch/>
        </p:blipFill>
        <p:spPr bwMode="auto">
          <a:xfrm>
            <a:off x="1259632" y="966374"/>
            <a:ext cx="6328618" cy="5483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a:t>
            </a:r>
            <a:r>
              <a:rPr lang="en-GB" sz="2400" b="1" u="sng" dirty="0" smtClean="0">
                <a:solidFill>
                  <a:srgbClr val="FFFF00"/>
                </a:solidFill>
              </a:rPr>
              <a:t>SST Anomalies</a:t>
            </a:r>
            <a:endParaRPr lang="en-GB" sz="2400" b="1" u="sng" dirty="0" smtClean="0">
              <a:solidFill>
                <a:srgbClr val="FFFF00"/>
              </a:solidFill>
            </a:endParaRP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grpSp>
        <p:nvGrpSpPr>
          <p:cNvPr id="15369" name="Group 18"/>
          <p:cNvGrpSpPr>
            <a:grpSpLocks/>
          </p:cNvGrpSpPr>
          <p:nvPr/>
        </p:nvGrpSpPr>
        <p:grpSpPr bwMode="auto">
          <a:xfrm>
            <a:off x="3347864" y="2276872"/>
            <a:ext cx="2218680" cy="323850"/>
            <a:chOff x="6170613" y="1100138"/>
            <a:chExt cx="1663700" cy="323850"/>
          </a:xfrm>
        </p:grpSpPr>
        <p:pic>
          <p:nvPicPr>
            <p:cNvPr id="153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0" name="Group 18"/>
          <p:cNvGrpSpPr>
            <a:grpSpLocks/>
          </p:cNvGrpSpPr>
          <p:nvPr/>
        </p:nvGrpSpPr>
        <p:grpSpPr bwMode="auto">
          <a:xfrm>
            <a:off x="3347864" y="4879159"/>
            <a:ext cx="2304256" cy="323850"/>
            <a:chOff x="6170613" y="1100138"/>
            <a:chExt cx="1663700" cy="323850"/>
          </a:xfrm>
        </p:grpSpPr>
        <p:pic>
          <p:nvPicPr>
            <p:cNvPr id="1537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3617689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93784"/>
            <a:ext cx="7848872" cy="4368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304800" y="5600154"/>
            <a:ext cx="8686800" cy="56515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400"/>
              </a:spcBef>
              <a:buClr>
                <a:srgbClr val="000000"/>
              </a:buClr>
              <a:buSzPct val="100000"/>
              <a:buFont typeface="Verdana" pitchFamily="34" charset="0"/>
              <a:buChar char="-"/>
            </a:pPr>
            <a:r>
              <a:rPr lang="en-GB" sz="900" b="1" dirty="0">
                <a:solidFill>
                  <a:schemeClr val="tx1"/>
                </a:solidFill>
                <a:latin typeface="Verdana" pitchFamily="34" charset="0"/>
              </a:rPr>
              <a:t> </a:t>
            </a:r>
            <a:r>
              <a:rPr lang="en-GB" sz="1100" b="1" dirty="0">
                <a:solidFill>
                  <a:schemeClr val="tx1"/>
                </a:solidFill>
                <a:latin typeface="Verdana" pitchFamily="34" charset="0"/>
              </a:rPr>
              <a:t>Negative SSTA occupied in the far eastern Pacific since May, 2013.</a:t>
            </a:r>
          </a:p>
          <a:p>
            <a:pPr eaLnBrk="1" hangingPunct="1">
              <a:lnSpc>
                <a:spcPct val="124000"/>
              </a:lnSpc>
              <a:spcBef>
                <a:spcPts val="400"/>
              </a:spcBef>
              <a:buClr>
                <a:srgbClr val="000000"/>
              </a:buClr>
              <a:buSzPct val="100000"/>
              <a:buFont typeface="Verdana" pitchFamily="34" charset="0"/>
              <a:buChar char="-"/>
            </a:pPr>
            <a:r>
              <a:rPr lang="en-GB" sz="1100" b="1" dirty="0">
                <a:solidFill>
                  <a:schemeClr val="tx1"/>
                </a:solidFill>
                <a:latin typeface="Verdana" pitchFamily="34" charset="0"/>
              </a:rPr>
              <a:t>HC300 anomalies in the central equatorial Pacific  switched to positive phase in June, 2013. </a:t>
            </a:r>
          </a:p>
        </p:txBody>
      </p:sp>
      <p:sp>
        <p:nvSpPr>
          <p:cNvPr id="10245" name="Rectangle 3"/>
          <p:cNvSpPr>
            <a:spLocks noGrp="1" noChangeArrowheads="1"/>
          </p:cNvSpPr>
          <p:nvPr>
            <p:ph type="title"/>
          </p:nvPr>
        </p:nvSpPr>
        <p:spPr>
          <a:xfrm>
            <a:off x="1155004" y="224954"/>
            <a:ext cx="7737476" cy="539750"/>
          </a:xfrm>
        </p:spPr>
        <p:txBody>
          <a:bodyPr/>
          <a:lstStyle/>
          <a:p>
            <a:pPr eaLnBrk="1" hangingPunct="1">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Equatorial Pacific SST (ºC), HC300 (ºC)</a:t>
            </a:r>
            <a:r>
              <a:rPr lang="en-GB" sz="2400" b="1" u="sng" dirty="0" smtClean="0">
                <a:solidFill>
                  <a:srgbClr val="FFFF00"/>
                </a:solidFill>
                <a:ea typeface="SimSun" pitchFamily="2" charset="-122"/>
              </a:rPr>
              <a:t>, </a:t>
            </a:r>
            <a:r>
              <a:rPr lang="en-GB" sz="2400" b="1" u="sng" dirty="0" smtClean="0">
                <a:solidFill>
                  <a:srgbClr val="FFFF00"/>
                </a:solidFill>
              </a:rPr>
              <a:t>u850  (m/s</a:t>
            </a:r>
            <a:r>
              <a:rPr lang="en-GB" sz="2400" b="1" u="sng" dirty="0" smtClean="0">
                <a:solidFill>
                  <a:srgbClr val="FFFF00"/>
                </a:solidFill>
              </a:rPr>
              <a:t>)</a:t>
            </a:r>
            <a:endParaRPr lang="en-GB" sz="2400" b="1" u="sng" dirty="0" smtClean="0">
              <a:solidFill>
                <a:srgbClr val="FFFF00"/>
              </a:solidFill>
            </a:endParaRPr>
          </a:p>
        </p:txBody>
      </p:sp>
      <p:sp>
        <p:nvSpPr>
          <p:cNvPr id="26" name="Oval 25"/>
          <p:cNvSpPr/>
          <p:nvPr/>
        </p:nvSpPr>
        <p:spPr bwMode="auto">
          <a:xfrm>
            <a:off x="4860032" y="3814354"/>
            <a:ext cx="628650" cy="98279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
        <p:nvSpPr>
          <p:cNvPr id="24" name="Oval 23"/>
          <p:cNvSpPr/>
          <p:nvPr/>
        </p:nvSpPr>
        <p:spPr bwMode="auto">
          <a:xfrm>
            <a:off x="3059832" y="4185394"/>
            <a:ext cx="704850" cy="53975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
        <p:nvSpPr>
          <p:cNvPr id="11" name="TextBox 10"/>
          <p:cNvSpPr txBox="1"/>
          <p:nvPr/>
        </p:nvSpPr>
        <p:spPr>
          <a:xfrm>
            <a:off x="7956376" y="-27384"/>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1375447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600" dirty="0" smtClean="0">
                <a:solidFill>
                  <a:schemeClr val="bg1"/>
                </a:solidFill>
              </a:rPr>
              <a:t>Sub surface temperature anomaly </a:t>
            </a:r>
          </a:p>
        </p:txBody>
      </p:sp>
      <p:pic>
        <p:nvPicPr>
          <p:cNvPr id="15365" name="Picture 2" descr="zlon_last"/>
          <p:cNvPicPr>
            <a:picLocks noChangeAspect="1" noChangeArrowheads="1"/>
          </p:cNvPicPr>
          <p:nvPr/>
        </p:nvPicPr>
        <p:blipFill>
          <a:blip r:embed="rId2">
            <a:extLst>
              <a:ext uri="{28A0092B-C50C-407E-A947-70E740481C1C}">
                <a14:useLocalDpi xmlns:a14="http://schemas.microsoft.com/office/drawing/2010/main" val="0"/>
              </a:ext>
            </a:extLst>
          </a:blip>
          <a:srcRect l="5711" t="2461" b="68660"/>
          <a:stretch>
            <a:fillRect/>
          </a:stretch>
        </p:blipFill>
        <p:spPr bwMode="auto">
          <a:xfrm>
            <a:off x="609600" y="1752600"/>
            <a:ext cx="8205788"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3851920" y="3427412"/>
            <a:ext cx="1728192" cy="22338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367" name="TextBox 5"/>
          <p:cNvSpPr txBox="1">
            <a:spLocks noChangeArrowheads="1"/>
          </p:cNvSpPr>
          <p:nvPr/>
        </p:nvSpPr>
        <p:spPr bwMode="auto">
          <a:xfrm>
            <a:off x="1598130" y="556708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a:solidFill>
                  <a:schemeClr val="bg1"/>
                </a:solidFill>
              </a:rPr>
              <a:t>Positive anomalies</a:t>
            </a:r>
          </a:p>
        </p:txBody>
      </p:sp>
      <p:cxnSp>
        <p:nvCxnSpPr>
          <p:cNvPr id="8" name="Straight Arrow Connector 7"/>
          <p:cNvCxnSpPr/>
          <p:nvPr/>
        </p:nvCxnSpPr>
        <p:spPr>
          <a:xfrm>
            <a:off x="2286000" y="3356992"/>
            <a:ext cx="629816" cy="23042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TextBox 5"/>
          <p:cNvSpPr txBox="1">
            <a:spLocks noChangeArrowheads="1"/>
          </p:cNvSpPr>
          <p:nvPr/>
        </p:nvSpPr>
        <p:spPr bwMode="auto">
          <a:xfrm>
            <a:off x="4954325" y="5567082"/>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dirty="0" smtClean="0">
                <a:solidFill>
                  <a:schemeClr val="bg1"/>
                </a:solidFill>
              </a:rPr>
              <a:t>Negative </a:t>
            </a:r>
            <a:r>
              <a:rPr lang="en-US" dirty="0">
                <a:solidFill>
                  <a:schemeClr val="bg1"/>
                </a:solidFill>
              </a:rPr>
              <a:t>anomalies</a:t>
            </a:r>
          </a:p>
        </p:txBody>
      </p:sp>
      <p:cxnSp>
        <p:nvCxnSpPr>
          <p:cNvPr id="14" name="Straight Arrow Connector 13"/>
          <p:cNvCxnSpPr>
            <a:endCxn id="13" idx="0"/>
          </p:cNvCxnSpPr>
          <p:nvPr/>
        </p:nvCxnSpPr>
        <p:spPr>
          <a:xfrm flipH="1">
            <a:off x="6516425" y="2929390"/>
            <a:ext cx="1079911" cy="26376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7884368" y="0"/>
            <a:ext cx="1512168" cy="276999"/>
          </a:xfrm>
          <a:prstGeom prst="rect">
            <a:avLst/>
          </a:prstGeom>
          <a:noFill/>
        </p:spPr>
        <p:txBody>
          <a:bodyPr wrap="square" rtlCol="0">
            <a:spAutoFit/>
          </a:bodyPr>
          <a:lstStyle/>
          <a:p>
            <a:r>
              <a:rPr lang="en-US" sz="1200" dirty="0" smtClean="0">
                <a:solidFill>
                  <a:schemeClr val="bg1"/>
                </a:solidFill>
              </a:rPr>
              <a:t>Drought Briefing</a:t>
            </a:r>
            <a:endParaRPr lang="en-US" sz="1200" dirty="0">
              <a:solidFill>
                <a:schemeClr val="bg1"/>
              </a:solidFill>
            </a:endParaRPr>
          </a:p>
        </p:txBody>
      </p:sp>
    </p:spTree>
    <p:extLst>
      <p:ext uri="{BB962C8B-B14F-4D97-AF65-F5344CB8AC3E}">
        <p14:creationId xmlns:p14="http://schemas.microsoft.com/office/powerpoint/2010/main" val="257217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4624"/>
            <a:ext cx="7239000" cy="1143000"/>
          </a:xfrm>
        </p:spPr>
        <p:txBody>
          <a:bodyPr/>
          <a:lstStyle/>
          <a:p>
            <a:r>
              <a:rPr lang="en-US" dirty="0" smtClean="0">
                <a:solidFill>
                  <a:srgbClr val="FFFF00"/>
                </a:solidFill>
              </a:rPr>
              <a:t>ENSO Forecast</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7</a:t>
            </a:fld>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320480" cy="46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230" r="6084" b="6302"/>
          <a:stretch/>
        </p:blipFill>
        <p:spPr>
          <a:xfrm>
            <a:off x="4688540" y="1556792"/>
            <a:ext cx="4347956" cy="4615408"/>
          </a:xfrm>
          <a:prstGeom prst="rect">
            <a:avLst/>
          </a:prstGeom>
        </p:spPr>
      </p:pic>
    </p:spTree>
    <p:extLst>
      <p:ext uri="{BB962C8B-B14F-4D97-AF65-F5344CB8AC3E}">
        <p14:creationId xmlns:p14="http://schemas.microsoft.com/office/powerpoint/2010/main" val="272513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2879725" y="764704"/>
            <a:ext cx="3384550" cy="1143000"/>
          </a:xfrm>
        </p:spPr>
        <p:txBody>
          <a:bodyPr/>
          <a:lstStyle/>
          <a:p>
            <a:r>
              <a:rPr lang="en-US" dirty="0" smtClean="0">
                <a:solidFill>
                  <a:schemeClr val="bg1"/>
                </a:solidFill>
              </a:rPr>
              <a:t>MJO</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p:cNvPicPr>
          <p:nvPr/>
        </p:nvPicPr>
        <p:blipFill>
          <a:blip r:embed="rId3">
            <a:extLst>
              <a:ext uri="{28A0092B-C50C-407E-A947-70E740481C1C}">
                <a14:useLocalDpi xmlns:a14="http://schemas.microsoft.com/office/drawing/2010/main" val="0"/>
              </a:ext>
            </a:extLst>
          </a:blip>
          <a:srcRect l="7777" r="7777" b="17935"/>
          <a:stretch>
            <a:fillRect/>
          </a:stretch>
        </p:blipFill>
        <p:spPr bwMode="auto">
          <a:xfrm>
            <a:off x="1119188" y="1422400"/>
            <a:ext cx="3870325" cy="4951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1903413" y="0"/>
            <a:ext cx="4891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r>
              <a:rPr lang="en-US" sz="3200" b="1" u="sng">
                <a:solidFill>
                  <a:srgbClr val="FFFF00"/>
                </a:solidFill>
              </a:rPr>
              <a:t>200-hPa Velocity Potential </a:t>
            </a:r>
          </a:p>
          <a:p>
            <a:pPr algn="ctr" eaLnBrk="1" hangingPunct="1"/>
            <a:r>
              <a:rPr lang="en-US" sz="3200" b="1" u="sng">
                <a:solidFill>
                  <a:srgbClr val="FFFF00"/>
                </a:solidFill>
              </a:rPr>
              <a:t>Anomalies (5°S-5°N)</a:t>
            </a:r>
          </a:p>
        </p:txBody>
      </p:sp>
      <p:sp>
        <p:nvSpPr>
          <p:cNvPr id="21508" name="Text Box 5"/>
          <p:cNvSpPr txBox="1">
            <a:spLocks noChangeArrowheads="1"/>
          </p:cNvSpPr>
          <p:nvPr/>
        </p:nvSpPr>
        <p:spPr bwMode="auto">
          <a:xfrm>
            <a:off x="6934200" y="838200"/>
            <a:ext cx="2057400" cy="274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endParaRPr lang="en-US" sz="1200" b="1">
              <a:solidFill>
                <a:srgbClr val="FFFF00"/>
              </a:solidFill>
            </a:endParaRPr>
          </a:p>
        </p:txBody>
      </p:sp>
      <p:sp>
        <p:nvSpPr>
          <p:cNvPr id="21509" name="Text Box 19"/>
          <p:cNvSpPr txBox="1">
            <a:spLocks noChangeArrowheads="1"/>
          </p:cNvSpPr>
          <p:nvPr/>
        </p:nvSpPr>
        <p:spPr bwMode="auto">
          <a:xfrm>
            <a:off x="6781800" y="152400"/>
            <a:ext cx="2286000" cy="1304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en-US" sz="1200" b="1" u="sng">
                <a:solidFill>
                  <a:srgbClr val="FFFF00"/>
                </a:solidFill>
              </a:rPr>
              <a:t>Positive</a:t>
            </a:r>
            <a:r>
              <a:rPr lang="en-US" sz="1200" b="1">
                <a:solidFill>
                  <a:srgbClr val="FFFF00"/>
                </a:solidFill>
              </a:rPr>
              <a:t> anomalies (brown shading) indicate unfavorable conditions for precipitation</a:t>
            </a:r>
          </a:p>
          <a:p>
            <a:pPr eaLnBrk="1" hangingPunct="1">
              <a:spcBef>
                <a:spcPct val="50000"/>
              </a:spcBef>
            </a:pPr>
            <a:r>
              <a:rPr lang="en-US" sz="1200" b="1" u="sng">
                <a:solidFill>
                  <a:srgbClr val="FFFF00"/>
                </a:solidFill>
              </a:rPr>
              <a:t>Negative</a:t>
            </a:r>
            <a:r>
              <a:rPr lang="en-US" sz="1200" b="1">
                <a:solidFill>
                  <a:srgbClr val="FFFF00"/>
                </a:solidFill>
              </a:rPr>
              <a:t> anomalies (green shading) indicate favorable conditions for precipitation</a:t>
            </a:r>
          </a:p>
        </p:txBody>
      </p:sp>
      <p:sp>
        <p:nvSpPr>
          <p:cNvPr id="21510" name="Text Box 128"/>
          <p:cNvSpPr txBox="1">
            <a:spLocks noChangeArrowheads="1"/>
          </p:cNvSpPr>
          <p:nvPr/>
        </p:nvSpPr>
        <p:spPr bwMode="auto">
          <a:xfrm>
            <a:off x="5026025" y="1635125"/>
            <a:ext cx="4114800" cy="4616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en-US" sz="1400" b="1">
                <a:solidFill>
                  <a:schemeClr val="bg1"/>
                </a:solidFill>
              </a:rPr>
              <a:t>The MJO strengthened in late December, (alternating dashed and dotted lines) and anomalies increased in magnitude with more robust eastward propagation indicated during late 2012 to April 2013. </a:t>
            </a: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Anomalies became less coherent at times during late January and early February as the influence from other modes of variability are evident in the depicted anomalies.  Some reorganization is evident in late February and early March. </a:t>
            </a: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The velocity potential anomalies were more coherent only briefly during early to mid-May.</a:t>
            </a:r>
          </a:p>
          <a:p>
            <a:pPr eaLnBrk="1" hangingPunct="1">
              <a:spcBef>
                <a:spcPct val="50000"/>
              </a:spcBef>
            </a:pPr>
            <a:endParaRPr lang="en-US" sz="1400" b="1">
              <a:solidFill>
                <a:schemeClr val="bg1"/>
              </a:solidFill>
            </a:endParaRPr>
          </a:p>
          <a:p>
            <a:pPr eaLnBrk="1" hangingPunct="1">
              <a:spcBef>
                <a:spcPct val="50000"/>
              </a:spcBef>
            </a:pPr>
            <a:r>
              <a:rPr lang="en-US" sz="1400" b="1">
                <a:solidFill>
                  <a:schemeClr val="bg1"/>
                </a:solidFill>
              </a:rPr>
              <a:t>Recently, the signal is more coherent and consistent with a canonical MJO footprint, although other modes are still apparent.</a:t>
            </a:r>
          </a:p>
        </p:txBody>
      </p:sp>
      <p:sp>
        <p:nvSpPr>
          <p:cNvPr id="21511" name="Text Box 7"/>
          <p:cNvSpPr txBox="1">
            <a:spLocks noChangeArrowheads="1"/>
          </p:cNvSpPr>
          <p:nvPr/>
        </p:nvSpPr>
        <p:spPr bwMode="auto">
          <a:xfrm>
            <a:off x="1524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spcBef>
                <a:spcPct val="50000"/>
              </a:spcBef>
            </a:pPr>
            <a:r>
              <a:rPr lang="en-US" sz="2000" b="1">
                <a:solidFill>
                  <a:schemeClr val="bg1"/>
                </a:solidFill>
              </a:rPr>
              <a:t>Time</a:t>
            </a:r>
          </a:p>
        </p:txBody>
      </p:sp>
      <p:sp>
        <p:nvSpPr>
          <p:cNvPr id="21512"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5"/>
          <p:cNvSpPr txBox="1">
            <a:spLocks noChangeArrowheads="1"/>
          </p:cNvSpPr>
          <p:nvPr/>
        </p:nvSpPr>
        <p:spPr bwMode="auto">
          <a:xfrm>
            <a:off x="1905000" y="64611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r>
              <a:rPr lang="en-US" sz="2000" b="1">
                <a:solidFill>
                  <a:schemeClr val="bg1"/>
                </a:solidFill>
              </a:rPr>
              <a:t>Longitude</a:t>
            </a:r>
          </a:p>
        </p:txBody>
      </p:sp>
      <p:sp>
        <p:nvSpPr>
          <p:cNvPr id="21514" name="Freeform 21"/>
          <p:cNvSpPr>
            <a:spLocks/>
          </p:cNvSpPr>
          <p:nvPr/>
        </p:nvSpPr>
        <p:spPr bwMode="auto">
          <a:xfrm>
            <a:off x="2743200" y="1828800"/>
            <a:ext cx="1066800" cy="3810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5" name="Freeform 20"/>
          <p:cNvSpPr>
            <a:spLocks/>
          </p:cNvSpPr>
          <p:nvPr/>
        </p:nvSpPr>
        <p:spPr bwMode="auto">
          <a:xfrm rot="160644">
            <a:off x="1943100" y="2054225"/>
            <a:ext cx="2665413" cy="825500"/>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Freeform 21"/>
          <p:cNvSpPr>
            <a:spLocks/>
          </p:cNvSpPr>
          <p:nvPr/>
        </p:nvSpPr>
        <p:spPr bwMode="auto">
          <a:xfrm>
            <a:off x="1873250" y="2354263"/>
            <a:ext cx="2516188" cy="124142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7" name="Freeform 20"/>
          <p:cNvSpPr>
            <a:spLocks/>
          </p:cNvSpPr>
          <p:nvPr/>
        </p:nvSpPr>
        <p:spPr bwMode="auto">
          <a:xfrm rot="160644">
            <a:off x="2049463" y="3032125"/>
            <a:ext cx="2449512" cy="85407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Freeform 21"/>
          <p:cNvSpPr>
            <a:spLocks/>
          </p:cNvSpPr>
          <p:nvPr/>
        </p:nvSpPr>
        <p:spPr bwMode="auto">
          <a:xfrm>
            <a:off x="1903413" y="3606800"/>
            <a:ext cx="2576512" cy="954088"/>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Freeform 21"/>
          <p:cNvSpPr>
            <a:spLocks/>
          </p:cNvSpPr>
          <p:nvPr/>
        </p:nvSpPr>
        <p:spPr bwMode="auto">
          <a:xfrm>
            <a:off x="1960563" y="4408488"/>
            <a:ext cx="2554287" cy="731837"/>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0" name="Freeform 20"/>
          <p:cNvSpPr>
            <a:spLocks/>
          </p:cNvSpPr>
          <p:nvPr/>
        </p:nvSpPr>
        <p:spPr bwMode="auto">
          <a:xfrm rot="160644">
            <a:off x="1974850" y="4133850"/>
            <a:ext cx="2189163" cy="588963"/>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1" name="Freeform 21"/>
          <p:cNvSpPr>
            <a:spLocks/>
          </p:cNvSpPr>
          <p:nvPr/>
        </p:nvSpPr>
        <p:spPr bwMode="auto">
          <a:xfrm>
            <a:off x="1873250" y="5121275"/>
            <a:ext cx="2644775" cy="7016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2" name="Freeform 20"/>
          <p:cNvSpPr>
            <a:spLocks/>
          </p:cNvSpPr>
          <p:nvPr/>
        </p:nvSpPr>
        <p:spPr bwMode="auto">
          <a:xfrm rot="160644">
            <a:off x="1863725" y="5513388"/>
            <a:ext cx="1727200" cy="39052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 name="Straight Connector 5"/>
          <p:cNvCxnSpPr/>
          <p:nvPr/>
        </p:nvCxnSpPr>
        <p:spPr>
          <a:xfrm>
            <a:off x="1855545" y="5157192"/>
            <a:ext cx="2651760" cy="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179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25701</TotalTime>
  <Words>1579</Words>
  <Application>Microsoft Office PowerPoint</Application>
  <PresentationFormat>On-screen Show (4:3)</PresentationFormat>
  <Paragraphs>218</Paragraphs>
  <Slides>39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2_Default Design</vt:lpstr>
      <vt:lpstr>CorelPhotoPaint.Image.10</vt:lpstr>
      <vt:lpstr>June 2013 Monthly Climate Review</vt:lpstr>
      <vt:lpstr>Outline</vt:lpstr>
      <vt:lpstr>Evolution of Pacific NINO SST Indices</vt:lpstr>
      <vt:lpstr>Evolution of Pacific SST Anomalies</vt:lpstr>
      <vt:lpstr>Equatorial Pacific SST (ºC), HC300 (ºC), u850  (m/s)</vt:lpstr>
      <vt:lpstr>Sub surface temperature anomaly </vt:lpstr>
      <vt:lpstr>ENSO Forecast</vt:lpstr>
      <vt:lpstr>MJO</vt:lpstr>
      <vt:lpstr>PowerPoint Presentation</vt:lpstr>
      <vt:lpstr>PowerPoint Presentation</vt:lpstr>
      <vt:lpstr>PowerPoint Presentation</vt:lpstr>
      <vt:lpstr>PowerPoint Presentation</vt:lpstr>
      <vt:lpstr>Atlantic Hurricane  Outlook</vt:lpstr>
      <vt:lpstr>PowerPoint Presentation</vt:lpstr>
      <vt:lpstr>Global Overview</vt:lpstr>
      <vt:lpstr>Global SST Anomaly (0C) and Anomaly Tendency</vt:lpstr>
      <vt:lpstr>PowerPoint Presentation</vt:lpstr>
      <vt:lpstr>PowerPoint Presentation</vt:lpstr>
      <vt:lpstr>US Climate: June 2013</vt:lpstr>
      <vt:lpstr>PowerPoint Presentation</vt:lpstr>
      <vt:lpstr>30-day Mean Precipitation</vt:lpstr>
      <vt:lpstr>30-day Mean Soil Moisture (Leaky Bucket Model)</vt:lpstr>
      <vt:lpstr>PowerPoint Presentation</vt:lpstr>
      <vt:lpstr>SPI</vt:lpstr>
      <vt:lpstr>PowerPoint Presentation</vt:lpstr>
      <vt:lpstr>Forecast Verification: June and AMJ</vt:lpstr>
      <vt:lpstr>PowerPoint Presentation</vt:lpstr>
      <vt:lpstr>PowerPoint Presentation</vt:lpstr>
      <vt:lpstr>PowerPoint Presentation</vt:lpstr>
      <vt:lpstr>PowerPoint Presentation</vt:lpstr>
      <vt:lpstr>Notable Events and Outlooks</vt:lpstr>
      <vt:lpstr>PowerPoint Presentation</vt:lpstr>
      <vt:lpstr>PowerPoint Presentation</vt:lpstr>
      <vt:lpstr>PowerPoint Presentation</vt:lpstr>
      <vt:lpstr>PowerPoint Presentation</vt:lpstr>
      <vt:lpstr>Montgomery County tornado track among longest on record June 13, 2013 d in D.C. area </vt:lpstr>
      <vt:lpstr>NMME Forecast</vt:lpstr>
      <vt:lpstr>NMME Forecast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Climate Review</dc:title>
  <dc:creator>Amy Butler</dc:creator>
  <cp:lastModifiedBy>Qin Zhang</cp:lastModifiedBy>
  <cp:revision>1063</cp:revision>
  <dcterms:created xsi:type="dcterms:W3CDTF">2010-10-21T13:52:39Z</dcterms:created>
  <dcterms:modified xsi:type="dcterms:W3CDTF">2013-07-10T16:45:24Z</dcterms:modified>
</cp:coreProperties>
</file>