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82B9-6085-4744-914A-D5D0963E4EF0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AC03-CA5A-4AF3-95B7-39DF5AA79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3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1/7/2013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8, 2013</a:t>
            </a:r>
          </a:p>
          <a:p>
            <a:r>
              <a:rPr lang="en-US" dirty="0" smtClean="0"/>
              <a:t>Steve Baxter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Monthly Climate Review</a:t>
            </a:r>
            <a:br>
              <a:rPr lang="en-US" dirty="0" smtClean="0"/>
            </a:br>
            <a:r>
              <a:rPr lang="en-US" sz="3600" dirty="0" smtClean="0"/>
              <a:t>December 2012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884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06450"/>
          </a:xfrm>
        </p:spPr>
        <p:txBody>
          <a:bodyPr/>
          <a:lstStyle/>
          <a:p>
            <a:r>
              <a:rPr lang="en-US" dirty="0" smtClean="0"/>
              <a:t>Global Precipitation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4384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West Coast and East Coast were generally wet.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Important wet anomalies are also evident over far eastern Asia and the Indian Ocean.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Especially dry across most of the sub-polar regions.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434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4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06450"/>
          </a:xfrm>
        </p:spPr>
        <p:txBody>
          <a:bodyPr/>
          <a:lstStyle/>
          <a:p>
            <a:r>
              <a:rPr lang="en-US" dirty="0" smtClean="0"/>
              <a:t>US Temperature and </a:t>
            </a:r>
            <a:r>
              <a:rPr lang="en-US" dirty="0" err="1" smtClean="0"/>
              <a:t>Precip</a:t>
            </a:r>
            <a:endParaRPr lang="en-US" dirty="0"/>
          </a:p>
        </p:txBody>
      </p:sp>
      <p:pic>
        <p:nvPicPr>
          <p:cNvPr id="10242" name="Picture 2" descr="C:\Users\steven.baxter\Desktop\mon2day.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94655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teven.baxter\Desktop\p.30day.fig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40694"/>
            <a:ext cx="474286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1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06450"/>
          </a:xfrm>
        </p:spPr>
        <p:txBody>
          <a:bodyPr>
            <a:noAutofit/>
          </a:bodyPr>
          <a:lstStyle/>
          <a:p>
            <a:r>
              <a:rPr lang="en-US" sz="2800" dirty="0" smtClean="0"/>
              <a:t>NH 500-hPa Height Anomalies and Sea-level Pressure Anomalies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66800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0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MJO Index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37420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1219200"/>
            <a:ext cx="41030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0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Teleconnections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45258"/>
            <a:ext cx="4581525" cy="173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2" y="3105928"/>
            <a:ext cx="4695825" cy="18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3" y="1341848"/>
            <a:ext cx="4566181" cy="176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2223112"/>
            <a:ext cx="1066800" cy="520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4021359"/>
            <a:ext cx="1066800" cy="322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5815012"/>
            <a:ext cx="1066800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Pressing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5715000" cy="4495800"/>
          </a:xfrm>
        </p:spPr>
        <p:txBody>
          <a:bodyPr/>
          <a:lstStyle/>
          <a:p>
            <a:r>
              <a:rPr lang="en-US" dirty="0" smtClean="0"/>
              <a:t>With negative AO, why was it so mild across eastern North America.</a:t>
            </a:r>
          </a:p>
          <a:p>
            <a:r>
              <a:rPr lang="en-US" dirty="0" smtClean="0"/>
              <a:t>Has something like this happened recently?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4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Composite of Decembers with Strongly Negative AO Index (excluding 2009)</a:t>
            </a:r>
            <a:endParaRPr lang="en-US" sz="2800" dirty="0"/>
          </a:p>
        </p:txBody>
      </p:sp>
      <p:pic>
        <p:nvPicPr>
          <p:cNvPr id="14338" name="Picture 2" descr="C:\Users\steven.baxter\Desktop\cd140.90.100.199.1.12.11.7.prc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386388" cy="48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4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NAO was Neutral – So What?</a:t>
            </a:r>
            <a:endParaRPr lang="en-US" dirty="0"/>
          </a:p>
        </p:txBody>
      </p:sp>
      <p:pic>
        <p:nvPicPr>
          <p:cNvPr id="15362" name="Picture 2" descr="C:\Users\steven.baxter\Desktop\cd140.90.100.199.1.12.16.56.prc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3" y="1676400"/>
            <a:ext cx="5334000" cy="48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6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PNA was Negative – Right?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00200"/>
            <a:ext cx="2133600" cy="4495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three years had strongly negative AO and strongly negative PNA – 1961, 1996, 2010.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appears that 1996 appears to be closest.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Something similar to this has happened, but it’s rare.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4876800" cy="444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4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Monthly, Seasonal, Week-2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5908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Sea surface temperatures were near normal across most of the equatorial Pacific.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ENSO neutral conditions persist.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7" y="304800"/>
            <a:ext cx="4533900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7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594486" y="859187"/>
            <a:ext cx="8147981" cy="333300"/>
            <a:chOff x="594486" y="935387"/>
            <a:chExt cx="8147981" cy="333300"/>
          </a:xfrm>
        </p:grpSpPr>
        <p:sp>
          <p:nvSpPr>
            <p:cNvPr id="214" name="Shape 214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94486" y="3766760"/>
            <a:ext cx="8147981" cy="333300"/>
            <a:chOff x="594486" y="935387"/>
            <a:chExt cx="8147981" cy="333300"/>
          </a:xfrm>
        </p:grpSpPr>
        <p:sp>
          <p:nvSpPr>
            <p:cNvPr id="218" name="Shape 218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228600" y="536537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Temp</a:t>
            </a:r>
            <a:endParaRPr lang="en" sz="2400" b="1" dirty="0">
              <a:solidFill>
                <a:srgbClr val="FF0000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37067" y="3566974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rgbClr val="00B050"/>
                </a:solidFill>
              </a:rPr>
              <a:t>Precip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94844" y="3006155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40.7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15.1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37.1</a:t>
            </a:r>
            <a:endParaRPr lang="en" sz="1000" b="1" dirty="0"/>
          </a:p>
        </p:txBody>
      </p:sp>
      <p:sp>
        <p:nvSpPr>
          <p:cNvPr id="224" name="Shape 224"/>
          <p:cNvSpPr txBox="1"/>
          <p:nvPr/>
        </p:nvSpPr>
        <p:spPr>
          <a:xfrm>
            <a:off x="3093045" y="3006155"/>
            <a:ext cx="3011699" cy="646300"/>
          </a:xfrm>
          <a:prstGeom prst="rect">
            <a:avLst/>
          </a:prstGeom>
          <a:solidFill>
            <a:srgbClr val="EAD1DC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74.4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37.5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50.4</a:t>
            </a:r>
            <a:endParaRPr lang="en" sz="1000" b="1" dirty="0"/>
          </a:p>
        </p:txBody>
      </p:sp>
      <p:sp>
        <p:nvSpPr>
          <p:cNvPr id="225" name="Shape 225"/>
          <p:cNvSpPr txBox="1"/>
          <p:nvPr/>
        </p:nvSpPr>
        <p:spPr>
          <a:xfrm>
            <a:off x="94844" y="5936868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31.8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3.0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9.5</a:t>
            </a:r>
            <a:endParaRPr lang="en" sz="1000" b="1" dirty="0"/>
          </a:p>
        </p:txBody>
      </p:sp>
      <p:sp>
        <p:nvSpPr>
          <p:cNvPr id="226" name="Shape 226"/>
          <p:cNvSpPr txBox="1"/>
          <p:nvPr/>
        </p:nvSpPr>
        <p:spPr>
          <a:xfrm>
            <a:off x="3093044" y="5936868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56.9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17.9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31.5</a:t>
            </a:r>
            <a:endParaRPr lang="en" sz="1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0" y="1098972"/>
            <a:ext cx="2874605" cy="17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11" y="1098973"/>
            <a:ext cx="2874605" cy="17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11" y="1098973"/>
            <a:ext cx="2874605" cy="17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7" y="4083128"/>
            <a:ext cx="2866138" cy="179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44" y="4126101"/>
            <a:ext cx="2728624" cy="17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73" y="4102307"/>
            <a:ext cx="2766694" cy="17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40053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594486" y="859187"/>
            <a:ext cx="8147981" cy="333300"/>
            <a:chOff x="594486" y="935387"/>
            <a:chExt cx="8147981" cy="333300"/>
          </a:xfrm>
        </p:grpSpPr>
        <p:sp>
          <p:nvSpPr>
            <p:cNvPr id="214" name="Shape 214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94486" y="3766760"/>
            <a:ext cx="8147981" cy="333300"/>
            <a:chOff x="594486" y="935387"/>
            <a:chExt cx="8147981" cy="333300"/>
          </a:xfrm>
        </p:grpSpPr>
        <p:sp>
          <p:nvSpPr>
            <p:cNvPr id="218" name="Shape 218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 dirty="0">
                  <a:solidFill>
                    <a:srgbClr val="FFFFFF"/>
                  </a:solidFill>
                </a:rPr>
                <a:t>Obs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228600" y="536537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Temp</a:t>
            </a:r>
            <a:endParaRPr lang="en" sz="2400" b="1" dirty="0">
              <a:solidFill>
                <a:srgbClr val="FF0000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37067" y="3566974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rgbClr val="00B050"/>
                </a:solidFill>
              </a:rPr>
              <a:t>Precip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81000" y="2981243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48.3</a:t>
            </a:r>
          </a:p>
          <a:p>
            <a:pPr lvl="0" rtl="0">
              <a:buNone/>
            </a:pPr>
            <a:r>
              <a:rPr lang="en" sz="1000" b="1" dirty="0" smtClean="0"/>
              <a:t>All </a:t>
            </a:r>
            <a:r>
              <a:rPr lang="en" sz="1000" b="1" dirty="0"/>
              <a:t>forecasts: </a:t>
            </a:r>
            <a:r>
              <a:rPr lang="en" sz="1000" b="1" dirty="0" smtClean="0"/>
              <a:t>30.8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63.8</a:t>
            </a:r>
            <a:endParaRPr lang="en" sz="1000" b="1" dirty="0"/>
          </a:p>
        </p:txBody>
      </p:sp>
      <p:sp>
        <p:nvSpPr>
          <p:cNvPr id="225" name="Shape 225"/>
          <p:cNvSpPr txBox="1"/>
          <p:nvPr/>
        </p:nvSpPr>
        <p:spPr>
          <a:xfrm>
            <a:off x="401994" y="6096000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-50.0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-13.79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27.6</a:t>
            </a:r>
            <a:endParaRPr lang="en" sz="1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2350"/>
            <a:ext cx="2971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92" y="1016034"/>
            <a:ext cx="2981908" cy="18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9" y="4100060"/>
            <a:ext cx="3093589" cy="19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92" y="4120942"/>
            <a:ext cx="2981908" cy="18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1690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8-14 Day Temperature and Precipitation Scores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648200" cy="283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06" y="3733800"/>
            <a:ext cx="4756674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9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Predictions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Monthly, Seasonal, ENSO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23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pPr algn="ctr"/>
            <a:r>
              <a:rPr lang="en-US" dirty="0" smtClean="0"/>
              <a:t>January 2013 Revised Outlook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8290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22" y="1652660"/>
            <a:ext cx="4208453" cy="390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23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84238"/>
          </a:xfrm>
        </p:spPr>
        <p:txBody>
          <a:bodyPr/>
          <a:lstStyle/>
          <a:p>
            <a:pPr algn="ctr"/>
            <a:r>
              <a:rPr lang="en-US" dirty="0" smtClean="0"/>
              <a:t>JFM 2013 Seasonal Outlook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91000" cy="38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65" y="1676400"/>
            <a:ext cx="4190999" cy="389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015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036638"/>
          </a:xfrm>
        </p:spPr>
        <p:txBody>
          <a:bodyPr/>
          <a:lstStyle/>
          <a:p>
            <a:r>
              <a:rPr lang="en-US" dirty="0" smtClean="0"/>
              <a:t>ENSO Forecast Plume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245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7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US Climate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45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8080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First 20 Days vs. Last 11 Days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09" y="1835948"/>
            <a:ext cx="4460383" cy="344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834030"/>
            <a:ext cx="4402667" cy="340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275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92" y="304800"/>
            <a:ext cx="7772400" cy="884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January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 err="1" smtClean="0"/>
              <a:t>Snowcover</a:t>
            </a:r>
            <a:r>
              <a:rPr lang="en-US" sz="3200" dirty="0" smtClean="0"/>
              <a:t> (~67% CONUS)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162592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8800"/>
            <a:ext cx="890336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5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8435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229600" y="1981200"/>
            <a:ext cx="609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1981200"/>
            <a:ext cx="533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3750"/>
          </a:xfrm>
        </p:spPr>
        <p:txBody>
          <a:bodyPr/>
          <a:lstStyle/>
          <a:p>
            <a:r>
              <a:rPr lang="en-US" dirty="0" smtClean="0"/>
              <a:t>Outgoing </a:t>
            </a:r>
            <a:r>
              <a:rPr lang="en-US" dirty="0" err="1" smtClean="0"/>
              <a:t>Longwave</a:t>
            </a:r>
            <a:r>
              <a:rPr lang="en-US" dirty="0" smtClean="0"/>
              <a:t> Radiation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8956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Positive OLR anomalies persisted near the dateline for much of the month.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Convection in the Indian Ocean increased throughout the month as a result of developing MJO activity and equatorial Rossby wave activity.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1910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064250" y="4953000"/>
            <a:ext cx="228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5105400"/>
            <a:ext cx="3810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267200" y="4953000"/>
            <a:ext cx="1371600" cy="30480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200-hPa Wind Anomalies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22098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 evidence of suppressed East Asian jet stream.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Wave pattern evident over eastern Pacific, likely driving downstream hydroclimate.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46200"/>
            <a:ext cx="6223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1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200-hPa Velocity Potential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2286000"/>
            <a:ext cx="2362200" cy="3429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Anomalous divergence over the eastern Indian Ocean seems consistent with downstream wave pattern.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724400" y="47244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9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Temperatures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7432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Extremely cold over interior Asia, extending into the Far East.  Also cold over interior Alaska and northwestern Canada.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Warmest midlatitude land area was eastern North America.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extremely warm over Northern polar regions.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235450" cy="53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53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1468</TotalTime>
  <Words>467</Words>
  <Application>Microsoft Office PowerPoint</Application>
  <PresentationFormat>On-screen Show (4:3)</PresentationFormat>
  <Paragraphs>81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Monthly Climate Review December 2012</vt:lpstr>
      <vt:lpstr>ENSO</vt:lpstr>
      <vt:lpstr>PowerPoint Presentation</vt:lpstr>
      <vt:lpstr>PowerPoint Presentation</vt:lpstr>
      <vt:lpstr>Outgoing Longwave Radiation</vt:lpstr>
      <vt:lpstr>Global SST</vt:lpstr>
      <vt:lpstr>200-hPa Wind Anomalies</vt:lpstr>
      <vt:lpstr>200-hPa Velocity Potential</vt:lpstr>
      <vt:lpstr>Global Temperatures</vt:lpstr>
      <vt:lpstr>Global Precipitation</vt:lpstr>
      <vt:lpstr>US Temperature and Precip</vt:lpstr>
      <vt:lpstr>NH 500-hPa Height Anomalies and Sea-level Pressure Anomalies</vt:lpstr>
      <vt:lpstr>MJO Index</vt:lpstr>
      <vt:lpstr>Teleconnections</vt:lpstr>
      <vt:lpstr>Pressing Question</vt:lpstr>
      <vt:lpstr>Composite of Decembers with Strongly Negative AO Index (excluding 2009)</vt:lpstr>
      <vt:lpstr>NAO was Neutral – So What?</vt:lpstr>
      <vt:lpstr>PNA was Negative – Right?</vt:lpstr>
      <vt:lpstr>Verification </vt:lpstr>
      <vt:lpstr>PowerPoint Presentation</vt:lpstr>
      <vt:lpstr>PowerPoint Presentation</vt:lpstr>
      <vt:lpstr>8-14 Day Temperature and Precipitation Scores</vt:lpstr>
      <vt:lpstr>Current Predictions</vt:lpstr>
      <vt:lpstr>January 2013 Revised Outlook</vt:lpstr>
      <vt:lpstr>JFM 2013 Seasonal Outlook</vt:lpstr>
      <vt:lpstr>ENSO Forecast Plume</vt:lpstr>
      <vt:lpstr>Notable US Climate Events</vt:lpstr>
      <vt:lpstr>First 20 Days vs. Last 11 Days</vt:lpstr>
      <vt:lpstr>January 1st Snowcover (~67% CONUS)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Climate Review December 2012</dc:title>
  <dc:creator>Steven Baxter</dc:creator>
  <cp:lastModifiedBy>Steven Baxter</cp:lastModifiedBy>
  <cp:revision>29</cp:revision>
  <dcterms:created xsi:type="dcterms:W3CDTF">2013-01-07T16:24:01Z</dcterms:created>
  <dcterms:modified xsi:type="dcterms:W3CDTF">2013-01-08T16:54:13Z</dcterms:modified>
</cp:coreProperties>
</file>