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82" r:id="rId1"/>
  </p:sldMasterIdLst>
  <p:notesMasterIdLst>
    <p:notesMasterId r:id="rId40"/>
  </p:notesMasterIdLst>
  <p:sldIdLst>
    <p:sldId id="594" r:id="rId2"/>
    <p:sldId id="301" r:id="rId3"/>
    <p:sldId id="737" r:id="rId4"/>
    <p:sldId id="614" r:id="rId5"/>
    <p:sldId id="734" r:id="rId6"/>
    <p:sldId id="660" r:id="rId7"/>
    <p:sldId id="735" r:id="rId8"/>
    <p:sldId id="515" r:id="rId9"/>
    <p:sldId id="739" r:id="rId10"/>
    <p:sldId id="740" r:id="rId11"/>
    <p:sldId id="741" r:id="rId12"/>
    <p:sldId id="623" r:id="rId13"/>
    <p:sldId id="698" r:id="rId14"/>
    <p:sldId id="466" r:id="rId15"/>
    <p:sldId id="738" r:id="rId16"/>
    <p:sldId id="467" r:id="rId17"/>
    <p:sldId id="630" r:id="rId18"/>
    <p:sldId id="718" r:id="rId19"/>
    <p:sldId id="719" r:id="rId20"/>
    <p:sldId id="495" r:id="rId21"/>
    <p:sldId id="627" r:id="rId22"/>
    <p:sldId id="717" r:id="rId23"/>
    <p:sldId id="736" r:id="rId24"/>
    <p:sldId id="724" r:id="rId25"/>
    <p:sldId id="725" r:id="rId26"/>
    <p:sldId id="647" r:id="rId27"/>
    <p:sldId id="646" r:id="rId28"/>
    <p:sldId id="533" r:id="rId29"/>
    <p:sldId id="278" r:id="rId30"/>
    <p:sldId id="291" r:id="rId31"/>
    <p:sldId id="324" r:id="rId32"/>
    <p:sldId id="325" r:id="rId33"/>
    <p:sldId id="726" r:id="rId34"/>
    <p:sldId id="679" r:id="rId35"/>
    <p:sldId id="680" r:id="rId36"/>
    <p:sldId id="681" r:id="rId37"/>
    <p:sldId id="682" r:id="rId38"/>
    <p:sldId id="655"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CCD04"/>
    <a:srgbClr val="2E02E8"/>
    <a:srgbClr val="FF9900"/>
    <a:srgbClr val="008000"/>
    <a:srgbClr val="CC0099"/>
    <a:srgbClr val="FFCC00"/>
    <a:srgbClr val="9900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3880" autoAdjust="0"/>
  </p:normalViewPr>
  <p:slideViewPr>
    <p:cSldViewPr showGuides="1">
      <p:cViewPr varScale="1">
        <p:scale>
          <a:sx n="106" d="100"/>
          <a:sy n="106" d="100"/>
        </p:scale>
        <p:origin x="-4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35" tIns="45718" rIns="91435" bIns="45718"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35" tIns="45718" rIns="91435" bIns="45718" numCol="1" anchor="t" anchorCtr="0" compatLnSpc="1">
            <a:prstTxWarp prst="textNoShape">
              <a:avLst/>
            </a:prstTxWarp>
          </a:bodyPr>
          <a:lstStyle>
            <a:lvl1pPr algn="r">
              <a:defRPr sz="1200">
                <a:latin typeface="Calibri" pitchFamily="34" charset="0"/>
              </a:defRPr>
            </a:lvl1pPr>
          </a:lstStyle>
          <a:p>
            <a:pPr>
              <a:defRPr/>
            </a:pPr>
            <a:fld id="{E3601F5B-A1F0-4FE8-88E3-39E201085B3A}" type="datetimeFigureOut">
              <a:rPr lang="en-US"/>
              <a:pPr>
                <a:defRPr/>
              </a:pPr>
              <a:t>9/5/2013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35" tIns="45718" rIns="91435" bIns="45718"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35" tIns="45718" rIns="91435" bIns="45718" numCol="1" anchor="b" anchorCtr="0" compatLnSpc="1">
            <a:prstTxWarp prst="textNoShape">
              <a:avLst/>
            </a:prstTxWarp>
          </a:bodyPr>
          <a:lstStyle>
            <a:lvl1pPr algn="r">
              <a:defRPr sz="1200">
                <a:latin typeface="Calibri" pitchFamily="34" charset="0"/>
              </a:defRPr>
            </a:lvl1pPr>
          </a:lstStyle>
          <a:p>
            <a:pPr>
              <a:defRPr/>
            </a:pPr>
            <a:fld id="{0F4B8F21-A98A-43D2-A0DE-9AE70B67EFBB}" type="slidenum">
              <a:rPr lang="en-US"/>
              <a:pPr>
                <a:defRPr/>
              </a:pPr>
              <a:t>‹#›</a:t>
            </a:fld>
            <a:endParaRPr lang="en-US"/>
          </a:p>
        </p:txBody>
      </p:sp>
    </p:spTree>
    <p:extLst>
      <p:ext uri="{BB962C8B-B14F-4D97-AF65-F5344CB8AC3E}">
        <p14:creationId xmlns:p14="http://schemas.microsoft.com/office/powerpoint/2010/main" val="1270266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origin.cpc.ncep.noaa.gov/soilmst/2007JD008470.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4" tIns="44868" rIns="89734" bIns="44868"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solidFill>
                <a:srgbClr val="FFFFFF"/>
              </a:solidFill>
            </a:endParaRPr>
          </a:p>
        </p:txBody>
      </p:sp>
      <p:sp>
        <p:nvSpPr>
          <p:cNvPr id="59395" name="Rectangle 2"/>
          <p:cNvSpPr>
            <a:spLocks noGrp="1" noChangeArrowheads="1"/>
          </p:cNvSpPr>
          <p:nvPr>
            <p:ph type="body"/>
          </p:nvPr>
        </p:nvSpPr>
        <p:spPr>
          <a:xfrm>
            <a:off x="686423" y="4344026"/>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precipitation and temperature are monthly data over the globe from CPC </a:t>
            </a:r>
            <a:r>
              <a:rPr lang="en-US" dirty="0" err="1"/>
              <a:t>PRECipitation</a:t>
            </a:r>
            <a:r>
              <a:rPr lang="en-US" dirty="0"/>
              <a:t> </a:t>
            </a:r>
            <a:r>
              <a:rPr lang="en-US" dirty="0" err="1"/>
              <a:t>REConstruction</a:t>
            </a:r>
            <a:r>
              <a:rPr lang="en-US" dirty="0"/>
              <a:t> over Land (Chen, M., P. </a:t>
            </a:r>
            <a:r>
              <a:rPr lang="en-US" dirty="0" err="1"/>
              <a:t>Xie</a:t>
            </a:r>
            <a:r>
              <a:rPr lang="en-US" dirty="0"/>
              <a:t>, J. E. </a:t>
            </a:r>
            <a:r>
              <a:rPr lang="en-US" dirty="0" err="1"/>
              <a:t>Janowiak</a:t>
            </a:r>
            <a:r>
              <a:rPr lang="en-US" dirty="0"/>
              <a:t> and P. A. </a:t>
            </a:r>
            <a:r>
              <a:rPr lang="en-US" dirty="0" err="1"/>
              <a:t>Arkin</a:t>
            </a:r>
            <a:r>
              <a:rPr lang="en-US" dirty="0"/>
              <a:t>, 2002: Global land precipitation: A 50-yr monthly analysis based on gauge observations. J. Hydrometeor., 3, 249-266)</a:t>
            </a:r>
            <a:endParaRPr lang="en-US" dirty="0"/>
          </a:p>
        </p:txBody>
      </p:sp>
      <p:sp>
        <p:nvSpPr>
          <p:cNvPr id="4" name="Slide Number Placeholder 3"/>
          <p:cNvSpPr>
            <a:spLocks noGrp="1"/>
          </p:cNvSpPr>
          <p:nvPr>
            <p:ph type="sldNum" sz="quarter" idx="10"/>
          </p:nvPr>
        </p:nvSpPr>
        <p:spPr/>
        <p:txBody>
          <a:bodyPr/>
          <a:lstStyle/>
          <a:p>
            <a:pPr>
              <a:defRPr/>
            </a:pPr>
            <a:fld id="{0F4B8F21-A98A-43D2-A0DE-9AE70B67EFBB}" type="slidenum">
              <a:rPr lang="en-US" smtClean="0"/>
              <a:pPr>
                <a:defRPr/>
              </a:pPr>
              <a:t>17</a:t>
            </a:fld>
            <a:endParaRPr lang="en-US"/>
          </a:p>
        </p:txBody>
      </p:sp>
    </p:spTree>
    <p:extLst>
      <p:ext uri="{BB962C8B-B14F-4D97-AF65-F5344CB8AC3E}">
        <p14:creationId xmlns:p14="http://schemas.microsoft.com/office/powerpoint/2010/main" val="207825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http://www.cpc.ncep.noaa.gov/products/tanal/temp_analyses.php</a:t>
            </a:r>
          </a:p>
        </p:txBody>
      </p:sp>
      <p:sp>
        <p:nvSpPr>
          <p:cNvPr id="274436" name="Slide Number Placeholder 3"/>
          <p:cNvSpPr>
            <a:spLocks noGrp="1"/>
          </p:cNvSpPr>
          <p:nvPr>
            <p:ph type="sldNum" sz="quarter" idx="5"/>
          </p:nvPr>
        </p:nvSpPr>
        <p:spPr bwMode="auto">
          <a:noFill/>
          <a:ln>
            <a:miter lim="800000"/>
            <a:headEnd/>
            <a:tailEnd/>
          </a:ln>
        </p:spPr>
        <p:txBody>
          <a:bodyPr/>
          <a:lstStyle/>
          <a:p>
            <a:fld id="{953CC72F-291C-4B97-8DB1-20B60A0B2E13}" type="slidenum">
              <a:rPr lang="en-US" smtClean="0"/>
              <a:pPr/>
              <a:t>22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http://www.cpc.ncep.noaa.gov/products/tanal/temp_analyses.php</a:t>
            </a:r>
          </a:p>
        </p:txBody>
      </p:sp>
      <p:sp>
        <p:nvSpPr>
          <p:cNvPr id="274436" name="Slide Number Placeholder 3"/>
          <p:cNvSpPr>
            <a:spLocks noGrp="1"/>
          </p:cNvSpPr>
          <p:nvPr>
            <p:ph type="sldNum" sz="quarter" idx="5"/>
          </p:nvPr>
        </p:nvSpPr>
        <p:spPr bwMode="auto">
          <a:noFill/>
          <a:ln>
            <a:miter lim="800000"/>
            <a:headEnd/>
            <a:tailEnd/>
          </a:ln>
        </p:spPr>
        <p:txBody>
          <a:bodyPr/>
          <a:lstStyle/>
          <a:p>
            <a:fld id="{953CC72F-291C-4B97-8DB1-20B60A0B2E13}" type="slidenum">
              <a:rPr lang="en-US" smtClean="0"/>
              <a:pPr/>
              <a:t>23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http://waterwatch.usgs.gov/?m=mv01d&amp;r=us&amp;w=real%2Cmap</a:t>
            </a:r>
            <a:endParaRPr lang="en-US"/>
          </a:p>
        </p:txBody>
      </p:sp>
      <p:sp>
        <p:nvSpPr>
          <p:cNvPr id="4" name="Slide Number Placeholder 3"/>
          <p:cNvSpPr>
            <a:spLocks noGrp="1"/>
          </p:cNvSpPr>
          <p:nvPr>
            <p:ph type="sldNum" sz="quarter" idx="10"/>
          </p:nvPr>
        </p:nvSpPr>
        <p:spPr/>
        <p:txBody>
          <a:bodyPr/>
          <a:lstStyle/>
          <a:p>
            <a:pPr>
              <a:defRPr/>
            </a:pPr>
            <a:fld id="{0F4B8F21-A98A-43D2-A0DE-9AE70B67EFBB}" type="slidenum">
              <a:rPr lang="en-US" smtClean="0"/>
              <a:pPr>
                <a:defRPr/>
              </a:pPr>
              <a:t>26</a:t>
            </a:fld>
            <a:endParaRPr lang="en-US"/>
          </a:p>
        </p:txBody>
      </p:sp>
    </p:spTree>
    <p:extLst>
      <p:ext uri="{BB962C8B-B14F-4D97-AF65-F5344CB8AC3E}">
        <p14:creationId xmlns:p14="http://schemas.microsoft.com/office/powerpoint/2010/main" val="1827176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Our web site</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29017" indent="-280391" eaLnBrk="0" hangingPunct="0">
              <a:defRPr>
                <a:solidFill>
                  <a:schemeClr val="tx1"/>
                </a:solidFill>
                <a:latin typeface="Times New Roman" pitchFamily="18" charset="0"/>
                <a:cs typeface="Arial" pitchFamily="34" charset="0"/>
              </a:defRPr>
            </a:lvl2pPr>
            <a:lvl3pPr marL="1121564" indent="-224312" eaLnBrk="0" hangingPunct="0">
              <a:defRPr>
                <a:solidFill>
                  <a:schemeClr val="tx1"/>
                </a:solidFill>
                <a:latin typeface="Times New Roman" pitchFamily="18" charset="0"/>
                <a:cs typeface="Arial" pitchFamily="34" charset="0"/>
              </a:defRPr>
            </a:lvl3pPr>
            <a:lvl4pPr marL="1570189" indent="-224312" eaLnBrk="0" hangingPunct="0">
              <a:defRPr>
                <a:solidFill>
                  <a:schemeClr val="tx1"/>
                </a:solidFill>
                <a:latin typeface="Times New Roman" pitchFamily="18" charset="0"/>
                <a:cs typeface="Arial" pitchFamily="34" charset="0"/>
              </a:defRPr>
            </a:lvl4pPr>
            <a:lvl5pPr marL="2018816" indent="-224312" eaLnBrk="0" hangingPunct="0">
              <a:defRPr>
                <a:solidFill>
                  <a:schemeClr val="tx1"/>
                </a:solidFill>
                <a:latin typeface="Times New Roman" pitchFamily="18" charset="0"/>
                <a:cs typeface="Arial" pitchFamily="34" charset="0"/>
              </a:defRPr>
            </a:lvl5pPr>
            <a:lvl6pPr marL="2467441" indent="-224312" eaLnBrk="0" fontAlgn="base" hangingPunct="0">
              <a:spcBef>
                <a:spcPct val="0"/>
              </a:spcBef>
              <a:spcAft>
                <a:spcPct val="0"/>
              </a:spcAft>
              <a:defRPr>
                <a:solidFill>
                  <a:schemeClr val="tx1"/>
                </a:solidFill>
                <a:latin typeface="Times New Roman" pitchFamily="18" charset="0"/>
                <a:cs typeface="Arial" pitchFamily="34" charset="0"/>
              </a:defRPr>
            </a:lvl6pPr>
            <a:lvl7pPr marL="2916065" indent="-224312" eaLnBrk="0" fontAlgn="base" hangingPunct="0">
              <a:spcBef>
                <a:spcPct val="0"/>
              </a:spcBef>
              <a:spcAft>
                <a:spcPct val="0"/>
              </a:spcAft>
              <a:defRPr>
                <a:solidFill>
                  <a:schemeClr val="tx1"/>
                </a:solidFill>
                <a:latin typeface="Times New Roman" pitchFamily="18" charset="0"/>
                <a:cs typeface="Arial" pitchFamily="34" charset="0"/>
              </a:defRPr>
            </a:lvl7pPr>
            <a:lvl8pPr marL="3364692" indent="-224312" eaLnBrk="0" fontAlgn="base" hangingPunct="0">
              <a:spcBef>
                <a:spcPct val="0"/>
              </a:spcBef>
              <a:spcAft>
                <a:spcPct val="0"/>
              </a:spcAft>
              <a:defRPr>
                <a:solidFill>
                  <a:schemeClr val="tx1"/>
                </a:solidFill>
                <a:latin typeface="Times New Roman" pitchFamily="18" charset="0"/>
                <a:cs typeface="Arial" pitchFamily="34" charset="0"/>
              </a:defRPr>
            </a:lvl8pPr>
            <a:lvl9pPr marL="3813317" indent="-224312"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AB47D653-B55B-4E74-80D5-D171F917FFFD}" type="slidenum">
              <a:rPr lang="en-US" smtClean="0">
                <a:latin typeface="Arial" pitchFamily="34" charset="0"/>
              </a:rPr>
              <a:pPr eaLnBrk="1" hangingPunct="1"/>
              <a:t>27</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6484" name="Slide Number Placeholder 3"/>
          <p:cNvSpPr>
            <a:spLocks noGrp="1"/>
          </p:cNvSpPr>
          <p:nvPr>
            <p:ph type="sldNum" sz="quarter" idx="5"/>
          </p:nvPr>
        </p:nvSpPr>
        <p:spPr bwMode="auto">
          <a:noFill/>
          <a:ln>
            <a:miter lim="800000"/>
            <a:headEnd/>
            <a:tailEnd/>
          </a:ln>
        </p:spPr>
        <p:txBody>
          <a:bodyPr/>
          <a:lstStyle/>
          <a:p>
            <a:fld id="{C975383C-E7E3-4386-BED9-758FCFADF920}" type="slidenum">
              <a:rPr lang="en-US" smtClean="0"/>
              <a:pPr/>
              <a:t>29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7508" name="Slide Number Placeholder 3"/>
          <p:cNvSpPr>
            <a:spLocks noGrp="1"/>
          </p:cNvSpPr>
          <p:nvPr>
            <p:ph type="sldNum" sz="quarter" idx="5"/>
          </p:nvPr>
        </p:nvSpPr>
        <p:spPr bwMode="auto">
          <a:noFill/>
          <a:ln>
            <a:miter lim="800000"/>
            <a:headEnd/>
            <a:tailEnd/>
          </a:ln>
        </p:spPr>
        <p:txBody>
          <a:bodyPr/>
          <a:lstStyle/>
          <a:p>
            <a:fld id="{CD0FB5A5-0553-49E4-9B50-CE55FDA674D6}" type="slidenum">
              <a:rPr lang="en-US" smtClean="0"/>
              <a:pPr/>
              <a:t>30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8532" name="Slide Number Placeholder 3"/>
          <p:cNvSpPr>
            <a:spLocks noGrp="1"/>
          </p:cNvSpPr>
          <p:nvPr>
            <p:ph type="sldNum" sz="quarter" idx="5"/>
          </p:nvPr>
        </p:nvSpPr>
        <p:spPr bwMode="auto">
          <a:noFill/>
          <a:ln>
            <a:miter lim="800000"/>
            <a:headEnd/>
            <a:tailEnd/>
          </a:ln>
        </p:spPr>
        <p:txBody>
          <a:bodyPr/>
          <a:lstStyle/>
          <a:p>
            <a:fld id="{3D0F5A8E-D32F-4662-B656-5345441DDC59}" type="slidenum">
              <a:rPr lang="en-US" smtClean="0"/>
              <a:pPr/>
              <a:t>31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79556" name="Slide Number Placeholder 3"/>
          <p:cNvSpPr>
            <a:spLocks noGrp="1"/>
          </p:cNvSpPr>
          <p:nvPr>
            <p:ph type="sldNum" sz="quarter" idx="5"/>
          </p:nvPr>
        </p:nvSpPr>
        <p:spPr bwMode="auto">
          <a:noFill/>
          <a:ln>
            <a:miter lim="800000"/>
            <a:headEnd/>
            <a:tailEnd/>
          </a:ln>
        </p:spPr>
        <p:txBody>
          <a:bodyPr/>
          <a:lstStyle/>
          <a:p>
            <a:fld id="{E87352BB-477C-47C4-A698-46FDD388B8FF}" type="slidenum">
              <a:rPr lang="en-US" smtClean="0"/>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4" tIns="44868" rIns="89734" bIns="44868"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p>
        </p:txBody>
      </p:sp>
      <p:sp>
        <p:nvSpPr>
          <p:cNvPr id="58371" name="Text Box 2"/>
          <p:cNvSpPr>
            <a:spLocks noGrp="1" noChangeArrowheads="1"/>
          </p:cNvSpPr>
          <p:nvPr>
            <p:ph type="body"/>
          </p:nvPr>
        </p:nvSpPr>
        <p:spPr>
          <a:xfrm>
            <a:off x="686421" y="4344026"/>
            <a:ext cx="5486711"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lnSpc>
                <a:spcPct val="124000"/>
              </a:lnSpc>
              <a:spcBef>
                <a:spcPts val="442"/>
              </a:spcBef>
              <a:tabLst>
                <a:tab pos="0" algn="l"/>
                <a:tab pos="448625" algn="l"/>
                <a:tab pos="897252" algn="l"/>
                <a:tab pos="1345877" algn="l"/>
                <a:tab pos="1794501" algn="l"/>
                <a:tab pos="2243128" algn="l"/>
                <a:tab pos="2691753" algn="l"/>
                <a:tab pos="3140380" algn="l"/>
                <a:tab pos="3589005" algn="l"/>
                <a:tab pos="4037630" algn="l"/>
                <a:tab pos="4486256" algn="l"/>
                <a:tab pos="4934881" algn="l"/>
                <a:tab pos="5383506" algn="l"/>
                <a:tab pos="5832133" algn="l"/>
                <a:tab pos="6280758" algn="l"/>
                <a:tab pos="6729383" algn="l"/>
                <a:tab pos="7178009" algn="l"/>
                <a:tab pos="7626634" algn="l"/>
                <a:tab pos="8075259" algn="l"/>
                <a:tab pos="8523886" algn="l"/>
                <a:tab pos="8972511" algn="l"/>
              </a:tabLst>
            </a:pPr>
            <a:endParaRPr lang="en-US" smtClean="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4" tIns="44868" rIns="89734" bIns="44868"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solidFill>
                <a:srgbClr val="FFFFFF"/>
              </a:solidFill>
            </a:endParaRPr>
          </a:p>
        </p:txBody>
      </p:sp>
      <p:sp>
        <p:nvSpPr>
          <p:cNvPr id="59395" name="Rectangle 2"/>
          <p:cNvSpPr>
            <a:spLocks noGrp="1" noChangeArrowheads="1"/>
          </p:cNvSpPr>
          <p:nvPr>
            <p:ph type="body"/>
          </p:nvPr>
        </p:nvSpPr>
        <p:spPr>
          <a:xfrm>
            <a:off x="686423" y="4344026"/>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036"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r" eaLnBrk="1" hangingPunct="1"/>
            <a:fld id="{4756BF9C-67F3-4FDF-A930-5F66A7F03ABC}" type="slidenum">
              <a:rPr lang="en-US" sz="1200"/>
              <a:pPr algn="r" eaLnBrk="1" hangingPunct="1"/>
              <a:t>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988"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r" eaLnBrk="1" hangingPunct="1"/>
            <a:fld id="{4BC9ACDD-5D12-4BA5-89EC-A2254665BE6D}" type="slidenum">
              <a:rPr lang="en-US" sz="1200"/>
              <a:pPr algn="r" eaLnBrk="1" hangingPunct="1"/>
              <a:t>10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71364" name="Slide Number Placeholder 3"/>
          <p:cNvSpPr>
            <a:spLocks noGrp="1"/>
          </p:cNvSpPr>
          <p:nvPr>
            <p:ph type="sldNum" sz="quarter" idx="5"/>
          </p:nvPr>
        </p:nvSpPr>
        <p:spPr bwMode="auto">
          <a:noFill/>
          <a:ln>
            <a:miter lim="800000"/>
            <a:headEnd/>
            <a:tailEnd/>
          </a:ln>
        </p:spPr>
        <p:txBody>
          <a:bodyPr/>
          <a:lstStyle/>
          <a:p>
            <a:fld id="{A9EC362A-327F-4BA1-BDAD-5482EE3AB7C3}"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4" tIns="44868" rIns="89734" bIns="44868"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p>
        </p:txBody>
      </p:sp>
      <p:sp>
        <p:nvSpPr>
          <p:cNvPr id="54275" name="Rectangle 2"/>
          <p:cNvSpPr>
            <a:spLocks noGrp="1" noChangeArrowheads="1"/>
          </p:cNvSpPr>
          <p:nvPr>
            <p:ph type="body"/>
          </p:nvPr>
        </p:nvSpPr>
        <p:spPr>
          <a:xfrm>
            <a:off x="686423" y="4344026"/>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CPC Global Land Surface Air Temperature Analysis (</a:t>
            </a:r>
            <a:r>
              <a:rPr lang="en-US" dirty="0">
                <a:hlinkClick r:id="rId3" action="ppaction://hlinkfile"/>
              </a:rPr>
              <a:t>Fan, Y. &amp; H. van den </a:t>
            </a:r>
            <a:r>
              <a:rPr lang="en-US" dirty="0" err="1">
                <a:hlinkClick r:id="rId3" action="ppaction://hlinkfile"/>
              </a:rPr>
              <a:t>Dool</a:t>
            </a:r>
            <a:r>
              <a:rPr lang="en-US" dirty="0">
                <a:hlinkClick r:id="rId3" action="ppaction://hlinkfile"/>
              </a:rPr>
              <a:t>, JGR 2008).</a:t>
            </a:r>
            <a:r>
              <a:rPr lang="en-US" dirty="0"/>
              <a:t> The climatology is calculated based 1971-2000 data. The soil moisture in the current month will be re-calculated with monthly data on the 8th of next month. </a:t>
            </a:r>
            <a:endParaRPr lang="en-US" dirty="0" smtClean="0">
              <a:ea typeface="ＭＳ Ｐゴシック" pitchFamily="34" charset="-128"/>
            </a:endParaRPr>
          </a:p>
        </p:txBody>
      </p:sp>
      <p:sp>
        <p:nvSpPr>
          <p:cNvPr id="273412" name="Slide Number Placeholder 3"/>
          <p:cNvSpPr>
            <a:spLocks noGrp="1"/>
          </p:cNvSpPr>
          <p:nvPr>
            <p:ph type="sldNum" sz="quarter" idx="5"/>
          </p:nvPr>
        </p:nvSpPr>
        <p:spPr bwMode="auto">
          <a:noFill/>
          <a:ln>
            <a:miter lim="800000"/>
            <a:headEnd/>
            <a:tailEnd/>
          </a:ln>
        </p:spPr>
        <p:txBody>
          <a:bodyPr/>
          <a:lstStyle/>
          <a:p>
            <a:fld id="{87982020-E991-40C2-9F10-BBB3F0BFACFC}"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vmlDrawing" Target="../drawings/vmlDrawing13.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1740"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261D4259-F1DD-4946-AA07-22027FB3A1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0956"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AFE40C88-8F20-4D7A-84E1-E63E41BF2D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1980"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86893D32-7D8F-4D53-8D98-96982B778A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3004"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Content Placeholder 1"/>
          <p:cNvSpPr>
            <a:spLocks noGrp="1"/>
          </p:cNvSpPr>
          <p:nvPr>
            <p:ph/>
          </p:nvPr>
        </p:nvSpPr>
        <p:spPr>
          <a:xfrm>
            <a:off x="1219200" y="609600"/>
            <a:ext cx="7315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
        <p:nvSpPr>
          <p:cNvPr id="7" name="Footer Placeholder 5"/>
          <p:cNvSpPr>
            <a:spLocks noGrp="1"/>
          </p:cNvSpPr>
          <p:nvPr>
            <p:ph type="ftr" sz="quarter" idx="13"/>
          </p:nvPr>
        </p:nvSpPr>
        <p:spPr/>
        <p:txBody>
          <a:bodyPr/>
          <a:lstStyle>
            <a:lvl1pPr>
              <a:defRPr/>
            </a:lvl1pPr>
          </a:lstStyle>
          <a:p>
            <a:pPr>
              <a:defRPr/>
            </a:pPr>
            <a:endParaRPr lang="en-US"/>
          </a:p>
        </p:txBody>
      </p:sp>
      <p:sp>
        <p:nvSpPr>
          <p:cNvPr id="8" name="Slide Number Placeholder 6"/>
          <p:cNvSpPr>
            <a:spLocks noGrp="1"/>
          </p:cNvSpPr>
          <p:nvPr>
            <p:ph type="sldNum" sz="quarter" idx="14"/>
          </p:nvPr>
        </p:nvSpPr>
        <p:spPr/>
        <p:txBody>
          <a:bodyPr/>
          <a:lstStyle>
            <a:lvl1pPr>
              <a:defRPr/>
            </a:lvl1pPr>
          </a:lstStyle>
          <a:p>
            <a:pPr>
              <a:defRPr/>
            </a:pPr>
            <a:fld id="{6C7A95E6-4F78-4EBB-AC5C-1CCFBF7C45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2764"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60CCEAD0-D8D1-49D4-BFD1-A8B87E28C4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3788"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5"/>
          <p:cNvSpPr>
            <a:spLocks noGrp="1" noChangeArrowheads="1"/>
          </p:cNvSpPr>
          <p:nvPr>
            <p:ph type="ftr" sz="quarter" idx="13"/>
          </p:nvPr>
        </p:nvSpPr>
        <p:spPr/>
        <p:txBody>
          <a:bodyPr/>
          <a:lstStyle>
            <a:lvl1pPr>
              <a:defRPr/>
            </a:lvl1pPr>
          </a:lstStyle>
          <a:p>
            <a:pPr>
              <a:defRPr/>
            </a:pPr>
            <a:endParaRPr lang="en-US"/>
          </a:p>
        </p:txBody>
      </p:sp>
      <p:sp>
        <p:nvSpPr>
          <p:cNvPr id="9" name="Rectangle 6"/>
          <p:cNvSpPr>
            <a:spLocks noGrp="1" noChangeArrowheads="1"/>
          </p:cNvSpPr>
          <p:nvPr>
            <p:ph type="sldNum" sz="quarter" idx="14"/>
          </p:nvPr>
        </p:nvSpPr>
        <p:spPr/>
        <p:txBody>
          <a:bodyPr/>
          <a:lstStyle>
            <a:lvl1pPr>
              <a:defRPr/>
            </a:lvl1pPr>
          </a:lstStyle>
          <a:p>
            <a:pPr>
              <a:defRPr/>
            </a:pPr>
            <a:fld id="{48433BF1-1A7F-4D2A-9ED1-62A9D1A3D1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4812"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4"/>
          <p:cNvSpPr>
            <a:spLocks noGrp="1" noChangeArrowheads="1"/>
          </p:cNvSpPr>
          <p:nvPr>
            <p:ph type="dt" sz="half" idx="11"/>
          </p:nvPr>
        </p:nvSpPr>
        <p:spPr/>
        <p:txBody>
          <a:bodyPr/>
          <a:lstStyle>
            <a:lvl1pPr>
              <a:defRPr/>
            </a:lvl1pPr>
          </a:lstStyle>
          <a:p>
            <a:pPr>
              <a:defRPr/>
            </a:pPr>
            <a:endParaRPr lang="en-US"/>
          </a:p>
        </p:txBody>
      </p:sp>
      <p:sp>
        <p:nvSpPr>
          <p:cNvPr id="8" name="Rectangle 5"/>
          <p:cNvSpPr>
            <a:spLocks noGrp="1" noChangeArrowheads="1"/>
          </p:cNvSpPr>
          <p:nvPr>
            <p:ph type="ftr" sz="quarter" idx="12"/>
          </p:nvPr>
        </p:nvSpPr>
        <p:spPr/>
        <p:txBody>
          <a:bodyPr/>
          <a:lstStyle>
            <a:lvl1pPr>
              <a:defRPr/>
            </a:lvl1pPr>
          </a:lstStyle>
          <a:p>
            <a:pPr>
              <a:defRPr/>
            </a:pPr>
            <a:endParaRPr lang="en-US"/>
          </a:p>
        </p:txBody>
      </p:sp>
      <p:sp>
        <p:nvSpPr>
          <p:cNvPr id="9" name="Rectangle 5"/>
          <p:cNvSpPr>
            <a:spLocks noGrp="1" noChangeArrowheads="1"/>
          </p:cNvSpPr>
          <p:nvPr>
            <p:ph type="ftr" sz="quarter" idx="13"/>
          </p:nvPr>
        </p:nvSpPr>
        <p:spPr/>
        <p:txBody>
          <a:bodyPr/>
          <a:lstStyle>
            <a:lvl1pPr>
              <a:defRPr/>
            </a:lvl1pPr>
          </a:lstStyle>
          <a:p>
            <a:pPr>
              <a:defRPr/>
            </a:pPr>
            <a:endParaRPr lang="en-US"/>
          </a:p>
        </p:txBody>
      </p:sp>
      <p:sp>
        <p:nvSpPr>
          <p:cNvPr id="10" name="Rectangle 6"/>
          <p:cNvSpPr>
            <a:spLocks noGrp="1" noChangeArrowheads="1"/>
          </p:cNvSpPr>
          <p:nvPr>
            <p:ph type="sldNum" sz="quarter" idx="14"/>
          </p:nvPr>
        </p:nvSpPr>
        <p:spPr/>
        <p:txBody>
          <a:bodyPr/>
          <a:lstStyle>
            <a:lvl1pPr>
              <a:defRPr/>
            </a:lvl1pPr>
          </a:lstStyle>
          <a:p>
            <a:pPr>
              <a:defRPr/>
            </a:pPr>
            <a:fld id="{F997D9A9-EDF3-4BC9-B582-1FCA9F204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5836"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4"/>
          <p:cNvSpPr>
            <a:spLocks noGrp="1" noChangeArrowheads="1"/>
          </p:cNvSpPr>
          <p:nvPr>
            <p:ph type="dt" sz="half" idx="11"/>
          </p:nvPr>
        </p:nvSpPr>
        <p:spPr/>
        <p:txBody>
          <a:bodyPr/>
          <a:lstStyle>
            <a:lvl1pPr>
              <a:defRPr/>
            </a:lvl1pPr>
          </a:lstStyle>
          <a:p>
            <a:pPr>
              <a:defRPr/>
            </a:pPr>
            <a:endParaRPr lang="en-US"/>
          </a:p>
        </p:txBody>
      </p:sp>
      <p:sp>
        <p:nvSpPr>
          <p:cNvPr id="10" name="Rectangle 5"/>
          <p:cNvSpPr>
            <a:spLocks noGrp="1" noChangeArrowheads="1"/>
          </p:cNvSpPr>
          <p:nvPr>
            <p:ph type="ftr" sz="quarter" idx="12"/>
          </p:nvPr>
        </p:nvSpPr>
        <p:spPr/>
        <p:txBody>
          <a:bodyPr/>
          <a:lstStyle>
            <a:lvl1pPr>
              <a:defRPr/>
            </a:lvl1pPr>
          </a:lstStyle>
          <a:p>
            <a:pPr>
              <a:defRPr/>
            </a:pPr>
            <a:endParaRPr lang="en-US"/>
          </a:p>
        </p:txBody>
      </p:sp>
      <p:sp>
        <p:nvSpPr>
          <p:cNvPr id="11" name="Rectangle 5"/>
          <p:cNvSpPr>
            <a:spLocks noGrp="1" noChangeArrowheads="1"/>
          </p:cNvSpPr>
          <p:nvPr>
            <p:ph type="ftr" sz="quarter" idx="13"/>
          </p:nvPr>
        </p:nvSpPr>
        <p:spPr/>
        <p:txBody>
          <a:bodyPr/>
          <a:lstStyle>
            <a:lvl1pPr>
              <a:defRPr/>
            </a:lvl1pPr>
          </a:lstStyle>
          <a:p>
            <a:pPr>
              <a:defRPr/>
            </a:pPr>
            <a:endParaRPr lang="en-US"/>
          </a:p>
        </p:txBody>
      </p:sp>
      <p:sp>
        <p:nvSpPr>
          <p:cNvPr id="12" name="Rectangle 6"/>
          <p:cNvSpPr>
            <a:spLocks noGrp="1" noChangeArrowheads="1"/>
          </p:cNvSpPr>
          <p:nvPr>
            <p:ph type="sldNum" sz="quarter" idx="14"/>
          </p:nvPr>
        </p:nvSpPr>
        <p:spPr/>
        <p:txBody>
          <a:bodyPr/>
          <a:lstStyle>
            <a:lvl1pPr>
              <a:defRPr/>
            </a:lvl1pPr>
          </a:lstStyle>
          <a:p>
            <a:pPr>
              <a:defRPr/>
            </a:pPr>
            <a:fld id="{3C5B0FFC-D2B2-42EC-8728-D6EC85157A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6860"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5"/>
          <p:cNvSpPr>
            <a:spLocks noGrp="1" noChangeArrowheads="1"/>
          </p:cNvSpPr>
          <p:nvPr>
            <p:ph type="ftr" sz="quarter" idx="13"/>
          </p:nvPr>
        </p:nvSpPr>
        <p:spPr/>
        <p:txBody>
          <a:bodyPr/>
          <a:lstStyle>
            <a:lvl1pPr>
              <a:defRPr/>
            </a:lvl1pPr>
          </a:lstStyle>
          <a:p>
            <a:pPr>
              <a:defRPr/>
            </a:pPr>
            <a:endParaRPr lang="en-US"/>
          </a:p>
        </p:txBody>
      </p:sp>
      <p:sp>
        <p:nvSpPr>
          <p:cNvPr id="8" name="Rectangle 6"/>
          <p:cNvSpPr>
            <a:spLocks noGrp="1" noChangeArrowheads="1"/>
          </p:cNvSpPr>
          <p:nvPr>
            <p:ph type="sldNum" sz="quarter" idx="14"/>
          </p:nvPr>
        </p:nvSpPr>
        <p:spPr/>
        <p:txBody>
          <a:bodyPr/>
          <a:lstStyle>
            <a:lvl1pPr>
              <a:defRPr/>
            </a:lvl1pPr>
          </a:lstStyle>
          <a:p>
            <a:pPr>
              <a:defRPr/>
            </a:pPr>
            <a:fld id="{6CE49BBF-EEBA-4559-86B6-AF87FB9616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7884"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4"/>
          <p:cNvSpPr>
            <a:spLocks noGrp="1" noChangeArrowheads="1"/>
          </p:cNvSpPr>
          <p:nvPr>
            <p:ph type="dt" sz="half" idx="11"/>
          </p:nvPr>
        </p:nvSpPr>
        <p:spPr/>
        <p:txBody>
          <a:bodyPr/>
          <a:lstStyle>
            <a:lvl1pPr>
              <a:defRPr/>
            </a:lvl1pPr>
          </a:lstStyle>
          <a:p>
            <a:pPr>
              <a:defRPr/>
            </a:pPr>
            <a:endParaRPr lang="en-US"/>
          </a:p>
        </p:txBody>
      </p:sp>
      <p:sp>
        <p:nvSpPr>
          <p:cNvPr id="5" name="Rectangle 5"/>
          <p:cNvSpPr>
            <a:spLocks noGrp="1" noChangeArrowheads="1"/>
          </p:cNvSpPr>
          <p:nvPr>
            <p:ph type="ftr" sz="quarter" idx="12"/>
          </p:nvPr>
        </p:nvSpPr>
        <p:spPr/>
        <p:txBody>
          <a:bodyPr/>
          <a:lstStyle>
            <a:lvl1pPr>
              <a:defRPr/>
            </a:lvl1pPr>
          </a:lstStyle>
          <a:p>
            <a:pPr>
              <a:defRPr/>
            </a:pPr>
            <a:endParaRPr lang="en-US"/>
          </a:p>
        </p:txBody>
      </p:sp>
      <p:sp>
        <p:nvSpPr>
          <p:cNvPr id="6" name="Rectangle 5"/>
          <p:cNvSpPr>
            <a:spLocks noGrp="1" noChangeArrowheads="1"/>
          </p:cNvSpPr>
          <p:nvPr>
            <p:ph type="ftr" sz="quarter" idx="13"/>
          </p:nvPr>
        </p:nvSpPr>
        <p:spPr/>
        <p:txBody>
          <a:bodyPr/>
          <a:lstStyle>
            <a:lvl1pPr>
              <a:defRPr/>
            </a:lvl1pPr>
          </a:lstStyle>
          <a:p>
            <a:pPr>
              <a:defRPr/>
            </a:pPr>
            <a:endParaRPr lang="en-US"/>
          </a:p>
        </p:txBody>
      </p:sp>
      <p:sp>
        <p:nvSpPr>
          <p:cNvPr id="7" name="Rectangle 6"/>
          <p:cNvSpPr>
            <a:spLocks noGrp="1" noChangeArrowheads="1"/>
          </p:cNvSpPr>
          <p:nvPr>
            <p:ph type="sldNum" sz="quarter" idx="14"/>
          </p:nvPr>
        </p:nvSpPr>
        <p:spPr/>
        <p:txBody>
          <a:bodyPr/>
          <a:lstStyle>
            <a:lvl1pPr>
              <a:defRPr/>
            </a:lvl1pPr>
          </a:lstStyle>
          <a:p>
            <a:pPr>
              <a:defRPr/>
            </a:pPr>
            <a:fld id="{9E948B2B-5910-48B7-B3FE-3D68F95BF3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8908"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4"/>
          <p:cNvSpPr>
            <a:spLocks noGrp="1" noChangeArrowheads="1"/>
          </p:cNvSpPr>
          <p:nvPr>
            <p:ph type="dt" sz="half" idx="11"/>
          </p:nvPr>
        </p:nvSpPr>
        <p:spPr/>
        <p:txBody>
          <a:bodyPr/>
          <a:lstStyle>
            <a:lvl1pPr>
              <a:defRPr/>
            </a:lvl1pPr>
          </a:lstStyle>
          <a:p>
            <a:pPr>
              <a:defRPr/>
            </a:pPr>
            <a:endParaRPr lang="en-US"/>
          </a:p>
        </p:txBody>
      </p:sp>
      <p:sp>
        <p:nvSpPr>
          <p:cNvPr id="8" name="Rectangle 5"/>
          <p:cNvSpPr>
            <a:spLocks noGrp="1" noChangeArrowheads="1"/>
          </p:cNvSpPr>
          <p:nvPr>
            <p:ph type="ftr" sz="quarter" idx="12"/>
          </p:nvPr>
        </p:nvSpPr>
        <p:spPr/>
        <p:txBody>
          <a:bodyPr/>
          <a:lstStyle>
            <a:lvl1pPr>
              <a:defRPr/>
            </a:lvl1pPr>
          </a:lstStyle>
          <a:p>
            <a:pPr>
              <a:defRPr/>
            </a:pPr>
            <a:endParaRPr lang="en-US"/>
          </a:p>
        </p:txBody>
      </p:sp>
      <p:sp>
        <p:nvSpPr>
          <p:cNvPr id="9" name="Rectangle 5"/>
          <p:cNvSpPr>
            <a:spLocks noGrp="1" noChangeArrowheads="1"/>
          </p:cNvSpPr>
          <p:nvPr>
            <p:ph type="ftr" sz="quarter" idx="13"/>
          </p:nvPr>
        </p:nvSpPr>
        <p:spPr/>
        <p:txBody>
          <a:bodyPr/>
          <a:lstStyle>
            <a:lvl1pPr>
              <a:defRPr/>
            </a:lvl1pPr>
          </a:lstStyle>
          <a:p>
            <a:pPr>
              <a:defRPr/>
            </a:pPr>
            <a:endParaRPr lang="en-US"/>
          </a:p>
        </p:txBody>
      </p:sp>
      <p:sp>
        <p:nvSpPr>
          <p:cNvPr id="10" name="Rectangle 6"/>
          <p:cNvSpPr>
            <a:spLocks noGrp="1" noChangeArrowheads="1"/>
          </p:cNvSpPr>
          <p:nvPr>
            <p:ph type="sldNum" sz="quarter" idx="14"/>
          </p:nvPr>
        </p:nvSpPr>
        <p:spPr/>
        <p:txBody>
          <a:bodyPr/>
          <a:lstStyle>
            <a:lvl1pPr>
              <a:defRPr/>
            </a:lvl1pPr>
          </a:lstStyle>
          <a:p>
            <a:pPr>
              <a:defRPr/>
            </a:pPr>
            <a:fld id="{69178D67-4DC8-42FA-861C-EE0FA293D1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9932" name="CorelPhotoPaint.Image.10" r:id="rId3" imgW="1625397" imgH="1625397" progId="">
                  <p:embed/>
                </p:oleObj>
              </mc:Choice>
              <mc:Fallback>
                <p:oleObj name="CorelPhotoPaint.Image.10" r:id="rId3" imgW="1625397" imgH="1625397"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4"/>
          <p:cNvSpPr>
            <a:spLocks noGrp="1" noChangeArrowheads="1"/>
          </p:cNvSpPr>
          <p:nvPr>
            <p:ph type="dt" sz="half" idx="11"/>
          </p:nvPr>
        </p:nvSpPr>
        <p:spPr/>
        <p:txBody>
          <a:bodyPr/>
          <a:lstStyle>
            <a:lvl1pPr>
              <a:defRPr/>
            </a:lvl1pPr>
          </a:lstStyle>
          <a:p>
            <a:pPr>
              <a:defRPr/>
            </a:pPr>
            <a:endParaRPr lang="en-US"/>
          </a:p>
        </p:txBody>
      </p:sp>
      <p:sp>
        <p:nvSpPr>
          <p:cNvPr id="8" name="Rectangle 5"/>
          <p:cNvSpPr>
            <a:spLocks noGrp="1" noChangeArrowheads="1"/>
          </p:cNvSpPr>
          <p:nvPr>
            <p:ph type="ftr" sz="quarter" idx="12"/>
          </p:nvPr>
        </p:nvSpPr>
        <p:spPr/>
        <p:txBody>
          <a:bodyPr/>
          <a:lstStyle>
            <a:lvl1pPr>
              <a:defRPr/>
            </a:lvl1pPr>
          </a:lstStyle>
          <a:p>
            <a:pPr>
              <a:defRPr/>
            </a:pPr>
            <a:endParaRPr lang="en-US"/>
          </a:p>
        </p:txBody>
      </p:sp>
      <p:sp>
        <p:nvSpPr>
          <p:cNvPr id="9" name="Rectangle 5"/>
          <p:cNvSpPr>
            <a:spLocks noGrp="1" noChangeArrowheads="1"/>
          </p:cNvSpPr>
          <p:nvPr>
            <p:ph type="ftr" sz="quarter" idx="13"/>
          </p:nvPr>
        </p:nvSpPr>
        <p:spPr/>
        <p:txBody>
          <a:bodyPr/>
          <a:lstStyle>
            <a:lvl1pPr>
              <a:defRPr/>
            </a:lvl1pPr>
          </a:lstStyle>
          <a:p>
            <a:pPr>
              <a:defRPr/>
            </a:pPr>
            <a:endParaRPr lang="en-US"/>
          </a:p>
        </p:txBody>
      </p:sp>
      <p:sp>
        <p:nvSpPr>
          <p:cNvPr id="10" name="Rectangle 6"/>
          <p:cNvSpPr>
            <a:spLocks noGrp="1" noChangeArrowheads="1"/>
          </p:cNvSpPr>
          <p:nvPr>
            <p:ph type="sldNum" sz="quarter" idx="14"/>
          </p:nvPr>
        </p:nvSpPr>
        <p:spPr/>
        <p:txBody>
          <a:bodyPr/>
          <a:lstStyle>
            <a:lvl1pPr>
              <a:defRPr/>
            </a:lvl1pPr>
          </a:lstStyle>
          <a:p>
            <a:pPr>
              <a:defRPr/>
            </a:pPr>
            <a:fld id="{B909AAD7-C3D9-4F76-ADD1-F0AC9D465B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3"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4"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5"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7B966E87-EFAF-4F3C-83F9-3C6273D26FD5}" type="slidenum">
              <a:rPr lang="en-US"/>
              <a:pPr>
                <a:defRPr/>
              </a:pPr>
              <a:t>‹#›</a:t>
            </a:fld>
            <a:endParaRPr lang="en-US"/>
          </a:p>
        </p:txBody>
      </p:sp>
      <p:graphicFrame>
        <p:nvGraphicFramePr>
          <p:cNvPr id="103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187" name="CorelPhotoPaint.Image.10" r:id="rId15" imgW="1625397" imgH="1625397" progId="">
                  <p:embed/>
                </p:oleObj>
              </mc:Choice>
              <mc:Fallback>
                <p:oleObj name="CorelPhotoPaint.Image.10" r:id="rId15" imgW="1625397" imgH="1625397" progId="">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6174" r:id="rId1"/>
    <p:sldLayoutId id="2147486175" r:id="rId2"/>
    <p:sldLayoutId id="2147486176" r:id="rId3"/>
    <p:sldLayoutId id="2147486177" r:id="rId4"/>
    <p:sldLayoutId id="2147486178" r:id="rId5"/>
    <p:sldLayoutId id="2147486179" r:id="rId6"/>
    <p:sldLayoutId id="2147486180" r:id="rId7"/>
    <p:sldLayoutId id="2147486181" r:id="rId8"/>
    <p:sldLayoutId id="2147486182" r:id="rId9"/>
    <p:sldLayoutId id="2147486183" r:id="rId10"/>
    <p:sldLayoutId id="2147486184" r:id="rId11"/>
    <p:sldLayoutId id="2147486185" r:id="rId12"/>
  </p:sldLayoutIdLst>
  <p:hf hdr="0" ftr="0" dt="0"/>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3.gif"/><Relationship Id="rId4" Type="http://schemas.openxmlformats.org/officeDocument/2006/relationships/image" Target="../media/image32.gif"/></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6.gif"/><Relationship Id="rId4" Type="http://schemas.openxmlformats.org/officeDocument/2006/relationships/image" Target="../media/image35.gif"/></Relationships>
</file>

<file path=ppt/slides/_rels/slide2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png"/><Relationship Id="rId4" Type="http://schemas.openxmlformats.org/officeDocument/2006/relationships/image" Target="../media/image42.gif"/></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7.gif"/><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gif"/><Relationship Id="rId5" Type="http://schemas.openxmlformats.org/officeDocument/2006/relationships/image" Target="../media/image50.gif"/><Relationship Id="rId4" Type="http://schemas.openxmlformats.org/officeDocument/2006/relationships/image" Target="../media/image49.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3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gif"/></Relationships>
</file>

<file path=ppt/slides/_rels/slide32.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12776"/>
            <a:ext cx="7772400" cy="1470025"/>
          </a:xfrm>
        </p:spPr>
        <p:txBody>
          <a:bodyPr/>
          <a:lstStyle/>
          <a:p>
            <a:r>
              <a:rPr lang="en-US" b="1" dirty="0" smtClean="0">
                <a:solidFill>
                  <a:srgbClr val="FFFF00"/>
                </a:solidFill>
                <a:ea typeface="ＭＳ Ｐゴシック" pitchFamily="34" charset="-128"/>
                <a:cs typeface="Arial" charset="0"/>
              </a:rPr>
              <a:t>August </a:t>
            </a:r>
            <a:r>
              <a:rPr lang="en-US" b="1" dirty="0">
                <a:solidFill>
                  <a:srgbClr val="FFFF00"/>
                </a:solidFill>
                <a:ea typeface="ＭＳ Ｐゴシック" pitchFamily="34" charset="-128"/>
                <a:cs typeface="Arial" charset="0"/>
              </a:rPr>
              <a:t>2013</a:t>
            </a:r>
            <a:br>
              <a:rPr lang="en-US" b="1" dirty="0">
                <a:solidFill>
                  <a:srgbClr val="FFFF00"/>
                </a:solidFill>
                <a:ea typeface="ＭＳ Ｐゴシック" pitchFamily="34" charset="-128"/>
                <a:cs typeface="Arial" charset="0"/>
              </a:rPr>
            </a:br>
            <a:r>
              <a:rPr lang="en-US" b="1" dirty="0">
                <a:solidFill>
                  <a:srgbClr val="FFFF00"/>
                </a:solidFill>
                <a:ea typeface="ＭＳ Ｐゴシック" pitchFamily="34" charset="-128"/>
                <a:cs typeface="Arial" charset="0"/>
              </a:rPr>
              <a:t>Monthly Climate Review</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solidFill>
                  <a:schemeClr val="bg1"/>
                </a:solidFill>
              </a:rPr>
              <a:t>Qin Ginger Zhang</a:t>
            </a:r>
            <a:endParaRPr lang="en-US" dirty="0">
              <a:solidFill>
                <a:schemeClr val="bg1"/>
              </a:solidFill>
            </a:endParaRPr>
          </a:p>
        </p:txBody>
      </p:sp>
      <p:sp>
        <p:nvSpPr>
          <p:cNvPr id="4" name="Rectangle 3"/>
          <p:cNvSpPr/>
          <p:nvPr/>
        </p:nvSpPr>
        <p:spPr>
          <a:xfrm>
            <a:off x="1403648" y="4797152"/>
            <a:ext cx="6768752" cy="1200329"/>
          </a:xfrm>
          <a:prstGeom prst="rect">
            <a:avLst/>
          </a:prstGeom>
        </p:spPr>
        <p:txBody>
          <a:bodyPr wrap="square">
            <a:spAutoFit/>
          </a:bodyPr>
          <a:lstStyle/>
          <a:p>
            <a:pPr eaLnBrk="1" hangingPunct="1"/>
            <a:r>
              <a:rPr lang="en-US" b="1" i="1" dirty="0">
                <a:solidFill>
                  <a:schemeClr val="bg1"/>
                </a:solidFill>
              </a:rPr>
              <a:t>Appreciations: </a:t>
            </a:r>
            <a:r>
              <a:rPr lang="en-US" b="1" i="1" dirty="0" err="1">
                <a:solidFill>
                  <a:schemeClr val="bg1"/>
                </a:solidFill>
              </a:rPr>
              <a:t>Caihong</a:t>
            </a:r>
            <a:r>
              <a:rPr lang="en-US" b="1" i="1" dirty="0">
                <a:solidFill>
                  <a:schemeClr val="bg1"/>
                </a:solidFill>
              </a:rPr>
              <a:t> </a:t>
            </a:r>
            <a:r>
              <a:rPr lang="en-US" b="1" i="1" dirty="0" smtClean="0">
                <a:solidFill>
                  <a:schemeClr val="bg1"/>
                </a:solidFill>
              </a:rPr>
              <a:t>Wen, </a:t>
            </a:r>
            <a:r>
              <a:rPr lang="en-US" b="1" i="1" dirty="0" smtClean="0">
                <a:solidFill>
                  <a:schemeClr val="bg1"/>
                </a:solidFill>
              </a:rPr>
              <a:t>Melissa </a:t>
            </a:r>
            <a:r>
              <a:rPr lang="en-US" b="1" i="1" dirty="0" err="1" smtClean="0">
                <a:solidFill>
                  <a:schemeClr val="bg1"/>
                </a:solidFill>
              </a:rPr>
              <a:t>Ou</a:t>
            </a:r>
            <a:r>
              <a:rPr lang="en-US" b="1" i="1" dirty="0" smtClean="0">
                <a:solidFill>
                  <a:schemeClr val="bg1"/>
                </a:solidFill>
              </a:rPr>
              <a:t>, </a:t>
            </a:r>
            <a:r>
              <a:rPr lang="en-US" b="1" i="1" dirty="0" smtClean="0">
                <a:solidFill>
                  <a:schemeClr val="bg1"/>
                </a:solidFill>
              </a:rPr>
              <a:t>and </a:t>
            </a:r>
            <a:r>
              <a:rPr lang="en-US" b="1" i="1" dirty="0" smtClean="0">
                <a:solidFill>
                  <a:schemeClr val="bg1"/>
                </a:solidFill>
              </a:rPr>
              <a:t>others </a:t>
            </a:r>
            <a:endParaRPr lang="en-US" sz="1800" b="1" dirty="0">
              <a:solidFill>
                <a:schemeClr val="bg1"/>
              </a:solidFill>
            </a:endParaRPr>
          </a:p>
          <a:p>
            <a:pPr eaLnBrk="1" hangingPunct="1"/>
            <a:endParaRPr lang="en-US" b="1" i="1" dirty="0">
              <a:solidFill>
                <a:schemeClr val="bg1"/>
              </a:solidFill>
            </a:endParaRPr>
          </a:p>
        </p:txBody>
      </p:sp>
    </p:spTree>
    <p:extLst>
      <p:ext uri="{BB962C8B-B14F-4D97-AF65-F5344CB8AC3E}">
        <p14:creationId xmlns:p14="http://schemas.microsoft.com/office/powerpoint/2010/main" val="338691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16000"/>
            <a:ext cx="4699000" cy="55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9" name="Text Box 2"/>
          <p:cNvSpPr txBox="1">
            <a:spLocks noChangeArrowheads="1"/>
          </p:cNvSpPr>
          <p:nvPr/>
        </p:nvSpPr>
        <p:spPr bwMode="auto">
          <a:xfrm>
            <a:off x="2133600" y="0"/>
            <a:ext cx="5546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sz="3200" b="1" u="sng">
                <a:solidFill>
                  <a:srgbClr val="FFFF00"/>
                </a:solidFill>
              </a:rPr>
              <a:t>OLR Anomalies – Past 30 days</a:t>
            </a:r>
          </a:p>
        </p:txBody>
      </p:sp>
      <p:sp>
        <p:nvSpPr>
          <p:cNvPr id="19460" name="Text Box 13"/>
          <p:cNvSpPr txBox="1">
            <a:spLocks noChangeArrowheads="1"/>
          </p:cNvSpPr>
          <p:nvPr/>
        </p:nvSpPr>
        <p:spPr bwMode="auto">
          <a:xfrm>
            <a:off x="5924550" y="660400"/>
            <a:ext cx="2914650" cy="9398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spcBef>
                <a:spcPct val="50000"/>
              </a:spcBef>
            </a:pPr>
            <a:r>
              <a:rPr lang="en-US" sz="1200" b="1">
                <a:solidFill>
                  <a:srgbClr val="FFFF00"/>
                </a:solidFill>
              </a:rPr>
              <a:t>Drier-than-normal conditions, positive OLR anomalies (yellow/red shading) </a:t>
            </a:r>
          </a:p>
          <a:p>
            <a:pPr algn="ctr" eaLnBrk="1" hangingPunct="1">
              <a:spcBef>
                <a:spcPct val="50000"/>
              </a:spcBef>
            </a:pPr>
            <a:r>
              <a:rPr lang="en-US" sz="1200" b="1">
                <a:solidFill>
                  <a:srgbClr val="FFFF00"/>
                </a:solidFill>
              </a:rPr>
              <a:t>Wetter-than-normal conditions, negative OLR anomalies (blue shading)</a:t>
            </a:r>
          </a:p>
        </p:txBody>
      </p:sp>
      <p:sp>
        <p:nvSpPr>
          <p:cNvPr id="19461" name="Text Box 144"/>
          <p:cNvSpPr txBox="1">
            <a:spLocks noChangeArrowheads="1"/>
          </p:cNvSpPr>
          <p:nvPr/>
        </p:nvSpPr>
        <p:spPr bwMode="auto">
          <a:xfrm>
            <a:off x="5715000" y="1717675"/>
            <a:ext cx="3429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sz="1400" b="1" dirty="0">
                <a:solidFill>
                  <a:schemeClr val="bg1"/>
                </a:solidFill>
              </a:rPr>
              <a:t>Although the MJO signal weakened at the end of July, enhanced convection persisted across the Maritime Continent during early August. Suppressed convection expanded across the North American monsoon region.</a:t>
            </a:r>
          </a:p>
          <a:p>
            <a:endParaRPr lang="en-US" sz="1400" b="1" dirty="0">
              <a:solidFill>
                <a:schemeClr val="bg1"/>
              </a:solidFill>
            </a:endParaRPr>
          </a:p>
          <a:p>
            <a:r>
              <a:rPr lang="en-US" sz="1400" b="1" dirty="0">
                <a:solidFill>
                  <a:schemeClr val="bg1"/>
                </a:solidFill>
              </a:rPr>
              <a:t>During mid-August, enhanced (suppressed) convection persisted over parts of the Maritime Continent (the Date Line). Suppressed convection </a:t>
            </a:r>
            <a:r>
              <a:rPr lang="en-US" sz="1400" b="1" dirty="0" smtClean="0">
                <a:solidFill>
                  <a:schemeClr val="bg1"/>
                </a:solidFill>
              </a:rPr>
              <a:t>developed </a:t>
            </a:r>
            <a:r>
              <a:rPr lang="en-US" sz="1400" b="1" dirty="0">
                <a:solidFill>
                  <a:schemeClr val="bg1"/>
                </a:solidFill>
              </a:rPr>
              <a:t>across the central Indian Ocean.</a:t>
            </a:r>
          </a:p>
          <a:p>
            <a:endParaRPr lang="en-US" sz="1400" b="1" dirty="0">
              <a:solidFill>
                <a:schemeClr val="bg1"/>
              </a:solidFill>
            </a:endParaRPr>
          </a:p>
          <a:p>
            <a:endParaRPr lang="en-US" sz="1400" b="1" dirty="0">
              <a:solidFill>
                <a:schemeClr val="bg1"/>
              </a:solidFill>
            </a:endParaRPr>
          </a:p>
          <a:p>
            <a:r>
              <a:rPr lang="en-US" sz="1400" b="1" dirty="0">
                <a:solidFill>
                  <a:schemeClr val="bg1"/>
                </a:solidFill>
              </a:rPr>
              <a:t>During late August, the couplet of enhanced (suppressed) convection persisted over parts of the Maritime Continent (Date Line), while suppressed convective anomalies shifted northward into southern Asia.  Enhanced convective anomalies developed over the eastern Pacific and North American Monsoon regions</a:t>
            </a:r>
            <a:r>
              <a:rPr lang="en-US" sz="1400" b="1" dirty="0" smtClean="0">
                <a:solidFill>
                  <a:schemeClr val="bg1"/>
                </a:solidFill>
              </a:rPr>
              <a:t>.</a:t>
            </a:r>
            <a:endParaRPr lang="en-US" sz="1400" b="1" dirty="0">
              <a:solidFill>
                <a:schemeClr val="bg1"/>
              </a:solidFill>
            </a:endParaRPr>
          </a:p>
        </p:txBody>
      </p:sp>
      <p:sp>
        <p:nvSpPr>
          <p:cNvPr id="19462" name="Oval 221"/>
          <p:cNvSpPr>
            <a:spLocks noChangeArrowheads="1"/>
          </p:cNvSpPr>
          <p:nvPr/>
        </p:nvSpPr>
        <p:spPr bwMode="auto">
          <a:xfrm rot="1308877">
            <a:off x="2200275" y="3646488"/>
            <a:ext cx="641350" cy="4191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3" name="Oval 221"/>
          <p:cNvSpPr>
            <a:spLocks noChangeArrowheads="1"/>
          </p:cNvSpPr>
          <p:nvPr/>
        </p:nvSpPr>
        <p:spPr bwMode="auto">
          <a:xfrm rot="551709">
            <a:off x="3913188" y="1670050"/>
            <a:ext cx="949325" cy="3016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4" name="Oval 221"/>
          <p:cNvSpPr>
            <a:spLocks noChangeArrowheads="1"/>
          </p:cNvSpPr>
          <p:nvPr/>
        </p:nvSpPr>
        <p:spPr bwMode="auto">
          <a:xfrm>
            <a:off x="2373313" y="5381625"/>
            <a:ext cx="474662" cy="485775"/>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5" name="Oval 221"/>
          <p:cNvSpPr>
            <a:spLocks noChangeArrowheads="1"/>
          </p:cNvSpPr>
          <p:nvPr/>
        </p:nvSpPr>
        <p:spPr bwMode="auto">
          <a:xfrm rot="270617">
            <a:off x="1874838" y="1820863"/>
            <a:ext cx="1095375" cy="41275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6" name="Oval 221"/>
          <p:cNvSpPr>
            <a:spLocks noChangeArrowheads="1"/>
          </p:cNvSpPr>
          <p:nvPr/>
        </p:nvSpPr>
        <p:spPr bwMode="auto">
          <a:xfrm rot="906309">
            <a:off x="3951288" y="3535363"/>
            <a:ext cx="706437" cy="3905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7" name="Oval 221"/>
          <p:cNvSpPr>
            <a:spLocks noChangeArrowheads="1"/>
          </p:cNvSpPr>
          <p:nvPr/>
        </p:nvSpPr>
        <p:spPr bwMode="auto">
          <a:xfrm>
            <a:off x="2847975" y="5424488"/>
            <a:ext cx="657225" cy="5302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8" name="Oval 221"/>
          <p:cNvSpPr>
            <a:spLocks noChangeArrowheads="1"/>
          </p:cNvSpPr>
          <p:nvPr/>
        </p:nvSpPr>
        <p:spPr bwMode="auto">
          <a:xfrm>
            <a:off x="2971800" y="3770313"/>
            <a:ext cx="533400" cy="35401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69" name="Oval 221"/>
          <p:cNvSpPr>
            <a:spLocks noChangeArrowheads="1"/>
          </p:cNvSpPr>
          <p:nvPr/>
        </p:nvSpPr>
        <p:spPr bwMode="auto">
          <a:xfrm rot="1396008">
            <a:off x="1925638" y="5511800"/>
            <a:ext cx="496887" cy="26511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70" name="Oval 221"/>
          <p:cNvSpPr>
            <a:spLocks noChangeArrowheads="1"/>
          </p:cNvSpPr>
          <p:nvPr/>
        </p:nvSpPr>
        <p:spPr bwMode="auto">
          <a:xfrm>
            <a:off x="1735138" y="3730625"/>
            <a:ext cx="533400" cy="35401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71" name="Oval 221"/>
          <p:cNvSpPr>
            <a:spLocks noChangeArrowheads="1"/>
          </p:cNvSpPr>
          <p:nvPr/>
        </p:nvSpPr>
        <p:spPr bwMode="auto">
          <a:xfrm>
            <a:off x="3033713" y="1868488"/>
            <a:ext cx="533400" cy="35401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
        <p:nvSpPr>
          <p:cNvPr id="19472" name="Oval 221"/>
          <p:cNvSpPr>
            <a:spLocks noChangeArrowheads="1"/>
          </p:cNvSpPr>
          <p:nvPr/>
        </p:nvSpPr>
        <p:spPr bwMode="auto">
          <a:xfrm rot="-1181179">
            <a:off x="3505200" y="5265738"/>
            <a:ext cx="798513" cy="485775"/>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a:solidFill>
                <a:schemeClr val="accent2"/>
              </a:solidFill>
            </a:endParaRPr>
          </a:p>
        </p:txBody>
      </p:sp>
    </p:spTree>
    <p:extLst>
      <p:ext uri="{BB962C8B-B14F-4D97-AF65-F5344CB8AC3E}">
        <p14:creationId xmlns:p14="http://schemas.microsoft.com/office/powerpoint/2010/main" val="2184034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0" name="Picture 2" descr="http://www.cpc.ncep.noaa.gov/products/precip/CWlink/MJO/obs_phase40_full.gif"/>
          <p:cNvPicPr>
            <a:picLocks noChangeAspect="1" noChangeArrowheads="1"/>
          </p:cNvPicPr>
          <p:nvPr/>
        </p:nvPicPr>
        <p:blipFill rotWithShape="1">
          <a:blip r:embed="rId3">
            <a:extLst>
              <a:ext uri="{28A0092B-C50C-407E-A947-70E740481C1C}">
                <a14:useLocalDpi xmlns:a14="http://schemas.microsoft.com/office/drawing/2010/main" val="0"/>
              </a:ext>
            </a:extLst>
          </a:blip>
          <a:srcRect l="6861" r="2536" b="1687"/>
          <a:stretch/>
        </p:blipFill>
        <p:spPr bwMode="auto">
          <a:xfrm>
            <a:off x="457200" y="1268760"/>
            <a:ext cx="4297680" cy="4663440"/>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2"/>
          <p:cNvSpPr txBox="1">
            <a:spLocks noChangeArrowheads="1"/>
          </p:cNvSpPr>
          <p:nvPr/>
        </p:nvSpPr>
        <p:spPr bwMode="auto">
          <a:xfrm>
            <a:off x="1905000" y="0"/>
            <a:ext cx="5749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3200" b="1" u="sng">
                <a:solidFill>
                  <a:srgbClr val="FFFF00"/>
                </a:solidFill>
              </a:rPr>
              <a:t>MJO Index -- Recent Evolution </a:t>
            </a:r>
          </a:p>
        </p:txBody>
      </p:sp>
      <p:sp>
        <p:nvSpPr>
          <p:cNvPr id="27652" name="Text Box 3"/>
          <p:cNvSpPr txBox="1">
            <a:spLocks noChangeArrowheads="1"/>
          </p:cNvSpPr>
          <p:nvPr/>
        </p:nvSpPr>
        <p:spPr bwMode="auto">
          <a:xfrm>
            <a:off x="5441950" y="4346575"/>
            <a:ext cx="2711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buFont typeface="Wingdings" pitchFamily="2" charset="2"/>
              <a:buNone/>
            </a:pPr>
            <a:r>
              <a:rPr lang="en-US" sz="1400" b="1" dirty="0">
                <a:solidFill>
                  <a:schemeClr val="bg1"/>
                </a:solidFill>
              </a:rPr>
              <a:t>During the previous week, the </a:t>
            </a:r>
            <a:r>
              <a:rPr lang="en-US" sz="1400" b="1" dirty="0" smtClean="0">
                <a:solidFill>
                  <a:schemeClr val="bg1"/>
                </a:solidFill>
              </a:rPr>
              <a:t>MJO index </a:t>
            </a:r>
            <a:r>
              <a:rPr lang="en-US" sz="1400" b="1" dirty="0">
                <a:solidFill>
                  <a:schemeClr val="bg1"/>
                </a:solidFill>
              </a:rPr>
              <a:t>indicated </a:t>
            </a:r>
            <a:r>
              <a:rPr lang="en-US" sz="1400" b="1" dirty="0" smtClean="0">
                <a:solidFill>
                  <a:schemeClr val="bg1"/>
                </a:solidFill>
              </a:rPr>
              <a:t>an increase in magnitude with eastward propagation.</a:t>
            </a:r>
            <a:endParaRPr lang="en-US" sz="1400" b="1" dirty="0">
              <a:solidFill>
                <a:schemeClr val="bg1"/>
              </a:solidFill>
            </a:endParaRPr>
          </a:p>
        </p:txBody>
      </p:sp>
      <p:sp>
        <p:nvSpPr>
          <p:cNvPr id="27653" name="Text Box 14"/>
          <p:cNvSpPr txBox="1">
            <a:spLocks noChangeArrowheads="1"/>
          </p:cNvSpPr>
          <p:nvPr/>
        </p:nvSpPr>
        <p:spPr bwMode="auto">
          <a:xfrm>
            <a:off x="5029200" y="762000"/>
            <a:ext cx="3962400" cy="2822575"/>
          </a:xfrm>
          <a:prstGeom prst="rect">
            <a:avLst/>
          </a:prstGeom>
          <a:solidFill>
            <a:srgbClr val="CCFFFF"/>
          </a:solidFill>
          <a:ln w="25400" algn="ctr">
            <a:solidFill>
              <a:schemeClr val="tx1"/>
            </a:solidFill>
            <a:miter lim="800000"/>
            <a:headEnd/>
            <a:tailEnd/>
          </a:ln>
        </p:spPr>
        <p:txBody>
          <a:bodyPr tIns="0" bIns="0">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buFont typeface="Wingdings" pitchFamily="2" charset="2"/>
              <a:buChar char="§"/>
            </a:pPr>
            <a:r>
              <a:rPr lang="en-US" sz="1600" b="1"/>
              <a:t> </a:t>
            </a:r>
            <a:r>
              <a:rPr lang="en-US" sz="1400" b="1"/>
              <a:t>The axes (RMM1 and RMM2) represent daily values of the principal components from the two leading modes </a:t>
            </a:r>
          </a:p>
          <a:p>
            <a:pPr eaLnBrk="1" hangingPunct="1">
              <a:spcBef>
                <a:spcPct val="50000"/>
              </a:spcBef>
              <a:buFont typeface="Wingdings" pitchFamily="2" charset="2"/>
              <a:buChar char="§"/>
            </a:pPr>
            <a:r>
              <a:rPr lang="en-US" sz="1400" b="1"/>
              <a:t> The triangular areas indicate the location of the enhanced phase of the MJO</a:t>
            </a:r>
          </a:p>
          <a:p>
            <a:pPr eaLnBrk="1" hangingPunct="1">
              <a:spcBef>
                <a:spcPct val="50000"/>
              </a:spcBef>
              <a:buFont typeface="Wingdings" pitchFamily="2" charset="2"/>
              <a:buChar char="§"/>
            </a:pPr>
            <a:r>
              <a:rPr lang="en-US" sz="1400" b="1"/>
              <a:t> Counter-clockwise motion is indicative of eastward propagation. Large dot most recent observation.</a:t>
            </a:r>
          </a:p>
          <a:p>
            <a:pPr eaLnBrk="1" hangingPunct="1">
              <a:spcBef>
                <a:spcPct val="50000"/>
              </a:spcBef>
              <a:buFont typeface="Wingdings" pitchFamily="2" charset="2"/>
              <a:buChar char="§"/>
            </a:pPr>
            <a:r>
              <a:rPr lang="en-US" sz="1400" b="1"/>
              <a:t> Distance from the origin is proportional to MJO strength</a:t>
            </a:r>
          </a:p>
          <a:p>
            <a:pPr eaLnBrk="1" hangingPunct="1">
              <a:spcBef>
                <a:spcPct val="50000"/>
              </a:spcBef>
              <a:buFont typeface="Wingdings" pitchFamily="2" charset="2"/>
              <a:buChar char="§"/>
            </a:pPr>
            <a:r>
              <a:rPr lang="en-US" sz="1400" b="1"/>
              <a:t> Line colors distinguish different months</a:t>
            </a:r>
          </a:p>
        </p:txBody>
      </p:sp>
      <p:sp>
        <p:nvSpPr>
          <p:cNvPr id="27654" name="Line 35"/>
          <p:cNvSpPr>
            <a:spLocks noChangeShapeType="1"/>
          </p:cNvSpPr>
          <p:nvPr/>
        </p:nvSpPr>
        <p:spPr bwMode="auto">
          <a:xfrm flipH="1" flipV="1">
            <a:off x="1979712" y="3861048"/>
            <a:ext cx="3462238" cy="71889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3605870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12</a:t>
            </a:fld>
            <a:endParaRPr lang="en-US"/>
          </a:p>
        </p:txBody>
      </p:sp>
      <p:sp>
        <p:nvSpPr>
          <p:cNvPr id="6" name="TextBox 5"/>
          <p:cNvSpPr txBox="1"/>
          <p:nvPr/>
        </p:nvSpPr>
        <p:spPr>
          <a:xfrm>
            <a:off x="1259632" y="404664"/>
            <a:ext cx="7344816" cy="830997"/>
          </a:xfrm>
          <a:prstGeom prst="rect">
            <a:avLst/>
          </a:prstGeom>
          <a:noFill/>
        </p:spPr>
        <p:txBody>
          <a:bodyPr wrap="square" rtlCol="0">
            <a:spAutoFit/>
          </a:bodyPr>
          <a:lstStyle/>
          <a:p>
            <a:pPr algn="ctr"/>
            <a:r>
              <a:rPr lang="en-US" b="1" dirty="0" smtClean="0">
                <a:solidFill>
                  <a:srgbClr val="FFFF00"/>
                </a:solidFill>
              </a:rPr>
              <a:t>CFSv2 MJO forecast for 30-day WH-MJO Index and 45-day Velocity Potential Anomaly</a:t>
            </a:r>
            <a:endParaRPr lang="en-US" b="1" dirty="0">
              <a:solidFill>
                <a:srgbClr val="FFFF00"/>
              </a:solidFill>
            </a:endParaRPr>
          </a:p>
        </p:txBody>
      </p:sp>
      <p:pic>
        <p:nvPicPr>
          <p:cNvPr id="472066" name="Picture 2" descr="http://www.cpc.ncep.noaa.gov/products/people/wd52qz/mjo/chi/cfs.gif"/>
          <p:cNvPicPr>
            <a:picLocks noChangeAspect="1" noChangeArrowheads="1"/>
          </p:cNvPicPr>
          <p:nvPr/>
        </p:nvPicPr>
        <p:blipFill rotWithShape="1">
          <a:blip r:embed="rId2">
            <a:extLst>
              <a:ext uri="{28A0092B-C50C-407E-A947-70E740481C1C}">
                <a14:useLocalDpi xmlns:a14="http://schemas.microsoft.com/office/drawing/2010/main" val="0"/>
              </a:ext>
            </a:extLst>
          </a:blip>
          <a:srcRect b="9281"/>
          <a:stretch/>
        </p:blipFill>
        <p:spPr bwMode="auto">
          <a:xfrm>
            <a:off x="4932040" y="1353507"/>
            <a:ext cx="421196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64898" name="Picture 2" descr="http://www.cpc.ncep.noaa.gov/products/people/wd52qz/mjoindex/index/diagram_40days_forecastCFSv2_member16.gif"/>
          <p:cNvPicPr>
            <a:picLocks noChangeAspect="1" noChangeArrowheads="1"/>
          </p:cNvPicPr>
          <p:nvPr/>
        </p:nvPicPr>
        <p:blipFill rotWithShape="1">
          <a:blip r:embed="rId3">
            <a:extLst>
              <a:ext uri="{28A0092B-C50C-407E-A947-70E740481C1C}">
                <a14:useLocalDpi xmlns:a14="http://schemas.microsoft.com/office/drawing/2010/main" val="0"/>
              </a:ext>
            </a:extLst>
          </a:blip>
          <a:srcRect l="6016"/>
          <a:stretch/>
        </p:blipFill>
        <p:spPr bwMode="auto">
          <a:xfrm>
            <a:off x="-1" y="1353507"/>
            <a:ext cx="493204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72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12" name="Picture 4" descr="http://weather.unisys.com/hurricane/e_pacific/2013/tr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 y="3163888"/>
            <a:ext cx="4786488" cy="3694112"/>
          </a:xfrm>
          <a:prstGeom prst="rect">
            <a:avLst/>
          </a:prstGeom>
          <a:noFill/>
          <a:extLst>
            <a:ext uri="{909E8E84-426E-40DD-AFC4-6F175D3DCCD1}">
              <a14:hiddenFill xmlns:a14="http://schemas.microsoft.com/office/drawing/2010/main">
                <a:solidFill>
                  <a:srgbClr val="FFFFFF"/>
                </a:solidFill>
              </a14:hiddenFill>
            </a:ext>
          </a:extLst>
        </p:spPr>
      </p:pic>
      <p:pic>
        <p:nvPicPr>
          <p:cNvPr id="503810" name="Picture 2" descr="http://weather.unisys.com/hurricane/atlantic/2013/tra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775200" cy="3525932"/>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5292080" y="116632"/>
            <a:ext cx="3657600" cy="1281112"/>
          </a:xfrm>
        </p:spPr>
        <p:txBody>
          <a:bodyPr/>
          <a:lstStyle/>
          <a:p>
            <a:r>
              <a:rPr lang="en-US" sz="2800" dirty="0" smtClean="0">
                <a:solidFill>
                  <a:schemeClr val="bg1"/>
                </a:solidFill>
              </a:rPr>
              <a:t>Tropical storms/hurricanes</a:t>
            </a:r>
          </a:p>
        </p:txBody>
      </p:sp>
      <p:sp>
        <p:nvSpPr>
          <p:cNvPr id="4" name="Slide Number Placeholder 3"/>
          <p:cNvSpPr>
            <a:spLocks noGrp="1"/>
          </p:cNvSpPr>
          <p:nvPr>
            <p:ph type="sldNum" sz="quarter" idx="12"/>
          </p:nvPr>
        </p:nvSpPr>
        <p:spPr/>
        <p:txBody>
          <a:bodyPr/>
          <a:lstStyle/>
          <a:p>
            <a:pPr>
              <a:defRPr/>
            </a:pPr>
            <a:fld id="{2EC2FF9E-5D05-4AD0-9BB8-D98CF9953712}" type="slidenum">
              <a:rPr lang="en-US" smtClean="0"/>
              <a:pPr>
                <a:defRPr/>
              </a:pPr>
              <a:t>13</a:t>
            </a:fld>
            <a:endParaRPr lang="en-US" dirty="0"/>
          </a:p>
        </p:txBody>
      </p:sp>
      <p:sp>
        <p:nvSpPr>
          <p:cNvPr id="14340" name="TextBox 6"/>
          <p:cNvSpPr txBox="1">
            <a:spLocks noChangeArrowheads="1"/>
          </p:cNvSpPr>
          <p:nvPr/>
        </p:nvSpPr>
        <p:spPr bwMode="auto">
          <a:xfrm>
            <a:off x="4972744" y="1273984"/>
            <a:ext cx="42797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400" dirty="0">
                <a:solidFill>
                  <a:srgbClr val="C00000"/>
                </a:solidFill>
              </a:rPr>
              <a:t>Atlantic: </a:t>
            </a:r>
            <a:r>
              <a:rPr lang="en-US" sz="2400" dirty="0" smtClean="0">
                <a:solidFill>
                  <a:srgbClr val="C00000"/>
                </a:solidFill>
              </a:rPr>
              <a:t>3 TCs in August</a:t>
            </a:r>
          </a:p>
          <a:p>
            <a:pPr eaLnBrk="1" hangingPunct="1"/>
            <a:r>
              <a:rPr lang="en-US" sz="2400" dirty="0" smtClean="0">
                <a:solidFill>
                  <a:srgbClr val="C00000"/>
                </a:solidFill>
              </a:rPr>
              <a:t>(total 6 TCs up to now this year)</a:t>
            </a:r>
            <a:endParaRPr lang="en-US" sz="2400" dirty="0">
              <a:solidFill>
                <a:srgbClr val="C00000"/>
              </a:solidFill>
            </a:endParaRPr>
          </a:p>
          <a:p>
            <a:pPr eaLnBrk="1" hangingPunct="1"/>
            <a:r>
              <a:rPr lang="en-US" dirty="0" smtClean="0">
                <a:solidFill>
                  <a:schemeClr val="bg1"/>
                </a:solidFill>
              </a:rPr>
              <a:t>Dorian</a:t>
            </a:r>
          </a:p>
          <a:p>
            <a:pPr eaLnBrk="1" hangingPunct="1"/>
            <a:r>
              <a:rPr lang="en-US" dirty="0">
                <a:solidFill>
                  <a:schemeClr val="bg1"/>
                </a:solidFill>
              </a:rPr>
              <a:t>ERIN </a:t>
            </a:r>
            <a:endParaRPr lang="en-US" dirty="0" smtClean="0">
              <a:solidFill>
                <a:schemeClr val="bg1"/>
              </a:solidFill>
            </a:endParaRPr>
          </a:p>
          <a:p>
            <a:pPr eaLnBrk="1" hangingPunct="1"/>
            <a:r>
              <a:rPr lang="en-US" dirty="0">
                <a:solidFill>
                  <a:schemeClr val="bg1"/>
                </a:solidFill>
              </a:rPr>
              <a:t>FERNAND</a:t>
            </a:r>
          </a:p>
        </p:txBody>
      </p:sp>
      <p:sp>
        <p:nvSpPr>
          <p:cNvPr id="14341" name="TextBox 7"/>
          <p:cNvSpPr txBox="1">
            <a:spLocks noChangeArrowheads="1"/>
          </p:cNvSpPr>
          <p:nvPr/>
        </p:nvSpPr>
        <p:spPr bwMode="auto">
          <a:xfrm>
            <a:off x="4972744" y="3333750"/>
            <a:ext cx="3896544"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sz="2800" dirty="0">
                <a:solidFill>
                  <a:srgbClr val="C00000"/>
                </a:solidFill>
              </a:rPr>
              <a:t>Eastern </a:t>
            </a:r>
            <a:r>
              <a:rPr lang="en-US" sz="2800" dirty="0" smtClean="0">
                <a:solidFill>
                  <a:srgbClr val="C00000"/>
                </a:solidFill>
              </a:rPr>
              <a:t>Pacific:</a:t>
            </a:r>
            <a:endParaRPr lang="en-US" sz="2800" dirty="0">
              <a:solidFill>
                <a:srgbClr val="C00000"/>
              </a:solidFill>
            </a:endParaRPr>
          </a:p>
          <a:p>
            <a:pPr eaLnBrk="1" hangingPunct="1"/>
            <a:r>
              <a:rPr lang="en-US" dirty="0" smtClean="0">
                <a:solidFill>
                  <a:schemeClr val="bg1"/>
                </a:solidFill>
              </a:rPr>
              <a:t>2 </a:t>
            </a:r>
            <a:r>
              <a:rPr lang="en-US" dirty="0">
                <a:solidFill>
                  <a:schemeClr val="bg1"/>
                </a:solidFill>
              </a:rPr>
              <a:t>Hurricanes and  </a:t>
            </a:r>
            <a:r>
              <a:rPr lang="en-US" dirty="0" smtClean="0">
                <a:solidFill>
                  <a:schemeClr val="bg1"/>
                </a:solidFill>
              </a:rPr>
              <a:t>5 </a:t>
            </a:r>
            <a:r>
              <a:rPr lang="en-US" dirty="0">
                <a:solidFill>
                  <a:schemeClr val="bg1"/>
                </a:solidFill>
              </a:rPr>
              <a:t>TCs</a:t>
            </a:r>
          </a:p>
          <a:p>
            <a:pPr eaLnBrk="1" hangingPunct="1"/>
            <a:r>
              <a:rPr lang="en-US" dirty="0" smtClean="0">
                <a:solidFill>
                  <a:schemeClr val="bg1"/>
                </a:solidFill>
              </a:rPr>
              <a:t>in August</a:t>
            </a:r>
            <a:endParaRPr lang="en-US" dirty="0">
              <a:solidFill>
                <a:schemeClr val="bg1"/>
              </a:solidFill>
            </a:endParaRPr>
          </a:p>
          <a:p>
            <a:pPr eaLnBrk="1" hangingPunct="1"/>
            <a:r>
              <a:rPr lang="en-US" dirty="0" smtClean="0">
                <a:solidFill>
                  <a:srgbClr val="FF0000"/>
                </a:solidFill>
              </a:rPr>
              <a:t>GIL, HENRIETTE, </a:t>
            </a:r>
            <a:endParaRPr lang="en-US" dirty="0">
              <a:solidFill>
                <a:srgbClr val="FF0000"/>
              </a:solidFill>
            </a:endParaRPr>
          </a:p>
          <a:p>
            <a:pPr eaLnBrk="1" hangingPunct="1"/>
            <a:r>
              <a:rPr lang="en-US" dirty="0" smtClean="0">
                <a:solidFill>
                  <a:schemeClr val="bg1"/>
                </a:solidFill>
              </a:rPr>
              <a:t>TCs</a:t>
            </a:r>
            <a:r>
              <a:rPr lang="en-US" dirty="0">
                <a:solidFill>
                  <a:schemeClr val="bg1"/>
                </a:solidFill>
              </a:rPr>
              <a:t>:</a:t>
            </a:r>
          </a:p>
          <a:p>
            <a:pPr eaLnBrk="1" hangingPunct="1"/>
            <a:r>
              <a:rPr lang="en-US" dirty="0" smtClean="0">
                <a:solidFill>
                  <a:srgbClr val="FF0000"/>
                </a:solidFill>
              </a:rPr>
              <a:t>PEWA, UNALA, IVO, JULIETTE, </a:t>
            </a:r>
            <a:r>
              <a:rPr lang="en-US" dirty="0">
                <a:solidFill>
                  <a:srgbClr val="FF0000"/>
                </a:solidFill>
              </a:rPr>
              <a:t>KIKO</a:t>
            </a:r>
            <a:endParaRPr lang="en-US" dirty="0">
              <a:solidFill>
                <a:srgbClr val="FF0000"/>
              </a:solidFill>
            </a:endParaRPr>
          </a:p>
        </p:txBody>
      </p:sp>
    </p:spTree>
    <p:extLst>
      <p:ext uri="{BB962C8B-B14F-4D97-AF65-F5344CB8AC3E}">
        <p14:creationId xmlns:p14="http://schemas.microsoft.com/office/powerpoint/2010/main" val="2860420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Number Placeholder 2"/>
          <p:cNvSpPr>
            <a:spLocks noGrp="1"/>
          </p:cNvSpPr>
          <p:nvPr>
            <p:ph type="sldNum" sz="quarter" idx="14"/>
          </p:nvPr>
        </p:nvSpPr>
        <p:spPr>
          <a:noFill/>
        </p:spPr>
        <p:txBody>
          <a:bodyPr/>
          <a:lstStyle/>
          <a:p>
            <a:fld id="{91D01136-FAD6-41AE-ACD9-DF76CBF7F4F1}" type="slidenum">
              <a:rPr lang="en-US" smtClean="0">
                <a:latin typeface="Arial" charset="0"/>
              </a:rPr>
              <a:pPr/>
              <a:t>14</a:t>
            </a:fld>
            <a:endParaRPr lang="en-US" smtClean="0">
              <a:latin typeface="Arial" charset="0"/>
            </a:endParaRPr>
          </a:p>
        </p:txBody>
      </p:sp>
      <p:sp>
        <p:nvSpPr>
          <p:cNvPr id="209923" name="Rectangle 2"/>
          <p:cNvSpPr>
            <a:spLocks noGrp="1"/>
          </p:cNvSpPr>
          <p:nvPr>
            <p:ph type="title" idx="4294967295"/>
          </p:nvPr>
        </p:nvSpPr>
        <p:spPr>
          <a:xfrm>
            <a:off x="1907704" y="692696"/>
            <a:ext cx="5400600" cy="1143000"/>
          </a:xfrm>
        </p:spPr>
        <p:txBody>
          <a:bodyPr/>
          <a:lstStyle/>
          <a:p>
            <a:r>
              <a:rPr lang="en-US" sz="4000" dirty="0" smtClean="0">
                <a:solidFill>
                  <a:schemeClr val="bg1"/>
                </a:solidFill>
                <a:ea typeface="ＭＳ Ｐゴシック" pitchFamily="34" charset="-128"/>
                <a:cs typeface="Arial" charset="0"/>
              </a:rPr>
              <a:t>Global Overview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p:cNvPicPr>
          <p:nvPr/>
        </p:nvPicPr>
        <p:blipFill>
          <a:blip r:embed="rId3">
            <a:extLst>
              <a:ext uri="{28A0092B-C50C-407E-A947-70E740481C1C}">
                <a14:useLocalDpi xmlns:a14="http://schemas.microsoft.com/office/drawing/2010/main" val="0"/>
              </a:ext>
            </a:extLst>
          </a:blip>
          <a:srcRect l="6471" t="2499" r="6471" b="20000"/>
          <a:stretch>
            <a:fillRect/>
          </a:stretch>
        </p:blipFill>
        <p:spPr bwMode="auto">
          <a:xfrm>
            <a:off x="247650" y="762000"/>
            <a:ext cx="4457700" cy="5524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7" name="Text Box 14"/>
          <p:cNvSpPr txBox="1">
            <a:spLocks noChangeArrowheads="1"/>
          </p:cNvSpPr>
          <p:nvPr/>
        </p:nvSpPr>
        <p:spPr bwMode="auto">
          <a:xfrm>
            <a:off x="5676900" y="5638800"/>
            <a:ext cx="3124200" cy="1027113"/>
          </a:xfrm>
          <a:prstGeom prst="rect">
            <a:avLst/>
          </a:pr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dirty="0">
                <a:latin typeface="Verdana" pitchFamily="34" charset="0"/>
                <a:ea typeface="宋体" pitchFamily="2" charset="-122"/>
              </a:rPr>
              <a:t>Fig. G1. Sea surface temperature anomalies (top) and anomaly tendency (bottom). Data are derived from the NCEP OI SST analysis, and a</a:t>
            </a:r>
            <a:r>
              <a:rPr lang="en-GB" sz="1000" b="1" dirty="0">
                <a:latin typeface="Verdana" pitchFamily="34" charset="0"/>
                <a:cs typeface="Times New Roman" pitchFamily="18" charset="0"/>
              </a:rPr>
              <a:t>nomalies are departures from the 1981-2010 base period means.</a:t>
            </a:r>
          </a:p>
        </p:txBody>
      </p:sp>
      <p:sp>
        <p:nvSpPr>
          <p:cNvPr id="6148" name="Rectangle 2"/>
          <p:cNvSpPr>
            <a:spLocks noGrp="1" noChangeArrowheads="1"/>
          </p:cNvSpPr>
          <p:nvPr>
            <p:ph type="title"/>
          </p:nvPr>
        </p:nvSpPr>
        <p:spPr>
          <a:xfrm>
            <a:off x="637728" y="0"/>
            <a:ext cx="8686800" cy="658813"/>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Global SST Anomaly (</a:t>
            </a:r>
            <a:r>
              <a:rPr lang="en-GB" sz="2400" b="1" u="sng" baseline="30000" dirty="0" smtClean="0">
                <a:solidFill>
                  <a:srgbClr val="FFFF00"/>
                </a:solidFill>
              </a:rPr>
              <a:t>0</a:t>
            </a:r>
            <a:r>
              <a:rPr lang="en-GB" sz="2400" b="1" u="sng" dirty="0" smtClean="0">
                <a:solidFill>
                  <a:srgbClr val="FFFF00"/>
                </a:solidFill>
              </a:rPr>
              <a:t>C) and Anomaly Tendency</a:t>
            </a:r>
          </a:p>
        </p:txBody>
      </p:sp>
      <p:sp>
        <p:nvSpPr>
          <p:cNvPr id="6149" name="Oval 24"/>
          <p:cNvSpPr>
            <a:spLocks noChangeArrowheads="1"/>
          </p:cNvSpPr>
          <p:nvPr/>
        </p:nvSpPr>
        <p:spPr bwMode="auto">
          <a:xfrm>
            <a:off x="3106738" y="1435100"/>
            <a:ext cx="779462" cy="598488"/>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0" name="Oval 24"/>
          <p:cNvSpPr>
            <a:spLocks noChangeArrowheads="1"/>
          </p:cNvSpPr>
          <p:nvPr/>
        </p:nvSpPr>
        <p:spPr bwMode="auto">
          <a:xfrm>
            <a:off x="1431925" y="4656138"/>
            <a:ext cx="363538" cy="4191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1" name="Oval 24"/>
          <p:cNvSpPr>
            <a:spLocks noChangeArrowheads="1"/>
          </p:cNvSpPr>
          <p:nvPr/>
        </p:nvSpPr>
        <p:spPr bwMode="auto">
          <a:xfrm>
            <a:off x="2303463" y="2249488"/>
            <a:ext cx="803275" cy="257175"/>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3" name="Oval 24"/>
          <p:cNvSpPr>
            <a:spLocks noChangeArrowheads="1"/>
          </p:cNvSpPr>
          <p:nvPr/>
        </p:nvSpPr>
        <p:spPr bwMode="auto">
          <a:xfrm>
            <a:off x="3059113" y="4294188"/>
            <a:ext cx="598487" cy="5715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4" name="Oval 24"/>
          <p:cNvSpPr>
            <a:spLocks noChangeArrowheads="1"/>
          </p:cNvSpPr>
          <p:nvPr/>
        </p:nvSpPr>
        <p:spPr bwMode="auto">
          <a:xfrm>
            <a:off x="1528763" y="1563688"/>
            <a:ext cx="1062037" cy="56038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5" name="Oval 24"/>
          <p:cNvSpPr>
            <a:spLocks noChangeArrowheads="1"/>
          </p:cNvSpPr>
          <p:nvPr/>
        </p:nvSpPr>
        <p:spPr bwMode="auto">
          <a:xfrm>
            <a:off x="1795463" y="4432300"/>
            <a:ext cx="681037" cy="20955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6" name="Text Box 5"/>
          <p:cNvSpPr txBox="1">
            <a:spLocks noChangeArrowheads="1"/>
          </p:cNvSpPr>
          <p:nvPr/>
        </p:nvSpPr>
        <p:spPr bwMode="auto">
          <a:xfrm>
            <a:off x="5022850" y="1438275"/>
            <a:ext cx="3587750" cy="1909763"/>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Char char="-"/>
            </a:pPr>
            <a:r>
              <a:rPr lang="en-GB" sz="1400" b="1">
                <a:solidFill>
                  <a:srgbClr val="000000"/>
                </a:solidFill>
                <a:latin typeface="Verdana" pitchFamily="34" charset="0"/>
                <a:ea typeface="宋体" pitchFamily="2" charset="-122"/>
                <a:cs typeface="Times New Roman" pitchFamily="18" charset="0"/>
              </a:rPr>
              <a:t> </a:t>
            </a:r>
            <a:r>
              <a:rPr lang="en-GB" sz="1100" b="1">
                <a:solidFill>
                  <a:schemeClr val="tx1"/>
                </a:solidFill>
                <a:latin typeface="Verdana" pitchFamily="34" charset="0"/>
                <a:ea typeface="宋体" pitchFamily="2" charset="-122"/>
                <a:cs typeface="Times New Roman" pitchFamily="18" charset="0"/>
              </a:rPr>
              <a:t>SST was near-normal across the western-central tropical Pacific and below normal across the eastern Pacific.</a:t>
            </a:r>
          </a:p>
          <a:p>
            <a:pPr eaLnBrk="1" hangingPunct="1">
              <a:lnSpc>
                <a:spcPct val="101000"/>
              </a:lnSpc>
              <a:spcBef>
                <a:spcPts val="625"/>
              </a:spcBef>
              <a:buClr>
                <a:srgbClr val="000000"/>
              </a:buClr>
              <a:buSzPct val="100000"/>
              <a:buFont typeface="Verdana" pitchFamily="34" charset="0"/>
              <a:buChar char="-"/>
            </a:pPr>
            <a:r>
              <a:rPr lang="en-GB" sz="1100" b="1">
                <a:solidFill>
                  <a:schemeClr val="tx1"/>
                </a:solidFill>
                <a:latin typeface="Verdana" pitchFamily="34" charset="0"/>
                <a:ea typeface="宋体" pitchFamily="2" charset="-122"/>
                <a:cs typeface="Times New Roman" pitchFamily="18" charset="0"/>
              </a:rPr>
              <a:t> Strong SST warming continued in the high latitudes of North Pacific and Arctic Oceans in Aug. 2013.</a:t>
            </a:r>
          </a:p>
          <a:p>
            <a:pPr eaLnBrk="1" hangingPunct="1">
              <a:lnSpc>
                <a:spcPct val="101000"/>
              </a:lnSpc>
              <a:spcBef>
                <a:spcPts val="625"/>
              </a:spcBef>
              <a:buClr>
                <a:srgbClr val="000000"/>
              </a:buClr>
              <a:buSzPct val="100000"/>
              <a:buFont typeface="Verdana" pitchFamily="34" charset="0"/>
              <a:buChar char="-"/>
            </a:pPr>
            <a:r>
              <a:rPr lang="en-GB" sz="1100" b="1">
                <a:solidFill>
                  <a:schemeClr val="tx1"/>
                </a:solidFill>
                <a:latin typeface="Verdana" pitchFamily="34" charset="0"/>
                <a:ea typeface="宋体" pitchFamily="2" charset="-122"/>
                <a:cs typeface="Times New Roman" pitchFamily="18" charset="0"/>
              </a:rPr>
              <a:t> Positive SSTA dominated the North Atlantic Ocean.</a:t>
            </a:r>
          </a:p>
          <a:p>
            <a:pPr eaLnBrk="1" hangingPunct="1">
              <a:lnSpc>
                <a:spcPct val="101000"/>
              </a:lnSpc>
              <a:spcBef>
                <a:spcPts val="625"/>
              </a:spcBef>
              <a:buClr>
                <a:srgbClr val="000000"/>
              </a:buClr>
              <a:buSzPct val="100000"/>
              <a:buFont typeface="Verdana" pitchFamily="34" charset="0"/>
              <a:buChar char="-"/>
            </a:pPr>
            <a:endParaRPr lang="en-GB" sz="1100" b="1">
              <a:solidFill>
                <a:schemeClr val="tx1"/>
              </a:solidFill>
              <a:latin typeface="Verdana" pitchFamily="34" charset="0"/>
              <a:ea typeface="宋体" pitchFamily="2" charset="-122"/>
              <a:cs typeface="Times New Roman" pitchFamily="18" charset="0"/>
            </a:endParaRPr>
          </a:p>
        </p:txBody>
      </p:sp>
      <p:sp>
        <p:nvSpPr>
          <p:cNvPr id="6157" name="Oval 24"/>
          <p:cNvSpPr>
            <a:spLocks noChangeArrowheads="1"/>
          </p:cNvSpPr>
          <p:nvPr/>
        </p:nvSpPr>
        <p:spPr bwMode="auto">
          <a:xfrm>
            <a:off x="712788" y="2506663"/>
            <a:ext cx="815975" cy="465137"/>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8" name="Text Box 5"/>
          <p:cNvSpPr txBox="1">
            <a:spLocks noChangeArrowheads="1"/>
          </p:cNvSpPr>
          <p:nvPr/>
        </p:nvSpPr>
        <p:spPr bwMode="auto">
          <a:xfrm>
            <a:off x="5022850" y="4048125"/>
            <a:ext cx="3663950" cy="1025525"/>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Char char="-"/>
            </a:pPr>
            <a:r>
              <a:rPr lang="en-US" sz="1100" b="1">
                <a:solidFill>
                  <a:schemeClr val="tx1"/>
                </a:solidFill>
                <a:latin typeface="Verdana" pitchFamily="34" charset="0"/>
                <a:ea typeface="宋体" pitchFamily="2" charset="-122"/>
                <a:cs typeface="Times New Roman" pitchFamily="18" charset="0"/>
              </a:rPr>
              <a:t> A strong warming tendency was observed near the Bering Sea and East China Sea and subpolor North Atlantic.</a:t>
            </a:r>
          </a:p>
          <a:p>
            <a:pPr eaLnBrk="1" hangingPunct="1">
              <a:lnSpc>
                <a:spcPct val="101000"/>
              </a:lnSpc>
              <a:spcBef>
                <a:spcPts val="625"/>
              </a:spcBef>
              <a:buClr>
                <a:srgbClr val="000000"/>
              </a:buClr>
              <a:buSzPct val="100000"/>
              <a:buFont typeface="Verdana" pitchFamily="34" charset="0"/>
              <a:buChar char="-"/>
            </a:pPr>
            <a:r>
              <a:rPr lang="en-US" sz="1100" b="1">
                <a:solidFill>
                  <a:schemeClr val="tx1"/>
                </a:solidFill>
                <a:latin typeface="Verdana" pitchFamily="34" charset="0"/>
                <a:ea typeface="宋体" pitchFamily="2" charset="-122"/>
                <a:cs typeface="Times New Roman" pitchFamily="18" charset="0"/>
              </a:rPr>
              <a:t>  Positive SSTA near the Gulf Stream extension weakened in Aug.2013.</a:t>
            </a:r>
          </a:p>
        </p:txBody>
      </p:sp>
      <p:sp>
        <p:nvSpPr>
          <p:cNvPr id="15" name="Oval 24"/>
          <p:cNvSpPr>
            <a:spLocks noChangeArrowheads="1"/>
          </p:cNvSpPr>
          <p:nvPr/>
        </p:nvSpPr>
        <p:spPr bwMode="auto">
          <a:xfrm>
            <a:off x="533400" y="1239838"/>
            <a:ext cx="685800" cy="390525"/>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6" name="TextBox 15"/>
          <p:cNvSpPr txBox="1"/>
          <p:nvPr/>
        </p:nvSpPr>
        <p:spPr>
          <a:xfrm>
            <a:off x="7956376" y="55657"/>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spTree>
    <p:extLst>
      <p:ext uri="{BB962C8B-B14F-4D97-AF65-F5344CB8AC3E}">
        <p14:creationId xmlns:p14="http://schemas.microsoft.com/office/powerpoint/2010/main" val="2782321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descr="http://origin.cpc.ncep.noaa.gov/products/analysis_monitoring/bulletin_tmp/fige1.gif"/>
          <p:cNvPicPr>
            <a:picLocks noChangeAspect="1" noChangeArrowheads="1"/>
          </p:cNvPicPr>
          <p:nvPr/>
        </p:nvPicPr>
        <p:blipFill rotWithShape="1">
          <a:blip r:embed="rId3">
            <a:extLst>
              <a:ext uri="{28A0092B-C50C-407E-A947-70E740481C1C}">
                <a14:useLocalDpi xmlns:a14="http://schemas.microsoft.com/office/drawing/2010/main" val="0"/>
              </a:ext>
            </a:extLst>
          </a:blip>
          <a:srcRect l="7885" r="11174" b="7253"/>
          <a:stretch/>
        </p:blipFill>
        <p:spPr bwMode="auto">
          <a:xfrm>
            <a:off x="1375120" y="708642"/>
            <a:ext cx="6293224" cy="5672686"/>
          </a:xfrm>
          <a:prstGeom prst="rect">
            <a:avLst/>
          </a:prstGeom>
          <a:noFill/>
          <a:extLst>
            <a:ext uri="{909E8E84-426E-40DD-AFC4-6F175D3DCCD1}">
              <a14:hiddenFill xmlns:a14="http://schemas.microsoft.com/office/drawing/2010/main">
                <a:solidFill>
                  <a:srgbClr val="FFFFFF"/>
                </a:solidFill>
              </a14:hiddenFill>
            </a:ext>
          </a:extLst>
        </p:spPr>
      </p:pic>
      <p:sp>
        <p:nvSpPr>
          <p:cNvPr id="211970" name="Slide Number Placeholder 2"/>
          <p:cNvSpPr>
            <a:spLocks noGrp="1"/>
          </p:cNvSpPr>
          <p:nvPr>
            <p:ph type="sldNum" sz="quarter" idx="14"/>
          </p:nvPr>
        </p:nvSpPr>
        <p:spPr>
          <a:noFill/>
        </p:spPr>
        <p:txBody>
          <a:bodyPr/>
          <a:lstStyle/>
          <a:p>
            <a:fld id="{C112A6E6-64A5-45E6-B69F-FEF6FCBDA307}" type="slidenum">
              <a:rPr lang="en-US" smtClean="0">
                <a:latin typeface="Arial" charset="0"/>
              </a:rPr>
              <a:pPr/>
              <a:t>16</a:t>
            </a:fld>
            <a:endParaRPr lang="en-US" smtClean="0">
              <a:latin typeface="Arial" charset="0"/>
            </a:endParaRPr>
          </a:p>
        </p:txBody>
      </p:sp>
      <p:sp>
        <p:nvSpPr>
          <p:cNvPr id="211975" name="Oval 45"/>
          <p:cNvSpPr>
            <a:spLocks noChangeArrowheads="1"/>
          </p:cNvSpPr>
          <p:nvPr/>
        </p:nvSpPr>
        <p:spPr bwMode="auto">
          <a:xfrm rot="10800000" flipV="1">
            <a:off x="5076056" y="1340165"/>
            <a:ext cx="751874" cy="425876"/>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
        <p:nvSpPr>
          <p:cNvPr id="11" name="Oval 45"/>
          <p:cNvSpPr>
            <a:spLocks noChangeArrowheads="1"/>
          </p:cNvSpPr>
          <p:nvPr/>
        </p:nvSpPr>
        <p:spPr bwMode="auto">
          <a:xfrm>
            <a:off x="2738938" y="1628800"/>
            <a:ext cx="392902" cy="360040"/>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
        <p:nvSpPr>
          <p:cNvPr id="2" name="TextBox 1"/>
          <p:cNvSpPr txBox="1"/>
          <p:nvPr/>
        </p:nvSpPr>
        <p:spPr>
          <a:xfrm>
            <a:off x="1259632" y="246976"/>
            <a:ext cx="6912768" cy="461665"/>
          </a:xfrm>
          <a:prstGeom prst="rect">
            <a:avLst/>
          </a:prstGeom>
          <a:noFill/>
        </p:spPr>
        <p:txBody>
          <a:bodyPr wrap="square" rtlCol="0">
            <a:spAutoFit/>
          </a:bodyPr>
          <a:lstStyle/>
          <a:p>
            <a:r>
              <a:rPr lang="en-US" b="1" dirty="0" smtClean="0">
                <a:solidFill>
                  <a:srgbClr val="FFFF00"/>
                </a:solidFill>
              </a:rPr>
              <a:t>Global Monthly Mean Temperature Anomaly </a:t>
            </a:r>
            <a:endParaRPr lang="en-US" b="1" dirty="0">
              <a:solidFill>
                <a:srgbClr val="FFFF00"/>
              </a:solidFill>
            </a:endParaRPr>
          </a:p>
        </p:txBody>
      </p:sp>
      <p:sp>
        <p:nvSpPr>
          <p:cNvPr id="16" name="Oval 45"/>
          <p:cNvSpPr>
            <a:spLocks noChangeArrowheads="1"/>
          </p:cNvSpPr>
          <p:nvPr/>
        </p:nvSpPr>
        <p:spPr bwMode="auto">
          <a:xfrm rot="20412945" flipV="1">
            <a:off x="6159388" y="1590461"/>
            <a:ext cx="1092025" cy="351161"/>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descr="http://origin.cpc.ncep.noaa.gov/products/analysis_monitoring/bulletin_tmp/fige3.gif"/>
          <p:cNvPicPr>
            <a:picLocks noChangeAspect="1" noChangeArrowheads="1"/>
          </p:cNvPicPr>
          <p:nvPr/>
        </p:nvPicPr>
        <p:blipFill rotWithShape="1">
          <a:blip r:embed="rId3">
            <a:extLst>
              <a:ext uri="{28A0092B-C50C-407E-A947-70E740481C1C}">
                <a14:useLocalDpi xmlns:a14="http://schemas.microsoft.com/office/drawing/2010/main" val="0"/>
              </a:ext>
            </a:extLst>
          </a:blip>
          <a:srcRect l="7227" r="10733" b="7555"/>
          <a:stretch/>
        </p:blipFill>
        <p:spPr bwMode="auto">
          <a:xfrm>
            <a:off x="1475657" y="819856"/>
            <a:ext cx="6192688" cy="58495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17</a:t>
            </a:fld>
            <a:endParaRPr lang="en-US"/>
          </a:p>
        </p:txBody>
      </p:sp>
      <p:sp>
        <p:nvSpPr>
          <p:cNvPr id="3" name="TextBox 2"/>
          <p:cNvSpPr txBox="1"/>
          <p:nvPr/>
        </p:nvSpPr>
        <p:spPr>
          <a:xfrm>
            <a:off x="1331640" y="188640"/>
            <a:ext cx="6912768" cy="461665"/>
          </a:xfrm>
          <a:prstGeom prst="rect">
            <a:avLst/>
          </a:prstGeom>
          <a:noFill/>
        </p:spPr>
        <p:txBody>
          <a:bodyPr wrap="square" rtlCol="0">
            <a:spAutoFit/>
          </a:bodyPr>
          <a:lstStyle/>
          <a:p>
            <a:r>
              <a:rPr lang="en-US" b="1" dirty="0" smtClean="0">
                <a:solidFill>
                  <a:srgbClr val="FFFF00"/>
                </a:solidFill>
              </a:rPr>
              <a:t>Global Monthly Mean Precipitation Anomaly</a:t>
            </a:r>
            <a:endParaRPr lang="en-US" b="1" dirty="0">
              <a:solidFill>
                <a:srgbClr val="FFFF00"/>
              </a:solidFill>
            </a:endParaRPr>
          </a:p>
        </p:txBody>
      </p:sp>
      <p:sp>
        <p:nvSpPr>
          <p:cNvPr id="11" name="Oval 45"/>
          <p:cNvSpPr>
            <a:spLocks noChangeArrowheads="1"/>
          </p:cNvSpPr>
          <p:nvPr/>
        </p:nvSpPr>
        <p:spPr bwMode="auto">
          <a:xfrm rot="10800000" flipV="1">
            <a:off x="6274718" y="1987513"/>
            <a:ext cx="1224136" cy="425876"/>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165803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4" name="Picture 2" descr="http://www.cpc.ncep.noaa.gov/products/precip/CWlink/daily_ao_index/ao.spr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4211960"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18</a:t>
            </a:fld>
            <a:endParaRPr lang="en-US"/>
          </a:p>
        </p:txBody>
      </p:sp>
      <p:sp>
        <p:nvSpPr>
          <p:cNvPr id="4" name="Title 1"/>
          <p:cNvSpPr>
            <a:spLocks noGrp="1"/>
          </p:cNvSpPr>
          <p:nvPr>
            <p:ph type="title"/>
          </p:nvPr>
        </p:nvSpPr>
        <p:spPr>
          <a:xfrm>
            <a:off x="1219200" y="44624"/>
            <a:ext cx="7239000" cy="1143000"/>
          </a:xfrm>
        </p:spPr>
        <p:txBody>
          <a:bodyPr/>
          <a:lstStyle/>
          <a:p>
            <a:r>
              <a:rPr lang="en-US" sz="4000" dirty="0" smtClean="0">
                <a:solidFill>
                  <a:srgbClr val="FFFF00"/>
                </a:solidFill>
                <a:cs typeface="Arial" charset="0"/>
              </a:rPr>
              <a:t>AO Index</a:t>
            </a:r>
          </a:p>
        </p:txBody>
      </p:sp>
      <p:grpSp>
        <p:nvGrpSpPr>
          <p:cNvPr id="6" name="Group 5"/>
          <p:cNvGrpSpPr/>
          <p:nvPr/>
        </p:nvGrpSpPr>
        <p:grpSpPr>
          <a:xfrm>
            <a:off x="4283968" y="2060848"/>
            <a:ext cx="4780649" cy="4104456"/>
            <a:chOff x="4895844" y="2060848"/>
            <a:chExt cx="4780649" cy="4104456"/>
          </a:xfrm>
        </p:grpSpPr>
        <p:pic>
          <p:nvPicPr>
            <p:cNvPr id="7" name="Picture 2" descr="Arctic Oscillation Loading Pattern"/>
            <p:cNvPicPr>
              <a:picLocks noChangeAspect="1" noChangeArrowheads="1"/>
            </p:cNvPicPr>
            <p:nvPr/>
          </p:nvPicPr>
          <p:blipFill>
            <a:blip r:embed="rId3" cstate="print"/>
            <a:srcRect/>
            <a:stretch>
              <a:fillRect/>
            </a:stretch>
          </p:blipFill>
          <p:spPr bwMode="auto">
            <a:xfrm>
              <a:off x="4895844" y="2060848"/>
              <a:ext cx="4780649" cy="4104456"/>
            </a:xfrm>
            <a:prstGeom prst="rect">
              <a:avLst/>
            </a:prstGeom>
            <a:noFill/>
          </p:spPr>
        </p:pic>
        <p:pic>
          <p:nvPicPr>
            <p:cNvPr id="8" name="Picture 4" descr="Arctic Oscillation Loading Pattern"/>
            <p:cNvPicPr>
              <a:picLocks noChangeAspect="1" noChangeArrowheads="1"/>
            </p:cNvPicPr>
            <p:nvPr/>
          </p:nvPicPr>
          <p:blipFill>
            <a:blip r:embed="rId4" cstate="print"/>
            <a:srcRect t="8542" r="16000"/>
            <a:stretch>
              <a:fillRect/>
            </a:stretch>
          </p:blipFill>
          <p:spPr bwMode="auto">
            <a:xfrm rot="16200000">
              <a:off x="4969185" y="2311735"/>
              <a:ext cx="3780482" cy="3854772"/>
            </a:xfrm>
            <a:prstGeom prst="rect">
              <a:avLst/>
            </a:prstGeom>
            <a:noFill/>
            <a:ln w="9525">
              <a:noFill/>
              <a:miter lim="800000"/>
              <a:headEnd/>
              <a:tailEnd/>
            </a:ln>
          </p:spPr>
        </p:pic>
      </p:grpSp>
      <p:cxnSp>
        <p:nvCxnSpPr>
          <p:cNvPr id="9" name="Straight Connector 8"/>
          <p:cNvCxnSpPr/>
          <p:nvPr/>
        </p:nvCxnSpPr>
        <p:spPr>
          <a:xfrm rot="16200000" flipH="1">
            <a:off x="1205683" y="4167212"/>
            <a:ext cx="4598466" cy="26070"/>
          </a:xfrm>
          <a:prstGeom prst="line">
            <a:avLst/>
          </a:prstGeom>
          <a:ln w="15875">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367084" y="4146773"/>
            <a:ext cx="4634656" cy="30758"/>
          </a:xfrm>
          <a:prstGeom prst="line">
            <a:avLst/>
          </a:prstGeom>
          <a:ln w="15875">
            <a:solidFill>
              <a:srgbClr val="008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056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2" descr="http://www.cpc.ncep.noaa.gov/products/precip/CWlink/pna/nao.spr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4320540" cy="5544616"/>
          </a:xfrm>
          <a:prstGeom prst="rect">
            <a:avLst/>
          </a:prstGeom>
          <a:noFill/>
          <a:extLst>
            <a:ext uri="{909E8E84-426E-40DD-AFC4-6F175D3DCCD1}">
              <a14:hiddenFill xmlns:a14="http://schemas.microsoft.com/office/drawing/2010/main">
                <a:solidFill>
                  <a:srgbClr val="FFFFFF"/>
                </a:solidFill>
              </a14:hiddenFill>
            </a:ext>
          </a:extLst>
        </p:spPr>
      </p:pic>
      <p:sp>
        <p:nvSpPr>
          <p:cNvPr id="219138" name="Title 7"/>
          <p:cNvSpPr>
            <a:spLocks noGrp="1"/>
          </p:cNvSpPr>
          <p:nvPr>
            <p:ph type="title"/>
          </p:nvPr>
        </p:nvSpPr>
        <p:spPr>
          <a:xfrm>
            <a:off x="1214438" y="0"/>
            <a:ext cx="7239000" cy="1143000"/>
          </a:xfrm>
        </p:spPr>
        <p:txBody>
          <a:bodyPr/>
          <a:lstStyle/>
          <a:p>
            <a:r>
              <a:rPr lang="en-US" sz="4000" smtClean="0">
                <a:solidFill>
                  <a:schemeClr val="bg1"/>
                </a:solidFill>
                <a:cs typeface="Arial" charset="0"/>
              </a:rPr>
              <a:t>NAO Index</a:t>
            </a:r>
          </a:p>
        </p:txBody>
      </p:sp>
      <p:pic>
        <p:nvPicPr>
          <p:cNvPr id="219139" name="Picture 10" descr="NAO Associated Temperature Patterns"/>
          <p:cNvPicPr>
            <a:picLocks noChangeAspect="1" noChangeArrowheads="1"/>
          </p:cNvPicPr>
          <p:nvPr/>
        </p:nvPicPr>
        <p:blipFill>
          <a:blip r:embed="rId3" cstate="print"/>
          <a:srcRect/>
          <a:stretch>
            <a:fillRect/>
          </a:stretch>
        </p:blipFill>
        <p:spPr bwMode="auto">
          <a:xfrm>
            <a:off x="4644008" y="1412776"/>
            <a:ext cx="4429125" cy="5200650"/>
          </a:xfrm>
          <a:prstGeom prst="rect">
            <a:avLst/>
          </a:prstGeom>
          <a:noFill/>
          <a:ln w="9525">
            <a:noFill/>
            <a:miter lim="800000"/>
            <a:headEnd/>
            <a:tailEnd/>
          </a:ln>
        </p:spPr>
      </p:pic>
      <p:cxnSp>
        <p:nvCxnSpPr>
          <p:cNvPr id="5" name="Straight Connector 4"/>
          <p:cNvCxnSpPr/>
          <p:nvPr/>
        </p:nvCxnSpPr>
        <p:spPr>
          <a:xfrm rot="16200000" flipH="1">
            <a:off x="511100" y="4146773"/>
            <a:ext cx="4634656" cy="30758"/>
          </a:xfrm>
          <a:prstGeom prst="line">
            <a:avLst/>
          </a:prstGeom>
          <a:ln w="15875">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395635" y="4203030"/>
            <a:ext cx="4598466" cy="26070"/>
          </a:xfrm>
          <a:prstGeom prst="line">
            <a:avLst/>
          </a:prstGeom>
          <a:ln w="15875">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4"/>
          </p:nvPr>
        </p:nvSpPr>
        <p:spPr/>
        <p:txBody>
          <a:bodyPr/>
          <a:lstStyle/>
          <a:p>
            <a:pPr>
              <a:defRPr/>
            </a:pPr>
            <a:fld id="{6CE49BBF-EEBA-4559-86B6-AF87FB96160B}" type="slidenum">
              <a:rPr lang="en-US" smtClean="0"/>
              <a:pPr>
                <a:defRPr/>
              </a:pPr>
              <a:t>19</a:t>
            </a:fld>
            <a:endParaRPr lang="en-US"/>
          </a:p>
        </p:txBody>
      </p:sp>
    </p:spTree>
    <p:extLst>
      <p:ext uri="{BB962C8B-B14F-4D97-AF65-F5344CB8AC3E}">
        <p14:creationId xmlns:p14="http://schemas.microsoft.com/office/powerpoint/2010/main" val="1982080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02E8"/>
        </a:solidFill>
        <a:effectLst/>
      </p:bgPr>
    </p:bg>
    <p:spTree>
      <p:nvGrpSpPr>
        <p:cNvPr id="1" name=""/>
        <p:cNvGrpSpPr/>
        <p:nvPr/>
      </p:nvGrpSpPr>
      <p:grpSpPr>
        <a:xfrm>
          <a:off x="0" y="0"/>
          <a:ext cx="0" cy="0"/>
          <a:chOff x="0" y="0"/>
          <a:chExt cx="0" cy="0"/>
        </a:xfrm>
      </p:grpSpPr>
      <p:sp>
        <p:nvSpPr>
          <p:cNvPr id="186370" name="Rectangle 2"/>
          <p:cNvSpPr>
            <a:spLocks noGrp="1"/>
          </p:cNvSpPr>
          <p:nvPr>
            <p:ph type="title"/>
          </p:nvPr>
        </p:nvSpPr>
        <p:spPr>
          <a:xfrm>
            <a:off x="2664296" y="0"/>
            <a:ext cx="3779912" cy="1143000"/>
          </a:xfrm>
        </p:spPr>
        <p:txBody>
          <a:bodyPr/>
          <a:lstStyle/>
          <a:p>
            <a:pPr eaLnBrk="1" hangingPunct="1"/>
            <a:r>
              <a:rPr lang="en-US" sz="4000" dirty="0" smtClean="0">
                <a:solidFill>
                  <a:schemeClr val="bg1"/>
                </a:solidFill>
                <a:latin typeface="Arial" pitchFamily="34" charset="0"/>
                <a:ea typeface="ＭＳ Ｐゴシック" pitchFamily="34" charset="-128"/>
                <a:cs typeface="Arial" pitchFamily="34" charset="0"/>
              </a:rPr>
              <a:t>Outline</a:t>
            </a:r>
          </a:p>
        </p:txBody>
      </p:sp>
      <p:sp>
        <p:nvSpPr>
          <p:cNvPr id="186371" name="Rectangle 3"/>
          <p:cNvSpPr>
            <a:spLocks noGrp="1"/>
          </p:cNvSpPr>
          <p:nvPr>
            <p:ph idx="1"/>
          </p:nvPr>
        </p:nvSpPr>
        <p:spPr>
          <a:xfrm>
            <a:off x="1043607" y="928688"/>
            <a:ext cx="7671767" cy="5740672"/>
          </a:xfrm>
        </p:spPr>
        <p:txBody>
          <a:bodyPr/>
          <a:lstStyle/>
          <a:p>
            <a:pPr eaLnBrk="1" hangingPunct="1">
              <a:buFontTx/>
              <a:buNone/>
            </a:pPr>
            <a:endParaRPr lang="en-US" dirty="0" smtClean="0">
              <a:latin typeface="Arial" pitchFamily="34" charset="0"/>
              <a:ea typeface="ＭＳ Ｐゴシック" pitchFamily="34" charset="-128"/>
              <a:cs typeface="Arial" pitchFamily="34" charset="0"/>
            </a:endParaRPr>
          </a:p>
          <a:p>
            <a:pPr eaLnBrk="1" hangingPunct="1"/>
            <a:r>
              <a:rPr lang="en-US" sz="2800" b="1" dirty="0" smtClean="0">
                <a:solidFill>
                  <a:schemeClr val="bg1"/>
                </a:solidFill>
                <a:latin typeface="Arial" pitchFamily="34" charset="0"/>
                <a:ea typeface="ＭＳ Ｐゴシック" pitchFamily="34" charset="-128"/>
                <a:cs typeface="Arial" pitchFamily="34" charset="0"/>
              </a:rPr>
              <a:t>Tropical Overview:</a:t>
            </a:r>
          </a:p>
          <a:p>
            <a:pPr lvl="1" eaLnBrk="1" hangingPunct="1"/>
            <a:r>
              <a:rPr lang="en-US" sz="2400" b="1" dirty="0" smtClean="0">
                <a:solidFill>
                  <a:schemeClr val="bg1"/>
                </a:solidFill>
                <a:latin typeface="Arial" pitchFamily="34" charset="0"/>
                <a:ea typeface="ＭＳ Ｐゴシック" pitchFamily="34" charset="-128"/>
                <a:cs typeface="Arial" pitchFamily="34" charset="0"/>
              </a:rPr>
              <a:t>ENSO conditions</a:t>
            </a:r>
          </a:p>
          <a:p>
            <a:pPr lvl="1" eaLnBrk="1" hangingPunct="1"/>
            <a:r>
              <a:rPr lang="en-US" sz="2400" b="1" dirty="0" smtClean="0">
                <a:solidFill>
                  <a:schemeClr val="bg1"/>
                </a:solidFill>
                <a:latin typeface="Arial" pitchFamily="34" charset="0"/>
                <a:ea typeface="ＭＳ Ｐゴシック" pitchFamily="34" charset="-128"/>
                <a:cs typeface="Arial" pitchFamily="34" charset="0"/>
              </a:rPr>
              <a:t>MJO and Tropical Storms</a:t>
            </a:r>
          </a:p>
          <a:p>
            <a:pPr eaLnBrk="1" hangingPunct="1"/>
            <a:r>
              <a:rPr lang="en-US" sz="2800" b="1" dirty="0" smtClean="0">
                <a:solidFill>
                  <a:schemeClr val="bg1"/>
                </a:solidFill>
                <a:latin typeface="Arial" pitchFamily="34" charset="0"/>
                <a:ea typeface="ＭＳ Ｐゴシック" pitchFamily="34" charset="-128"/>
                <a:cs typeface="Arial" pitchFamily="34" charset="0"/>
              </a:rPr>
              <a:t>Global Overview</a:t>
            </a:r>
          </a:p>
          <a:p>
            <a:pPr eaLnBrk="1" hangingPunct="1"/>
            <a:r>
              <a:rPr lang="en-US" sz="2800" b="1" dirty="0" smtClean="0">
                <a:solidFill>
                  <a:schemeClr val="bg1"/>
                </a:solidFill>
                <a:latin typeface="Arial" pitchFamily="34" charset="0"/>
                <a:ea typeface="ＭＳ Ｐゴシック" pitchFamily="34" charset="-128"/>
                <a:cs typeface="Arial" pitchFamily="34" charset="0"/>
              </a:rPr>
              <a:t>U.S. Climate</a:t>
            </a:r>
          </a:p>
          <a:p>
            <a:pPr eaLnBrk="1" hangingPunct="1"/>
            <a:r>
              <a:rPr lang="en-US" sz="2800" b="1" dirty="0" smtClean="0">
                <a:solidFill>
                  <a:schemeClr val="bg1"/>
                </a:solidFill>
                <a:latin typeface="Arial" pitchFamily="34" charset="0"/>
                <a:ea typeface="ＭＳ Ｐゴシック" pitchFamily="34" charset="-128"/>
                <a:cs typeface="Arial" pitchFamily="34" charset="0"/>
              </a:rPr>
              <a:t>Forecast Verification (Monthly/Seasonal/6-10day/8-14day)</a:t>
            </a:r>
          </a:p>
          <a:p>
            <a:pPr eaLnBrk="1" hangingPunct="1">
              <a:buFontTx/>
              <a:buNone/>
            </a:pPr>
            <a:endParaRPr lang="en-US" dirty="0" smtClean="0">
              <a:latin typeface="Arial" pitchFamily="34" charset="0"/>
              <a:ea typeface="ＭＳ Ｐゴシック" pitchFamily="34" charset="-128"/>
              <a:cs typeface="Arial" pitchFamily="34" charset="0"/>
            </a:endParaRPr>
          </a:p>
        </p:txBody>
      </p:sp>
      <p:sp>
        <p:nvSpPr>
          <p:cNvPr id="186372" name="Slide Number Placeholder 3"/>
          <p:cNvSpPr>
            <a:spLocks noGrp="1"/>
          </p:cNvSpPr>
          <p:nvPr>
            <p:ph type="sldNum" sz="quarter" idx="14"/>
          </p:nvPr>
        </p:nvSpPr>
        <p:spPr>
          <a:noFill/>
        </p:spPr>
        <p:txBody>
          <a:bodyPr/>
          <a:lstStyle/>
          <a:p>
            <a:fld id="{A23B74B5-5FB8-4EE3-BACA-AE00D4563A8B}" type="slidenum">
              <a:rPr lang="en-US" smtClean="0">
                <a:latin typeface="Arial" charset="0"/>
              </a:rPr>
              <a:pPr/>
              <a:t>2</a:t>
            </a:fld>
            <a:endParaRPr lang="en-US"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4"/>
          <p:cNvSpPr>
            <a:spLocks noGrp="1"/>
          </p:cNvSpPr>
          <p:nvPr>
            <p:ph type="title"/>
          </p:nvPr>
        </p:nvSpPr>
        <p:spPr>
          <a:xfrm>
            <a:off x="1214438" y="2500313"/>
            <a:ext cx="7239000" cy="1143000"/>
          </a:xfrm>
        </p:spPr>
        <p:txBody>
          <a:bodyPr/>
          <a:lstStyle/>
          <a:p>
            <a:r>
              <a:rPr lang="en-US" sz="4000" dirty="0" smtClean="0">
                <a:solidFill>
                  <a:schemeClr val="bg1"/>
                </a:solidFill>
                <a:cs typeface="Arial" charset="0"/>
              </a:rPr>
              <a:t>US Climate: August 2013</a:t>
            </a: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2" name="Picture 4" descr="Monthly Anomaly Temperature (C)"/>
          <p:cNvPicPr>
            <a:picLocks noChangeAspect="1" noChangeArrowheads="1"/>
          </p:cNvPicPr>
          <p:nvPr/>
        </p:nvPicPr>
        <p:blipFill rotWithShape="1">
          <a:blip r:embed="rId2">
            <a:extLst>
              <a:ext uri="{28A0092B-C50C-407E-A947-70E740481C1C}">
                <a14:useLocalDpi xmlns:a14="http://schemas.microsoft.com/office/drawing/2010/main" val="0"/>
              </a:ext>
            </a:extLst>
          </a:blip>
          <a:srcRect t="13936" b="3669"/>
          <a:stretch/>
        </p:blipFill>
        <p:spPr bwMode="auto">
          <a:xfrm>
            <a:off x="4499992" y="699626"/>
            <a:ext cx="4644008" cy="32334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21</a:t>
            </a:fld>
            <a:endParaRPr lang="en-US"/>
          </a:p>
        </p:txBody>
      </p:sp>
      <p:sp>
        <p:nvSpPr>
          <p:cNvPr id="3" name="Title 1"/>
          <p:cNvSpPr txBox="1">
            <a:spLocks/>
          </p:cNvSpPr>
          <p:nvPr/>
        </p:nvSpPr>
        <p:spPr>
          <a:xfrm>
            <a:off x="1214438" y="0"/>
            <a:ext cx="7239000" cy="642938"/>
          </a:xfrm>
          <a:prstGeom prst="rect">
            <a:avLst/>
          </a:prstGeom>
        </p:spPr>
        <p:txBody>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b="1" kern="0" dirty="0" smtClean="0">
                <a:solidFill>
                  <a:srgbClr val="FFFF00"/>
                </a:solidFill>
                <a:latin typeface="+mn-lt"/>
                <a:cs typeface="Arial" charset="0"/>
              </a:rPr>
              <a:t>August Temperature</a:t>
            </a:r>
          </a:p>
        </p:txBody>
      </p:sp>
      <p:pic>
        <p:nvPicPr>
          <p:cNvPr id="478210" name="Picture 2" descr="Monthly Mean Temperature (C)"/>
          <p:cNvPicPr>
            <a:picLocks noChangeAspect="1" noChangeArrowheads="1"/>
          </p:cNvPicPr>
          <p:nvPr/>
        </p:nvPicPr>
        <p:blipFill rotWithShape="1">
          <a:blip r:embed="rId3">
            <a:extLst>
              <a:ext uri="{28A0092B-C50C-407E-A947-70E740481C1C}">
                <a14:useLocalDpi xmlns:a14="http://schemas.microsoft.com/office/drawing/2010/main" val="0"/>
              </a:ext>
            </a:extLst>
          </a:blip>
          <a:srcRect t="13411" r="3566" b="3767"/>
          <a:stretch/>
        </p:blipFill>
        <p:spPr bwMode="auto">
          <a:xfrm>
            <a:off x="55785" y="682898"/>
            <a:ext cx="4660231" cy="3250158"/>
          </a:xfrm>
          <a:prstGeom prst="rect">
            <a:avLst/>
          </a:prstGeom>
          <a:noFill/>
          <a:extLst>
            <a:ext uri="{909E8E84-426E-40DD-AFC4-6F175D3DCCD1}">
              <a14:hiddenFill xmlns:a14="http://schemas.microsoft.com/office/drawing/2010/main">
                <a:solidFill>
                  <a:srgbClr val="FFFFFF"/>
                </a:solidFill>
              </a14:hiddenFill>
            </a:ext>
          </a:extLst>
        </p:spPr>
      </p:pic>
      <p:pic>
        <p:nvPicPr>
          <p:cNvPr id="478214" name="Picture 6" descr="Monthly Temperature Percentile"/>
          <p:cNvPicPr>
            <a:picLocks noChangeAspect="1" noChangeArrowheads="1"/>
          </p:cNvPicPr>
          <p:nvPr/>
        </p:nvPicPr>
        <p:blipFill rotWithShape="1">
          <a:blip r:embed="rId4">
            <a:extLst>
              <a:ext uri="{28A0092B-C50C-407E-A947-70E740481C1C}">
                <a14:useLocalDpi xmlns:a14="http://schemas.microsoft.com/office/drawing/2010/main" val="0"/>
              </a:ext>
            </a:extLst>
          </a:blip>
          <a:srcRect t="13639" b="5493"/>
          <a:stretch/>
        </p:blipFill>
        <p:spPr bwMode="auto">
          <a:xfrm>
            <a:off x="2069554" y="3573016"/>
            <a:ext cx="523875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93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214438" y="0"/>
            <a:ext cx="7239000" cy="642938"/>
          </a:xfrm>
        </p:spPr>
        <p:txBody>
          <a:bodyPr/>
          <a:lstStyle/>
          <a:p>
            <a:r>
              <a:rPr lang="en-US" sz="2800" b="1" dirty="0" smtClean="0">
                <a:solidFill>
                  <a:srgbClr val="FFFF00"/>
                </a:solidFill>
                <a:latin typeface="+mn-lt"/>
                <a:cs typeface="Arial" charset="0"/>
              </a:rPr>
              <a:t>August Precipitation</a:t>
            </a:r>
          </a:p>
        </p:txBody>
      </p:sp>
      <p:sp>
        <p:nvSpPr>
          <p:cNvPr id="6" name="Slide Number Placeholder 5"/>
          <p:cNvSpPr>
            <a:spLocks noGrp="1"/>
          </p:cNvSpPr>
          <p:nvPr>
            <p:ph type="sldNum" sz="quarter" idx="14"/>
          </p:nvPr>
        </p:nvSpPr>
        <p:spPr/>
        <p:txBody>
          <a:bodyPr/>
          <a:lstStyle/>
          <a:p>
            <a:pPr>
              <a:defRPr/>
            </a:pPr>
            <a:fld id="{6CE49BBF-EEBA-4559-86B6-AF87FB96160B}" type="slidenum">
              <a:rPr lang="en-US" smtClean="0"/>
              <a:pPr>
                <a:defRPr/>
              </a:pPr>
              <a:t>22</a:t>
            </a:fld>
            <a:endParaRPr lang="en-US"/>
          </a:p>
        </p:txBody>
      </p:sp>
      <p:pic>
        <p:nvPicPr>
          <p:cNvPr id="479234" name="Picture 2" descr="Monthly Total Precipitation (mm)"/>
          <p:cNvPicPr>
            <a:picLocks noChangeAspect="1" noChangeArrowheads="1"/>
          </p:cNvPicPr>
          <p:nvPr/>
        </p:nvPicPr>
        <p:blipFill rotWithShape="1">
          <a:blip r:embed="rId3">
            <a:extLst>
              <a:ext uri="{28A0092B-C50C-407E-A947-70E740481C1C}">
                <a14:useLocalDpi xmlns:a14="http://schemas.microsoft.com/office/drawing/2010/main" val="0"/>
              </a:ext>
            </a:extLst>
          </a:blip>
          <a:srcRect t="12802" r="2950" b="5873"/>
          <a:stretch/>
        </p:blipFill>
        <p:spPr bwMode="auto">
          <a:xfrm>
            <a:off x="107504" y="836712"/>
            <a:ext cx="4437602" cy="3191435"/>
          </a:xfrm>
          <a:prstGeom prst="rect">
            <a:avLst/>
          </a:prstGeom>
          <a:noFill/>
          <a:extLst>
            <a:ext uri="{909E8E84-426E-40DD-AFC4-6F175D3DCCD1}">
              <a14:hiddenFill xmlns:a14="http://schemas.microsoft.com/office/drawing/2010/main">
                <a:solidFill>
                  <a:srgbClr val="FFFFFF"/>
                </a:solidFill>
              </a14:hiddenFill>
            </a:ext>
          </a:extLst>
        </p:spPr>
      </p:pic>
      <p:pic>
        <p:nvPicPr>
          <p:cNvPr id="479236" name="Picture 4" descr="Monthly Anomaly Precipitation (mm)"/>
          <p:cNvPicPr>
            <a:picLocks noChangeAspect="1" noChangeArrowheads="1"/>
          </p:cNvPicPr>
          <p:nvPr/>
        </p:nvPicPr>
        <p:blipFill rotWithShape="1">
          <a:blip r:embed="rId4">
            <a:extLst>
              <a:ext uri="{28A0092B-C50C-407E-A947-70E740481C1C}">
                <a14:useLocalDpi xmlns:a14="http://schemas.microsoft.com/office/drawing/2010/main" val="0"/>
              </a:ext>
            </a:extLst>
          </a:blip>
          <a:srcRect t="12845" r="2373" b="3394"/>
          <a:stretch/>
        </p:blipFill>
        <p:spPr bwMode="auto">
          <a:xfrm>
            <a:off x="4499992" y="836712"/>
            <a:ext cx="4536504" cy="3287053"/>
          </a:xfrm>
          <a:prstGeom prst="rect">
            <a:avLst/>
          </a:prstGeom>
          <a:noFill/>
          <a:extLst>
            <a:ext uri="{909E8E84-426E-40DD-AFC4-6F175D3DCCD1}">
              <a14:hiddenFill xmlns:a14="http://schemas.microsoft.com/office/drawing/2010/main">
                <a:solidFill>
                  <a:srgbClr val="FFFFFF"/>
                </a:solidFill>
              </a14:hiddenFill>
            </a:ext>
          </a:extLst>
        </p:spPr>
      </p:pic>
      <p:pic>
        <p:nvPicPr>
          <p:cNvPr id="479238" name="Picture 6" descr="Monthly Precipitation Percentile"/>
          <p:cNvPicPr>
            <a:picLocks noChangeAspect="1" noChangeArrowheads="1"/>
          </p:cNvPicPr>
          <p:nvPr/>
        </p:nvPicPr>
        <p:blipFill rotWithShape="1">
          <a:blip r:embed="rId5">
            <a:extLst>
              <a:ext uri="{28A0092B-C50C-407E-A947-70E740481C1C}">
                <a14:useLocalDpi xmlns:a14="http://schemas.microsoft.com/office/drawing/2010/main" val="0"/>
              </a:ext>
            </a:extLst>
          </a:blip>
          <a:srcRect t="14094" b="6180"/>
          <a:stretch/>
        </p:blipFill>
        <p:spPr bwMode="auto">
          <a:xfrm>
            <a:off x="2051720" y="3684694"/>
            <a:ext cx="4968552" cy="312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866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1934518" y="121766"/>
            <a:ext cx="5445794" cy="642938"/>
          </a:xfrm>
        </p:spPr>
        <p:txBody>
          <a:bodyPr/>
          <a:lstStyle/>
          <a:p>
            <a:r>
              <a:rPr lang="en-US" sz="2800" b="1" dirty="0" smtClean="0">
                <a:solidFill>
                  <a:srgbClr val="FFFF00"/>
                </a:solidFill>
                <a:latin typeface="+mn-lt"/>
                <a:cs typeface="Arial" charset="0"/>
              </a:rPr>
              <a:t>Monthly </a:t>
            </a:r>
            <a:r>
              <a:rPr lang="en-US" sz="2800" b="1" dirty="0" smtClean="0">
                <a:solidFill>
                  <a:srgbClr val="FFFF00"/>
                </a:solidFill>
                <a:latin typeface="+mn-lt"/>
                <a:cs typeface="Arial" charset="0"/>
              </a:rPr>
              <a:t>Mean Soil Moisture (Leaky Bucket Model)</a:t>
            </a:r>
          </a:p>
        </p:txBody>
      </p:sp>
      <p:sp>
        <p:nvSpPr>
          <p:cNvPr id="6" name="Slide Number Placeholder 5"/>
          <p:cNvSpPr>
            <a:spLocks noGrp="1"/>
          </p:cNvSpPr>
          <p:nvPr>
            <p:ph type="sldNum" sz="quarter" idx="14"/>
          </p:nvPr>
        </p:nvSpPr>
        <p:spPr/>
        <p:txBody>
          <a:bodyPr/>
          <a:lstStyle/>
          <a:p>
            <a:pPr>
              <a:defRPr/>
            </a:pPr>
            <a:fld id="{6CE49BBF-EEBA-4559-86B6-AF87FB96160B}" type="slidenum">
              <a:rPr lang="en-US" smtClean="0"/>
              <a:pPr>
                <a:defRPr/>
              </a:pPr>
              <a:t>23</a:t>
            </a:fld>
            <a:endParaRPr lang="en-US"/>
          </a:p>
        </p:txBody>
      </p:sp>
      <p:pic>
        <p:nvPicPr>
          <p:cNvPr id="467970" name="Picture 2" descr="Monthly Total Soil Moisture (mm)"/>
          <p:cNvPicPr>
            <a:picLocks noChangeAspect="1" noChangeArrowheads="1"/>
          </p:cNvPicPr>
          <p:nvPr/>
        </p:nvPicPr>
        <p:blipFill rotWithShape="1">
          <a:blip r:embed="rId3">
            <a:extLst>
              <a:ext uri="{28A0092B-C50C-407E-A947-70E740481C1C}">
                <a14:useLocalDpi xmlns:a14="http://schemas.microsoft.com/office/drawing/2010/main" val="0"/>
              </a:ext>
            </a:extLst>
          </a:blip>
          <a:srcRect t="10727" b="5207"/>
          <a:stretch/>
        </p:blipFill>
        <p:spPr bwMode="auto">
          <a:xfrm>
            <a:off x="0" y="914401"/>
            <a:ext cx="4572000" cy="2874640"/>
          </a:xfrm>
          <a:prstGeom prst="rect">
            <a:avLst/>
          </a:prstGeom>
          <a:noFill/>
          <a:extLst>
            <a:ext uri="{909E8E84-426E-40DD-AFC4-6F175D3DCCD1}">
              <a14:hiddenFill xmlns:a14="http://schemas.microsoft.com/office/drawing/2010/main">
                <a:solidFill>
                  <a:srgbClr val="FFFFFF"/>
                </a:solidFill>
              </a14:hiddenFill>
            </a:ext>
          </a:extLst>
        </p:spPr>
      </p:pic>
      <p:pic>
        <p:nvPicPr>
          <p:cNvPr id="467972" name="Picture 4" descr="Monthly Anomaly Soil Moisture (mm)"/>
          <p:cNvPicPr>
            <a:picLocks noChangeAspect="1" noChangeArrowheads="1"/>
          </p:cNvPicPr>
          <p:nvPr/>
        </p:nvPicPr>
        <p:blipFill rotWithShape="1">
          <a:blip r:embed="rId4">
            <a:extLst>
              <a:ext uri="{28A0092B-C50C-407E-A947-70E740481C1C}">
                <a14:useLocalDpi xmlns:a14="http://schemas.microsoft.com/office/drawing/2010/main" val="0"/>
              </a:ext>
            </a:extLst>
          </a:blip>
          <a:srcRect t="11139" b="4338"/>
          <a:stretch/>
        </p:blipFill>
        <p:spPr bwMode="auto">
          <a:xfrm>
            <a:off x="4427984" y="914401"/>
            <a:ext cx="4716016" cy="2874639"/>
          </a:xfrm>
          <a:prstGeom prst="rect">
            <a:avLst/>
          </a:prstGeom>
          <a:noFill/>
          <a:extLst>
            <a:ext uri="{909E8E84-426E-40DD-AFC4-6F175D3DCCD1}">
              <a14:hiddenFill xmlns:a14="http://schemas.microsoft.com/office/drawing/2010/main">
                <a:solidFill>
                  <a:srgbClr val="FFFFFF"/>
                </a:solidFill>
              </a14:hiddenFill>
            </a:ext>
          </a:extLst>
        </p:spPr>
      </p:pic>
      <p:pic>
        <p:nvPicPr>
          <p:cNvPr id="467974" name="Picture 6" descr="Monthly Soil Moisture Percentile"/>
          <p:cNvPicPr>
            <a:picLocks noChangeAspect="1" noChangeArrowheads="1"/>
          </p:cNvPicPr>
          <p:nvPr/>
        </p:nvPicPr>
        <p:blipFill rotWithShape="1">
          <a:blip r:embed="rId5">
            <a:extLst>
              <a:ext uri="{28A0092B-C50C-407E-A947-70E740481C1C}">
                <a14:useLocalDpi xmlns:a14="http://schemas.microsoft.com/office/drawing/2010/main" val="0"/>
              </a:ext>
            </a:extLst>
          </a:blip>
          <a:srcRect t="10117" b="4903"/>
          <a:stretch/>
        </p:blipFill>
        <p:spPr bwMode="auto">
          <a:xfrm>
            <a:off x="2051720" y="3797552"/>
            <a:ext cx="4752528" cy="306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608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24</a:t>
            </a:fld>
            <a:endParaRPr lang="en-US"/>
          </a:p>
        </p:txBody>
      </p:sp>
      <p:pic>
        <p:nvPicPr>
          <p:cNvPr id="497666" name="Picture 2" descr="http://origin.cpc.ncep.noaa.gov/products/tanal/90day/max_min/20130831.90day.max_min.F.gif"/>
          <p:cNvPicPr>
            <a:picLocks noChangeAspect="1" noChangeArrowheads="1"/>
          </p:cNvPicPr>
          <p:nvPr/>
        </p:nvPicPr>
        <p:blipFill rotWithShape="1">
          <a:blip r:embed="rId2">
            <a:extLst>
              <a:ext uri="{28A0092B-C50C-407E-A947-70E740481C1C}">
                <a14:useLocalDpi xmlns:a14="http://schemas.microsoft.com/office/drawing/2010/main" val="0"/>
              </a:ext>
            </a:extLst>
          </a:blip>
          <a:srcRect l="48974"/>
          <a:stretch/>
        </p:blipFill>
        <p:spPr bwMode="auto">
          <a:xfrm>
            <a:off x="4499992" y="642938"/>
            <a:ext cx="4519360" cy="612068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61392" y="0"/>
            <a:ext cx="7239000" cy="642938"/>
          </a:xfrm>
          <a:prstGeom prst="rect">
            <a:avLst/>
          </a:prstGeom>
        </p:spPr>
        <p:txBody>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b="1" kern="0" dirty="0" smtClean="0">
                <a:solidFill>
                  <a:srgbClr val="FFFF00"/>
                </a:solidFill>
                <a:latin typeface="+mn-lt"/>
                <a:cs typeface="Arial" charset="0"/>
              </a:rPr>
              <a:t>Seasonal Temperature Anomaly </a:t>
            </a:r>
          </a:p>
          <a:p>
            <a:endParaRPr lang="en-US" sz="2800" b="1" kern="0" dirty="0" smtClean="0">
              <a:solidFill>
                <a:srgbClr val="FFFF00"/>
              </a:solidFill>
              <a:latin typeface="+mn-lt"/>
              <a:cs typeface="Arial" charset="0"/>
            </a:endParaRPr>
          </a:p>
        </p:txBody>
      </p:sp>
      <p:pic>
        <p:nvPicPr>
          <p:cNvPr id="5" name="Picture 2" descr="http://origin.cpc.ncep.noaa.gov/products/tanal/90day/mean/20130831.90day.mean.F.gif"/>
          <p:cNvPicPr>
            <a:picLocks noChangeAspect="1" noChangeArrowheads="1"/>
          </p:cNvPicPr>
          <p:nvPr/>
        </p:nvPicPr>
        <p:blipFill rotWithShape="1">
          <a:blip r:embed="rId3">
            <a:extLst>
              <a:ext uri="{28A0092B-C50C-407E-A947-70E740481C1C}">
                <a14:useLocalDpi xmlns:a14="http://schemas.microsoft.com/office/drawing/2010/main" val="0"/>
              </a:ext>
            </a:extLst>
          </a:blip>
          <a:srcRect l="5225" t="50000" r="9509"/>
          <a:stretch/>
        </p:blipFill>
        <p:spPr bwMode="auto">
          <a:xfrm>
            <a:off x="114289" y="1772816"/>
            <a:ext cx="4385703" cy="337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16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25</a:t>
            </a:fld>
            <a:endParaRPr lang="en-US"/>
          </a:p>
        </p:txBody>
      </p:sp>
      <p:pic>
        <p:nvPicPr>
          <p:cNvPr id="498692" name="Picture 4" descr="http://origin.cpc.ncep.noaa.gov/products/Precip_Monitoring/Figures/NAMS/p.90day.fig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4340947"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98690" name="Picture 2" descr="http://origin.cpc.ncep.noaa.gov/products/Precip_Monitoring/Figures/NAMS/p.90day.fig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475" y="1616805"/>
            <a:ext cx="4340948"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691680" y="404664"/>
            <a:ext cx="5760640" cy="642938"/>
          </a:xfrm>
          <a:prstGeom prst="rect">
            <a:avLst/>
          </a:prstGeom>
        </p:spPr>
        <p:txBody>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b="1" kern="0" dirty="0" smtClean="0">
                <a:solidFill>
                  <a:srgbClr val="FFFF00"/>
                </a:solidFill>
                <a:latin typeface="+mn-lt"/>
                <a:cs typeface="Arial" charset="0"/>
              </a:rPr>
              <a:t>Seasonal Precipitation </a:t>
            </a:r>
          </a:p>
          <a:p>
            <a:endParaRPr lang="en-US" sz="2800" b="1" kern="0" dirty="0" smtClean="0">
              <a:solidFill>
                <a:srgbClr val="FFFF00"/>
              </a:solidFill>
              <a:latin typeface="+mn-lt"/>
              <a:cs typeface="Arial" charset="0"/>
            </a:endParaRPr>
          </a:p>
        </p:txBody>
      </p:sp>
    </p:spTree>
    <p:extLst>
      <p:ext uri="{BB962C8B-B14F-4D97-AF65-F5344CB8AC3E}">
        <p14:creationId xmlns:p14="http://schemas.microsoft.com/office/powerpoint/2010/main" val="797881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Picture 2" desc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848" y="692696"/>
            <a:ext cx="4614664"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4"/>
          </p:nvPr>
        </p:nvSpPr>
        <p:spPr/>
        <p:txBody>
          <a:bodyPr/>
          <a:lstStyle/>
          <a:p>
            <a:pPr>
              <a:defRPr/>
            </a:pPr>
            <a:fld id="{9E948B2B-5910-48B7-B3FE-3D68F95BF305}" type="slidenum">
              <a:rPr lang="en-US" smtClean="0"/>
              <a:pPr>
                <a:defRPr/>
              </a:pPr>
              <a:t>26</a:t>
            </a:fld>
            <a:endParaRPr lang="en-US" dirty="0"/>
          </a:p>
        </p:txBody>
      </p:sp>
      <p:pic>
        <p:nvPicPr>
          <p:cNvPr id="661510" name="Picture 6" descr="map leg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5805264"/>
            <a:ext cx="4371975" cy="9048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827584" y="819869"/>
            <a:ext cx="3886200" cy="1096963"/>
          </a:xfrm>
          <a:prstGeom prst="rect">
            <a:avLst/>
          </a:prstGeom>
        </p:spPr>
        <p:txBody>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800" kern="0" dirty="0" err="1" smtClean="0">
                <a:solidFill>
                  <a:srgbClr val="FFFF00"/>
                </a:solidFill>
              </a:rPr>
              <a:t>Streamflow</a:t>
            </a:r>
            <a:r>
              <a:rPr lang="en-US" sz="2800" kern="0" dirty="0" smtClean="0">
                <a:solidFill>
                  <a:srgbClr val="FFFF00"/>
                </a:solidFill>
              </a:rPr>
              <a:t> </a:t>
            </a:r>
            <a:r>
              <a:rPr lang="en-US" sz="2800" kern="0" dirty="0" smtClean="0">
                <a:solidFill>
                  <a:srgbClr val="FFFF00"/>
                </a:solidFill>
              </a:rPr>
              <a:t>Percentile </a:t>
            </a:r>
            <a:r>
              <a:rPr lang="en-US" sz="2800" kern="0" dirty="0" smtClean="0">
                <a:solidFill>
                  <a:srgbClr val="FFFF00"/>
                </a:solidFill>
              </a:rPr>
              <a:t>(USGS)</a:t>
            </a:r>
          </a:p>
        </p:txBody>
      </p:sp>
      <p:sp>
        <p:nvSpPr>
          <p:cNvPr id="13" name="TextBox 1"/>
          <p:cNvSpPr txBox="1">
            <a:spLocks noChangeArrowheads="1"/>
          </p:cNvSpPr>
          <p:nvPr/>
        </p:nvSpPr>
        <p:spPr bwMode="auto">
          <a:xfrm>
            <a:off x="4565848" y="4566027"/>
            <a:ext cx="461466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buFont typeface="Wingdings" pitchFamily="2" charset="2"/>
              <a:buChar char="Ø"/>
            </a:pPr>
            <a:r>
              <a:rPr lang="en-US" sz="1800" b="1" i="1" dirty="0" smtClean="0">
                <a:solidFill>
                  <a:schemeClr val="bg1"/>
                </a:solidFill>
                <a:latin typeface="+mj-lt"/>
              </a:rPr>
              <a:t>Below normal  rain caused dry over Texas and New Mexico.</a:t>
            </a:r>
            <a:endParaRPr lang="en-US" sz="1800" b="1" i="1" dirty="0">
              <a:solidFill>
                <a:schemeClr val="bg1"/>
              </a:solidFill>
              <a:latin typeface="+mj-lt"/>
            </a:endParaRPr>
          </a:p>
          <a:p>
            <a:pPr eaLnBrk="1" hangingPunct="1">
              <a:buFont typeface="Wingdings" pitchFamily="2" charset="2"/>
              <a:buChar char="Ø"/>
            </a:pPr>
            <a:r>
              <a:rPr lang="en-US" sz="1800" b="1" i="1" dirty="0">
                <a:solidFill>
                  <a:schemeClr val="bg1"/>
                </a:solidFill>
                <a:latin typeface="+mj-lt"/>
              </a:rPr>
              <a:t> Above normal  rain caused flooding over the </a:t>
            </a:r>
            <a:r>
              <a:rPr lang="en-US" sz="1800" b="1" i="1" dirty="0" smtClean="0">
                <a:solidFill>
                  <a:schemeClr val="bg1"/>
                </a:solidFill>
                <a:latin typeface="+mj-lt"/>
              </a:rPr>
              <a:t>Southeast and Missouri, Arkansas and Kansas. </a:t>
            </a:r>
            <a:endParaRPr lang="en-US" sz="1800" b="1" i="1" dirty="0">
              <a:solidFill>
                <a:schemeClr val="bg1"/>
              </a:solidFill>
              <a:latin typeface="+mj-lt"/>
            </a:endParaRPr>
          </a:p>
          <a:p>
            <a:pPr eaLnBrk="1" hangingPunct="1">
              <a:buFont typeface="Wingdings" pitchFamily="2" charset="2"/>
              <a:buChar char="Ø"/>
            </a:pPr>
            <a:r>
              <a:rPr lang="en-US" sz="1800" b="1" i="1" dirty="0">
                <a:solidFill>
                  <a:schemeClr val="bg1"/>
                </a:solidFill>
                <a:latin typeface="+mj-lt"/>
              </a:rPr>
              <a:t>Good monsoon rainfall over the Southwest improved drought conditions over </a:t>
            </a:r>
            <a:r>
              <a:rPr lang="en-US" sz="1800" b="1" i="1" dirty="0" smtClean="0">
                <a:solidFill>
                  <a:schemeClr val="bg1"/>
                </a:solidFill>
                <a:latin typeface="+mj-lt"/>
              </a:rPr>
              <a:t>AZ. </a:t>
            </a:r>
            <a:endParaRPr lang="en-US" sz="1800" b="1" i="1" dirty="0">
              <a:solidFill>
                <a:schemeClr val="bg1"/>
              </a:solidFill>
              <a:latin typeface="+mj-lt"/>
            </a:endParaRPr>
          </a:p>
        </p:txBody>
      </p:sp>
      <p:sp>
        <p:nvSpPr>
          <p:cNvPr id="14" name="Oval 45"/>
          <p:cNvSpPr>
            <a:spLocks noChangeArrowheads="1"/>
          </p:cNvSpPr>
          <p:nvPr/>
        </p:nvSpPr>
        <p:spPr bwMode="auto">
          <a:xfrm rot="10800000" flipV="1">
            <a:off x="6444206" y="2348880"/>
            <a:ext cx="1200869" cy="648072"/>
          </a:xfrm>
          <a:prstGeom prst="ellipse">
            <a:avLst/>
          </a:prstGeom>
          <a:noFill/>
          <a:ln w="28440">
            <a:solidFill>
              <a:srgbClr val="FF0000"/>
            </a:solidFill>
            <a:miter lim="800000"/>
            <a:headEnd/>
            <a:tailEnd/>
          </a:ln>
        </p:spPr>
        <p:txBody>
          <a:bodyPr wrap="none" anchor="ctr"/>
          <a:lstStyle/>
          <a:p>
            <a:pPr defTabSz="457200" eaLnBrk="0" hangingPunct="0">
              <a:lnSpc>
                <a:spcPts val="5338"/>
              </a:lnSpc>
              <a:buClr>
                <a:srgbClr val="000000"/>
              </a:buClr>
              <a:buSzPct val="100000"/>
              <a:buFont typeface="Times New Roman" pitchFamily="18" charset="0"/>
              <a:buNone/>
            </a:pPr>
            <a:endParaRPr lang="en-US">
              <a:solidFill>
                <a:srgbClr val="FFFFFF"/>
              </a:solidFill>
              <a:latin typeface="Times New Roman" pitchFamily="18" charset="0"/>
              <a:ea typeface="Arial Unicode MS" pitchFamily="34" charset="-128"/>
              <a:cs typeface="Arial Unicode MS" pitchFamily="34" charset="-128"/>
            </a:endParaRPr>
          </a:p>
        </p:txBody>
      </p:sp>
      <p:pic>
        <p:nvPicPr>
          <p:cNvPr id="1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1" y="2300064"/>
            <a:ext cx="46085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452" name="Picture 4" descr="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692696"/>
            <a:ext cx="4571999" cy="356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29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407DB868-4CDC-41F7-B4E3-2236574BB3D6}" type="slidenum">
              <a:rPr lang="en-US"/>
              <a:pPr>
                <a:defRPr/>
              </a:pPr>
              <a:t>27</a:t>
            </a:fld>
            <a:endParaRPr lang="en-US" dirty="0"/>
          </a:p>
        </p:txBody>
      </p:sp>
      <p:sp>
        <p:nvSpPr>
          <p:cNvPr id="13315" name="Text Box 3"/>
          <p:cNvSpPr txBox="1">
            <a:spLocks noChangeArrowheads="1"/>
          </p:cNvSpPr>
          <p:nvPr/>
        </p:nvSpPr>
        <p:spPr bwMode="auto">
          <a:xfrm>
            <a:off x="5181600" y="116632"/>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dirty="0">
                <a:solidFill>
                  <a:schemeClr val="bg1"/>
                </a:solidFill>
                <a:latin typeface="Arial" pitchFamily="34" charset="0"/>
              </a:rPr>
              <a:t>Drought   monitor</a:t>
            </a:r>
          </a:p>
        </p:txBody>
      </p:sp>
      <p:sp>
        <p:nvSpPr>
          <p:cNvPr id="13316" name="Rectangle 6"/>
          <p:cNvSpPr>
            <a:spLocks noChangeArrowheads="1"/>
          </p:cNvSpPr>
          <p:nvPr/>
        </p:nvSpPr>
        <p:spPr bwMode="auto">
          <a:xfrm>
            <a:off x="4648200" y="9144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b="1">
                <a:solidFill>
                  <a:srgbClr val="FF0000"/>
                </a:solidFill>
                <a:latin typeface="hey"/>
              </a:rPr>
              <a:t> </a:t>
            </a:r>
            <a:endParaRPr lang="en-US" b="1">
              <a:latin typeface="hey"/>
            </a:endParaRPr>
          </a:p>
          <a:p>
            <a:pPr marL="342900" indent="-342900"/>
            <a:r>
              <a:rPr lang="en-US" b="1">
                <a:latin typeface="hey"/>
              </a:rPr>
              <a:t> </a:t>
            </a:r>
            <a:r>
              <a:rPr lang="en-US" b="1">
                <a:solidFill>
                  <a:srgbClr val="FF0000"/>
                </a:solidFill>
                <a:latin typeface="hey"/>
              </a:rPr>
              <a:t> </a:t>
            </a:r>
            <a:endParaRPr lang="en-US" b="1">
              <a:latin typeface="hey"/>
            </a:endParaRPr>
          </a:p>
        </p:txBody>
      </p:sp>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471601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8"/>
          <p:cNvSpPr txBox="1">
            <a:spLocks noChangeArrowheads="1"/>
          </p:cNvSpPr>
          <p:nvPr/>
        </p:nvSpPr>
        <p:spPr bwMode="auto">
          <a:xfrm>
            <a:off x="5129213" y="548680"/>
            <a:ext cx="4114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buFont typeface="Wingdings" pitchFamily="2" charset="2"/>
              <a:buChar char="Ø"/>
            </a:pPr>
            <a:r>
              <a:rPr lang="en-US" sz="2400" dirty="0">
                <a:solidFill>
                  <a:schemeClr val="bg1"/>
                </a:solidFill>
              </a:rPr>
              <a:t>The pattern is similar to the DM last month but the intensity decreases</a:t>
            </a:r>
          </a:p>
          <a:p>
            <a:pPr eaLnBrk="1" hangingPunct="1">
              <a:spcBef>
                <a:spcPct val="50000"/>
              </a:spcBef>
              <a:buFont typeface="Wingdings" pitchFamily="2" charset="2"/>
              <a:buChar char="Ø"/>
            </a:pPr>
            <a:r>
              <a:rPr lang="en-US" sz="2400" dirty="0">
                <a:solidFill>
                  <a:schemeClr val="bg1"/>
                </a:solidFill>
              </a:rPr>
              <a:t>the  Western  States are still under drought  except  Washington  and  Montana</a:t>
            </a:r>
          </a:p>
        </p:txBody>
      </p:sp>
      <p:pic>
        <p:nvPicPr>
          <p:cNvPr id="490498" name="Picture 2" descr="United States Monthly Drought Outl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216" y="3199112"/>
            <a:ext cx="447329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72066" name="Picture 2" descr="United States Drought Moni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99112"/>
            <a:ext cx="4716016" cy="365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41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a:xfrm>
            <a:off x="900113" y="2636838"/>
            <a:ext cx="7239000" cy="1143000"/>
          </a:xfrm>
        </p:spPr>
        <p:txBody>
          <a:bodyPr/>
          <a:lstStyle/>
          <a:p>
            <a:r>
              <a:rPr lang="en-US" sz="3600" dirty="0" smtClean="0">
                <a:solidFill>
                  <a:schemeClr val="bg1"/>
                </a:solidFill>
              </a:rPr>
              <a:t>Forecast Verification:</a:t>
            </a:r>
            <a:br>
              <a:rPr lang="en-US" sz="3600" dirty="0" smtClean="0">
                <a:solidFill>
                  <a:schemeClr val="bg1"/>
                </a:solidFill>
              </a:rPr>
            </a:br>
            <a:r>
              <a:rPr lang="en-US" sz="3600" dirty="0" smtClean="0">
                <a:solidFill>
                  <a:schemeClr val="bg1"/>
                </a:solidFill>
              </a:rPr>
              <a:t>August and JJA</a:t>
            </a: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32" y="685800"/>
            <a:ext cx="4389120" cy="2743200"/>
          </a:xfrm>
          <a:prstGeom prst="rect">
            <a:avLst/>
          </a:prstGeom>
        </p:spPr>
      </p:pic>
      <p:pic>
        <p:nvPicPr>
          <p:cNvPr id="467972" name="Picture 4" descr="http://www.cpc.ncep.noaa.gov/products/predictions/long_range/tools/briefing/verification/2013/obs_Temp.14.2013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 y="685800"/>
            <a:ext cx="438912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961256" y="0"/>
            <a:ext cx="7283152"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August Temperature </a:t>
            </a:r>
            <a:r>
              <a:rPr lang="en-US" sz="2800" b="1" dirty="0">
                <a:solidFill>
                  <a:srgbClr val="FFFF00"/>
                </a:solidFill>
                <a:latin typeface="+mn-lt"/>
                <a:ea typeface="+mj-ea"/>
                <a:cs typeface="Arial" pitchFamily="34" charset="0"/>
              </a:rPr>
              <a:t>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47811" name="TextBox 9"/>
          <p:cNvSpPr txBox="1">
            <a:spLocks noChangeArrowheads="1"/>
          </p:cNvSpPr>
          <p:nvPr/>
        </p:nvSpPr>
        <p:spPr bwMode="auto">
          <a:xfrm>
            <a:off x="892696" y="3350319"/>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Original Forecast</a:t>
            </a:r>
          </a:p>
        </p:txBody>
      </p:sp>
      <p:sp>
        <p:nvSpPr>
          <p:cNvPr id="247812" name="TextBox 10"/>
          <p:cNvSpPr txBox="1">
            <a:spLocks noChangeArrowheads="1"/>
          </p:cNvSpPr>
          <p:nvPr/>
        </p:nvSpPr>
        <p:spPr bwMode="auto">
          <a:xfrm>
            <a:off x="1108720" y="404664"/>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47813" name="TextBox 11"/>
          <p:cNvSpPr txBox="1">
            <a:spLocks noChangeArrowheads="1"/>
          </p:cNvSpPr>
          <p:nvPr/>
        </p:nvSpPr>
        <p:spPr bwMode="auto">
          <a:xfrm>
            <a:off x="6660232" y="3072386"/>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Revised Forecast</a:t>
            </a:r>
          </a:p>
        </p:txBody>
      </p:sp>
      <p:sp>
        <p:nvSpPr>
          <p:cNvPr id="247814" name="TextBox 12"/>
          <p:cNvSpPr txBox="1">
            <a:spLocks noChangeArrowheads="1"/>
          </p:cNvSpPr>
          <p:nvPr/>
        </p:nvSpPr>
        <p:spPr bwMode="auto">
          <a:xfrm>
            <a:off x="0" y="6362164"/>
            <a:ext cx="4572000" cy="523220"/>
          </a:xfrm>
          <a:prstGeom prst="rect">
            <a:avLst/>
          </a:prstGeom>
          <a:noFill/>
          <a:ln w="9525">
            <a:noFill/>
            <a:miter lim="800000"/>
            <a:headEnd/>
            <a:tailEnd/>
          </a:ln>
        </p:spPr>
        <p:txBody>
          <a:bodyPr>
            <a:spAutoFit/>
          </a:bodyPr>
          <a:lstStyle/>
          <a:p>
            <a:pPr algn="ctr"/>
            <a:r>
              <a:rPr lang="en-US" sz="1400" b="1" dirty="0" smtClean="0">
                <a:solidFill>
                  <a:srgbClr val="FFFF00"/>
                </a:solidFill>
                <a:latin typeface="+mn-lt"/>
              </a:rPr>
              <a:t>Non-EC </a:t>
            </a:r>
            <a:r>
              <a:rPr lang="en-US" sz="1400" b="1" dirty="0">
                <a:solidFill>
                  <a:srgbClr val="FFFF00"/>
                </a:solidFill>
                <a:latin typeface="+mn-lt"/>
              </a:rPr>
              <a:t>Skill Score: </a:t>
            </a:r>
            <a:r>
              <a:rPr lang="en-US" sz="1400" b="1" dirty="0" smtClean="0">
                <a:solidFill>
                  <a:srgbClr val="FFFF00"/>
                </a:solidFill>
                <a:latin typeface="+mn-lt"/>
              </a:rPr>
              <a:t>38.31; </a:t>
            </a:r>
            <a:r>
              <a:rPr lang="en-US" sz="1400" b="1" dirty="0">
                <a:solidFill>
                  <a:srgbClr val="FFFF00"/>
                </a:solidFill>
                <a:latin typeface="+mn-lt"/>
              </a:rPr>
              <a:t>non-EC coverage:  </a:t>
            </a:r>
            <a:r>
              <a:rPr lang="en-US" sz="1400" b="1" dirty="0" smtClean="0">
                <a:solidFill>
                  <a:srgbClr val="FFFF00"/>
                </a:solidFill>
                <a:latin typeface="+mn-lt"/>
              </a:rPr>
              <a:t>53.45%</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20.47</a:t>
            </a:r>
            <a:endParaRPr lang="en-US" sz="1400" b="1" dirty="0">
              <a:solidFill>
                <a:srgbClr val="FFFF00"/>
              </a:solidFill>
              <a:latin typeface="+mn-lt"/>
            </a:endParaRPr>
          </a:p>
        </p:txBody>
      </p:sp>
      <p:sp>
        <p:nvSpPr>
          <p:cNvPr id="247815" name="TextBox 13"/>
          <p:cNvSpPr txBox="1">
            <a:spLocks noChangeArrowheads="1"/>
          </p:cNvSpPr>
          <p:nvPr/>
        </p:nvSpPr>
        <p:spPr bwMode="auto">
          <a:xfrm>
            <a:off x="4572000" y="6362164"/>
            <a:ext cx="4572000" cy="523220"/>
          </a:xfrm>
          <a:prstGeom prst="rect">
            <a:avLst/>
          </a:prstGeom>
          <a:noFill/>
          <a:ln w="9525">
            <a:noFill/>
            <a:miter lim="800000"/>
            <a:headEnd/>
            <a:tailEnd/>
          </a:ln>
        </p:spPr>
        <p:txBody>
          <a:bodyPr>
            <a:spAutoFit/>
          </a:bodyPr>
          <a:lstStyle/>
          <a:p>
            <a:pPr algn="ctr"/>
            <a:r>
              <a:rPr lang="en-US" sz="1400" b="1" dirty="0">
                <a:solidFill>
                  <a:srgbClr val="FFFF00"/>
                </a:solidFill>
                <a:latin typeface="+mn-lt"/>
              </a:rPr>
              <a:t>Non-EC Skill Score: </a:t>
            </a:r>
            <a:r>
              <a:rPr lang="en-US" sz="1400" b="1" dirty="0" smtClean="0">
                <a:solidFill>
                  <a:srgbClr val="FFFF00"/>
                </a:solidFill>
                <a:latin typeface="+mn-lt"/>
              </a:rPr>
              <a:t>27.66; </a:t>
            </a:r>
            <a:r>
              <a:rPr lang="en-US" sz="1400" b="1" dirty="0">
                <a:solidFill>
                  <a:srgbClr val="FFFF00"/>
                </a:solidFill>
                <a:latin typeface="+mn-lt"/>
              </a:rPr>
              <a:t>non-EC coverage: </a:t>
            </a:r>
            <a:r>
              <a:rPr lang="en-US" sz="1400" b="1" dirty="0" smtClean="0">
                <a:solidFill>
                  <a:srgbClr val="FFFF00"/>
                </a:solidFill>
                <a:latin typeface="+mn-lt"/>
              </a:rPr>
              <a:t>60.78%</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16.81</a:t>
            </a:r>
            <a:endParaRPr lang="en-US" sz="1400" b="1" dirty="0">
              <a:solidFill>
                <a:srgbClr val="FFFF00"/>
              </a:solidFill>
              <a:latin typeface="+mn-lt"/>
            </a:endParaRPr>
          </a:p>
        </p:txBody>
      </p:sp>
      <p:pic>
        <p:nvPicPr>
          <p:cNvPr id="467974" name="Picture 6" descr="http://www.cpc.ncep.noaa.gov/products/predictions/long_range/tools/briefing/verification/2013/fcst_Temp.14.20130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7" y="3638128"/>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67976" name="Picture 8" descr="http://www.cpc.ncep.noaa.gov/products/predictions/long_range/tools/briefing/verification/2013/fcst_Temp.15.201308.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2832" y="3638128"/>
            <a:ext cx="4389120" cy="2743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p:cNvSpPr txBox="1">
            <a:spLocks noChangeArrowheads="1"/>
          </p:cNvSpPr>
          <p:nvPr/>
        </p:nvSpPr>
        <p:spPr bwMode="auto">
          <a:xfrm>
            <a:off x="5573216" y="3350319"/>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Revised Forecast</a:t>
            </a:r>
          </a:p>
        </p:txBody>
      </p:sp>
      <p:sp>
        <p:nvSpPr>
          <p:cNvPr id="5" name="TextBox 4"/>
          <p:cNvSpPr txBox="1"/>
          <p:nvPr/>
        </p:nvSpPr>
        <p:spPr>
          <a:xfrm>
            <a:off x="5004048" y="1032991"/>
            <a:ext cx="3960440" cy="307777"/>
          </a:xfrm>
          <a:prstGeom prst="rect">
            <a:avLst/>
          </a:prstGeom>
          <a:noFill/>
        </p:spPr>
        <p:txBody>
          <a:bodyPr wrap="square" rtlCol="0">
            <a:spAutoFit/>
          </a:bodyPr>
          <a:lstStyle/>
          <a:p>
            <a:r>
              <a:rPr lang="en-US" sz="1400" dirty="0" err="1" smtClean="0"/>
              <a:t>Heidke</a:t>
            </a:r>
            <a:r>
              <a:rPr lang="en-US" sz="1400" dirty="0" smtClean="0"/>
              <a:t> skill scores = 13.37% for 2008-2013</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4624"/>
            <a:ext cx="7239000" cy="1143000"/>
          </a:xfrm>
        </p:spPr>
        <p:txBody>
          <a:bodyPr/>
          <a:lstStyle/>
          <a:p>
            <a:r>
              <a:rPr lang="en-US" dirty="0" smtClean="0">
                <a:solidFill>
                  <a:srgbClr val="FFFF00"/>
                </a:solidFill>
              </a:rPr>
              <a:t>SST Indices</a:t>
            </a:r>
            <a:endParaRPr lang="en-US" dirty="0">
              <a:solidFill>
                <a:srgbClr val="FFFF00"/>
              </a:solidFill>
            </a:endParaRPr>
          </a:p>
        </p:txBody>
      </p:sp>
      <p:sp>
        <p:nvSpPr>
          <p:cNvPr id="4" name="Slide Number Placeholder 3"/>
          <p:cNvSpPr>
            <a:spLocks noGrp="1"/>
          </p:cNvSpPr>
          <p:nvPr>
            <p:ph type="sldNum" sz="quarter" idx="14"/>
          </p:nvPr>
        </p:nvSpPr>
        <p:spPr/>
        <p:txBody>
          <a:bodyPr/>
          <a:lstStyle/>
          <a:p>
            <a:pPr>
              <a:defRPr/>
            </a:pPr>
            <a:fld id="{60CCEAD0-D8D1-49D4-BFD1-A8B87E28C419}" type="slidenum">
              <a:rPr lang="en-US" smtClean="0"/>
              <a:pPr>
                <a:defRPr/>
              </a:pPr>
              <a:t>3</a:t>
            </a:fld>
            <a:endParaRPr lang="en-US"/>
          </a:p>
        </p:txBody>
      </p:sp>
      <p:pic>
        <p:nvPicPr>
          <p:cNvPr id="471042" name="Picture 2" descr="http://origin.cpc.ncep.noaa.gov/products/analysis_monitoring/bulletin_tmp/tabl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9" y="1124664"/>
            <a:ext cx="9093515" cy="57607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59632" y="2306960"/>
            <a:ext cx="381000" cy="364232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11760" y="2306960"/>
            <a:ext cx="381000" cy="299424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63888" y="2322976"/>
            <a:ext cx="381000" cy="29782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16016" y="2636912"/>
            <a:ext cx="381000" cy="237626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79368" y="44624"/>
            <a:ext cx="3505200" cy="276999"/>
          </a:xfrm>
          <a:prstGeom prst="rect">
            <a:avLst/>
          </a:prstGeom>
          <a:noFill/>
          <a:ln w="28575">
            <a:noFill/>
          </a:ln>
        </p:spPr>
        <p:txBody>
          <a:bodyPr wrap="square" rtlCol="0">
            <a:spAutoFit/>
          </a:bodyPr>
          <a:lstStyle/>
          <a:p>
            <a:pPr algn="ctr"/>
            <a:r>
              <a:rPr lang="en-US" sz="1200" dirty="0"/>
              <a:t>CPC </a:t>
            </a:r>
            <a:r>
              <a:rPr lang="en-US" sz="1200" dirty="0" smtClean="0"/>
              <a:t>Climate Diagnostics Bulletin</a:t>
            </a:r>
            <a:endParaRPr lang="en-US" sz="1200" dirty="0"/>
          </a:p>
        </p:txBody>
      </p:sp>
      <p:sp>
        <p:nvSpPr>
          <p:cNvPr id="12" name="Rectangle 11"/>
          <p:cNvSpPr/>
          <p:nvPr/>
        </p:nvSpPr>
        <p:spPr>
          <a:xfrm>
            <a:off x="5867400" y="2291680"/>
            <a:ext cx="381000" cy="4305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66664" y="3933056"/>
            <a:ext cx="52501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11698" y="3948100"/>
            <a:ext cx="5811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269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656032"/>
            <a:ext cx="4362200" cy="2743200"/>
          </a:xfrm>
          <a:prstGeom prst="rect">
            <a:avLst/>
          </a:prstGeom>
        </p:spPr>
      </p:pic>
      <p:sp>
        <p:nvSpPr>
          <p:cNvPr id="3" name="Title 1"/>
          <p:cNvSpPr txBox="1">
            <a:spLocks/>
          </p:cNvSpPr>
          <p:nvPr/>
        </p:nvSpPr>
        <p:spPr>
          <a:xfrm>
            <a:off x="457200" y="0"/>
            <a:ext cx="8229600"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August Precipitation </a:t>
            </a:r>
            <a:r>
              <a:rPr lang="en-US" sz="2800" b="1" dirty="0">
                <a:solidFill>
                  <a:srgbClr val="FFFF00"/>
                </a:solidFill>
                <a:latin typeface="+mn-lt"/>
                <a:ea typeface="+mj-ea"/>
                <a:cs typeface="Arial" pitchFamily="34" charset="0"/>
              </a:rPr>
              <a:t>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48835" name="TextBox 9"/>
          <p:cNvSpPr txBox="1">
            <a:spLocks noChangeArrowheads="1"/>
          </p:cNvSpPr>
          <p:nvPr/>
        </p:nvSpPr>
        <p:spPr bwMode="auto">
          <a:xfrm>
            <a:off x="892696" y="3350319"/>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Original Forecast</a:t>
            </a:r>
          </a:p>
        </p:txBody>
      </p:sp>
      <p:sp>
        <p:nvSpPr>
          <p:cNvPr id="248836" name="TextBox 10"/>
          <p:cNvSpPr txBox="1">
            <a:spLocks noChangeArrowheads="1"/>
          </p:cNvSpPr>
          <p:nvPr/>
        </p:nvSpPr>
        <p:spPr bwMode="auto">
          <a:xfrm>
            <a:off x="1036712" y="332656"/>
            <a:ext cx="2743200" cy="366712"/>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48837" name="TextBox 11"/>
          <p:cNvSpPr txBox="1">
            <a:spLocks noChangeArrowheads="1"/>
          </p:cNvSpPr>
          <p:nvPr/>
        </p:nvSpPr>
        <p:spPr bwMode="auto">
          <a:xfrm>
            <a:off x="5436096" y="3350319"/>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Revised Forecast</a:t>
            </a:r>
          </a:p>
        </p:txBody>
      </p:sp>
      <p:sp>
        <p:nvSpPr>
          <p:cNvPr id="248838" name="TextBox 12"/>
          <p:cNvSpPr txBox="1">
            <a:spLocks noChangeArrowheads="1"/>
          </p:cNvSpPr>
          <p:nvPr/>
        </p:nvSpPr>
        <p:spPr bwMode="auto">
          <a:xfrm>
            <a:off x="0" y="6362164"/>
            <a:ext cx="4643438" cy="523220"/>
          </a:xfrm>
          <a:prstGeom prst="rect">
            <a:avLst/>
          </a:prstGeom>
          <a:noFill/>
          <a:ln w="9525">
            <a:noFill/>
            <a:miter lim="800000"/>
            <a:headEnd/>
            <a:tailEnd/>
          </a:ln>
        </p:spPr>
        <p:txBody>
          <a:bodyPr>
            <a:spAutoFit/>
          </a:bodyPr>
          <a:lstStyle/>
          <a:p>
            <a:pPr algn="ctr"/>
            <a:r>
              <a:rPr lang="en-US" sz="1400" b="1" dirty="0">
                <a:solidFill>
                  <a:srgbClr val="FFFF00"/>
                </a:solidFill>
                <a:latin typeface="+mn-lt"/>
              </a:rPr>
              <a:t>Non-EC Skill Score: </a:t>
            </a:r>
            <a:r>
              <a:rPr lang="en-US" sz="1400" b="1" dirty="0" smtClean="0">
                <a:solidFill>
                  <a:srgbClr val="FFFF00"/>
                </a:solidFill>
                <a:latin typeface="+mn-lt"/>
              </a:rPr>
              <a:t>1.32; </a:t>
            </a:r>
            <a:r>
              <a:rPr lang="en-US" sz="1400" b="1" dirty="0">
                <a:solidFill>
                  <a:srgbClr val="FFFF00"/>
                </a:solidFill>
                <a:latin typeface="+mn-lt"/>
              </a:rPr>
              <a:t>non-EC coverage: </a:t>
            </a:r>
            <a:r>
              <a:rPr lang="en-US" sz="1400" b="1" dirty="0" smtClean="0">
                <a:solidFill>
                  <a:srgbClr val="FFFF00"/>
                </a:solidFill>
                <a:latin typeface="+mn-lt"/>
              </a:rPr>
              <a:t>16.38% </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0.22</a:t>
            </a:r>
            <a:endParaRPr lang="en-US" sz="1400" b="1" dirty="0">
              <a:solidFill>
                <a:srgbClr val="FFFF00"/>
              </a:solidFill>
              <a:latin typeface="+mn-lt"/>
            </a:endParaRPr>
          </a:p>
        </p:txBody>
      </p:sp>
      <p:sp>
        <p:nvSpPr>
          <p:cNvPr id="248839" name="TextBox 13"/>
          <p:cNvSpPr txBox="1">
            <a:spLocks noChangeArrowheads="1"/>
          </p:cNvSpPr>
          <p:nvPr/>
        </p:nvSpPr>
        <p:spPr bwMode="auto">
          <a:xfrm>
            <a:off x="4643438" y="6362164"/>
            <a:ext cx="4500562" cy="523220"/>
          </a:xfrm>
          <a:prstGeom prst="rect">
            <a:avLst/>
          </a:prstGeom>
          <a:noFill/>
          <a:ln w="9525">
            <a:noFill/>
            <a:miter lim="800000"/>
            <a:headEnd/>
            <a:tailEnd/>
          </a:ln>
        </p:spPr>
        <p:txBody>
          <a:bodyPr>
            <a:spAutoFit/>
          </a:bodyPr>
          <a:lstStyle/>
          <a:p>
            <a:pPr algn="ctr"/>
            <a:r>
              <a:rPr lang="en-US" sz="1400" b="1" dirty="0">
                <a:solidFill>
                  <a:srgbClr val="FFFF00"/>
                </a:solidFill>
                <a:latin typeface="+mn-lt"/>
              </a:rPr>
              <a:t>Non-EC Skill Score:  </a:t>
            </a:r>
            <a:r>
              <a:rPr lang="en-US" sz="1400" b="1" dirty="0" smtClean="0">
                <a:solidFill>
                  <a:srgbClr val="FFFF00"/>
                </a:solidFill>
                <a:latin typeface="+mn-lt"/>
              </a:rPr>
              <a:t>0.94; </a:t>
            </a:r>
            <a:r>
              <a:rPr lang="en-US" sz="1400" b="1" dirty="0">
                <a:solidFill>
                  <a:srgbClr val="FFFF00"/>
                </a:solidFill>
                <a:latin typeface="+mn-lt"/>
              </a:rPr>
              <a:t>non-EC coverage: </a:t>
            </a:r>
            <a:r>
              <a:rPr lang="en-US" sz="1400" b="1" dirty="0" smtClean="0">
                <a:solidFill>
                  <a:srgbClr val="FFFF00"/>
                </a:solidFill>
                <a:latin typeface="+mn-lt"/>
              </a:rPr>
              <a:t>22.84%</a:t>
            </a:r>
            <a:endParaRPr lang="en-US" sz="1400" b="1" dirty="0">
              <a:solidFill>
                <a:srgbClr val="FFFF00"/>
              </a:solidFill>
              <a:latin typeface="+mn-lt"/>
            </a:endParaRPr>
          </a:p>
          <a:p>
            <a:pPr algn="ctr"/>
            <a:r>
              <a:rPr lang="en-US" sz="1400" b="1" dirty="0">
                <a:solidFill>
                  <a:srgbClr val="FFFF00"/>
                </a:solidFill>
                <a:latin typeface="+mn-lt"/>
              </a:rPr>
              <a:t>All Forecasts: </a:t>
            </a:r>
            <a:r>
              <a:rPr lang="en-US" sz="1400" b="1" dirty="0" smtClean="0">
                <a:solidFill>
                  <a:srgbClr val="FFFF00"/>
                </a:solidFill>
                <a:latin typeface="+mn-lt"/>
              </a:rPr>
              <a:t>1.22</a:t>
            </a:r>
            <a:endParaRPr lang="en-US" sz="1400" b="1" dirty="0">
              <a:solidFill>
                <a:srgbClr val="FFFF00"/>
              </a:solidFill>
              <a:latin typeface="+mn-lt"/>
            </a:endParaRPr>
          </a:p>
        </p:txBody>
      </p:sp>
      <p:pic>
        <p:nvPicPr>
          <p:cNvPr id="471042" name="Picture 2" descr="http://www.cpc.ncep.noaa.gov/products/predictions/long_range/tools/briefing/verification/2013/obs_Prec.14.2013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77" y="656032"/>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71044" name="Picture 4" descr="http://www.cpc.ncep.noaa.gov/products/predictions/long_range/tools/briefing/verification/2013/fcst_Prec.14.20130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9" y="3645024"/>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71046" name="Picture 6" descr="http://www.cpc.ncep.noaa.gov/products/predictions/long_range/tools/briefing/verification/2013/fcst_Prec.15.201308.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088" y="3645024"/>
            <a:ext cx="4389120" cy="2743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62328" y="908720"/>
            <a:ext cx="4146176" cy="338554"/>
          </a:xfrm>
          <a:prstGeom prst="rect">
            <a:avLst/>
          </a:prstGeom>
          <a:noFill/>
        </p:spPr>
        <p:txBody>
          <a:bodyPr wrap="square" rtlCol="0">
            <a:spAutoFit/>
          </a:bodyPr>
          <a:lstStyle/>
          <a:p>
            <a:r>
              <a:rPr lang="en-US" sz="1600" dirty="0" err="1" smtClean="0"/>
              <a:t>Heidke</a:t>
            </a:r>
            <a:r>
              <a:rPr lang="en-US" sz="1600" dirty="0" smtClean="0"/>
              <a:t> skill scores = 6.84% for 2008-2013</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JJA </a:t>
            </a:r>
            <a:r>
              <a:rPr lang="en-US" sz="2800" b="1" dirty="0">
                <a:solidFill>
                  <a:srgbClr val="FFFF00"/>
                </a:solidFill>
                <a:latin typeface="+mn-lt"/>
                <a:ea typeface="+mj-ea"/>
                <a:cs typeface="Arial" pitchFamily="34" charset="0"/>
              </a:rPr>
              <a:t>Temperature 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49859" name="TextBox 9"/>
          <p:cNvSpPr txBox="1">
            <a:spLocks noChangeArrowheads="1"/>
          </p:cNvSpPr>
          <p:nvPr/>
        </p:nvSpPr>
        <p:spPr bwMode="auto">
          <a:xfrm>
            <a:off x="5379779" y="3566343"/>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Official Forecast</a:t>
            </a:r>
          </a:p>
        </p:txBody>
      </p:sp>
      <p:sp>
        <p:nvSpPr>
          <p:cNvPr id="249860" name="TextBox 10"/>
          <p:cNvSpPr txBox="1">
            <a:spLocks noChangeArrowheads="1"/>
          </p:cNvSpPr>
          <p:nvPr/>
        </p:nvSpPr>
        <p:spPr bwMode="auto">
          <a:xfrm>
            <a:off x="1403648" y="758031"/>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49861" name="TextBox 12"/>
          <p:cNvSpPr txBox="1">
            <a:spLocks noChangeArrowheads="1"/>
          </p:cNvSpPr>
          <p:nvPr/>
        </p:nvSpPr>
        <p:spPr bwMode="auto">
          <a:xfrm>
            <a:off x="-252536" y="4274203"/>
            <a:ext cx="5214937" cy="830997"/>
          </a:xfrm>
          <a:prstGeom prst="rect">
            <a:avLst/>
          </a:prstGeom>
          <a:noFill/>
          <a:ln w="9525">
            <a:noFill/>
            <a:miter lim="800000"/>
            <a:headEnd/>
            <a:tailEnd/>
          </a:ln>
        </p:spPr>
        <p:txBody>
          <a:bodyPr>
            <a:spAutoFit/>
          </a:bodyPr>
          <a:lstStyle/>
          <a:p>
            <a:pPr algn="ctr"/>
            <a:r>
              <a:rPr lang="en-US" sz="1600" b="1" dirty="0">
                <a:solidFill>
                  <a:srgbClr val="FFFF00"/>
                </a:solidFill>
                <a:latin typeface="+mn-lt"/>
              </a:rPr>
              <a:t>Non-EC Skill Score: </a:t>
            </a:r>
            <a:r>
              <a:rPr lang="en-US" sz="1600" b="1" dirty="0" smtClean="0">
                <a:solidFill>
                  <a:srgbClr val="FFFF00"/>
                </a:solidFill>
                <a:latin typeface="+mn-lt"/>
              </a:rPr>
              <a:t>4.71;</a:t>
            </a:r>
          </a:p>
          <a:p>
            <a:pPr algn="ctr"/>
            <a:r>
              <a:rPr lang="en-US" sz="1600" b="1" dirty="0" smtClean="0">
                <a:solidFill>
                  <a:srgbClr val="FFFF00"/>
                </a:solidFill>
                <a:latin typeface="+mn-lt"/>
              </a:rPr>
              <a:t> </a:t>
            </a:r>
            <a:r>
              <a:rPr lang="en-US" sz="1600" b="1" dirty="0">
                <a:solidFill>
                  <a:srgbClr val="FFFF00"/>
                </a:solidFill>
                <a:latin typeface="+mn-lt"/>
              </a:rPr>
              <a:t>non-EC coverage: </a:t>
            </a:r>
            <a:r>
              <a:rPr lang="en-US" sz="1600" b="1" dirty="0" smtClean="0">
                <a:solidFill>
                  <a:srgbClr val="FFFF00"/>
                </a:solidFill>
                <a:latin typeface="+mn-lt"/>
              </a:rPr>
              <a:t>73.28% </a:t>
            </a:r>
            <a:endParaRPr lang="en-US" sz="1600" b="1" dirty="0">
              <a:solidFill>
                <a:srgbClr val="FFFF00"/>
              </a:solidFill>
              <a:latin typeface="+mn-lt"/>
            </a:endParaRPr>
          </a:p>
          <a:p>
            <a:pPr algn="ctr"/>
            <a:r>
              <a:rPr lang="en-US" sz="1600" b="1" dirty="0">
                <a:solidFill>
                  <a:srgbClr val="FFFF00"/>
                </a:solidFill>
                <a:latin typeface="+mn-lt"/>
              </a:rPr>
              <a:t>All Forecasts:  </a:t>
            </a:r>
            <a:r>
              <a:rPr lang="en-US" sz="1600" b="1" dirty="0" smtClean="0">
                <a:solidFill>
                  <a:srgbClr val="FFFF00"/>
                </a:solidFill>
                <a:latin typeface="+mn-lt"/>
              </a:rPr>
              <a:t>3.45</a:t>
            </a:r>
            <a:endParaRPr lang="en-US" sz="1600" b="1" dirty="0">
              <a:solidFill>
                <a:srgbClr val="FFFF00"/>
              </a:solidFill>
              <a:latin typeface="+mn-lt"/>
            </a:endParaRPr>
          </a:p>
        </p:txBody>
      </p:sp>
      <p:sp>
        <p:nvSpPr>
          <p:cNvPr id="8" name="Slide Number Placeholder 7"/>
          <p:cNvSpPr>
            <a:spLocks noGrp="1"/>
          </p:cNvSpPr>
          <p:nvPr>
            <p:ph type="sldNum" sz="quarter" idx="14"/>
          </p:nvPr>
        </p:nvSpPr>
        <p:spPr/>
        <p:txBody>
          <a:bodyPr/>
          <a:lstStyle/>
          <a:p>
            <a:pPr>
              <a:defRPr/>
            </a:pPr>
            <a:fld id="{9E948B2B-5910-48B7-B3FE-3D68F95BF305}" type="slidenum">
              <a:rPr lang="en-US" smtClean="0"/>
              <a:pPr>
                <a:defRPr/>
              </a:pPr>
              <a:t>31</a:t>
            </a:fld>
            <a:endParaRPr lang="en-US"/>
          </a:p>
        </p:txBody>
      </p:sp>
      <p:pic>
        <p:nvPicPr>
          <p:cNvPr id="468994" name="Picture 2" descr="http://www.cpc.ncep.noaa.gov/products/predictions/long_range/tools/briefing/verification/2013/obs_Temp.01.2013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50" y="1124744"/>
            <a:ext cx="438912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68996" name="Picture 4" descr="http://www.cpc.ncep.noaa.gov/products/predictions/long_range/tools/briefing/verification/2013/fcst_Temp.01.20130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667" y="3933056"/>
            <a:ext cx="4535424" cy="28346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659" y="722575"/>
            <a:ext cx="4193500" cy="2834640"/>
          </a:xfrm>
          <a:prstGeom prst="rect">
            <a:avLst/>
          </a:prstGeom>
        </p:spPr>
      </p:pic>
      <p:sp>
        <p:nvSpPr>
          <p:cNvPr id="10" name="TextBox 9"/>
          <p:cNvSpPr txBox="1"/>
          <p:nvPr/>
        </p:nvSpPr>
        <p:spPr>
          <a:xfrm>
            <a:off x="4861253" y="957483"/>
            <a:ext cx="4146176" cy="338554"/>
          </a:xfrm>
          <a:prstGeom prst="rect">
            <a:avLst/>
          </a:prstGeom>
          <a:noFill/>
        </p:spPr>
        <p:txBody>
          <a:bodyPr wrap="square" rtlCol="0">
            <a:spAutoFit/>
          </a:bodyPr>
          <a:lstStyle/>
          <a:p>
            <a:r>
              <a:rPr lang="en-US" sz="1600" dirty="0" err="1" smtClean="0"/>
              <a:t>Heidke</a:t>
            </a:r>
            <a:r>
              <a:rPr lang="en-US" sz="1600" dirty="0" smtClean="0"/>
              <a:t> skill scores = 13.54% for 2008-2013</a:t>
            </a:r>
            <a:endParaRPr 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685800"/>
          </a:xfrm>
          <a:prstGeom prst="rect">
            <a:avLst/>
          </a:prstGeom>
        </p:spPr>
        <p:txBody>
          <a:bodyPr>
            <a:normAutofit fontScale="97500"/>
          </a:bodyPr>
          <a:lstStyle/>
          <a:p>
            <a:pPr algn="ctr" fontAlgn="auto">
              <a:spcAft>
                <a:spcPts val="0"/>
              </a:spcAft>
              <a:defRPr/>
            </a:pPr>
            <a:r>
              <a:rPr lang="en-US" sz="2800" b="1" dirty="0" smtClean="0">
                <a:solidFill>
                  <a:srgbClr val="FFFF00"/>
                </a:solidFill>
                <a:latin typeface="+mn-lt"/>
                <a:ea typeface="+mj-ea"/>
                <a:cs typeface="Arial" pitchFamily="34" charset="0"/>
              </a:rPr>
              <a:t>JJA Precipitation </a:t>
            </a:r>
            <a:r>
              <a:rPr lang="en-US" sz="2800" b="1" dirty="0">
                <a:solidFill>
                  <a:srgbClr val="FFFF00"/>
                </a:solidFill>
                <a:latin typeface="+mn-lt"/>
                <a:ea typeface="+mj-ea"/>
                <a:cs typeface="Arial" pitchFamily="34" charset="0"/>
              </a:rPr>
              <a:t>Forecast </a:t>
            </a:r>
            <a:r>
              <a:rPr lang="en-US" sz="2800" b="1" dirty="0" smtClean="0">
                <a:solidFill>
                  <a:srgbClr val="FFFF00"/>
                </a:solidFill>
                <a:latin typeface="+mn-lt"/>
                <a:ea typeface="+mj-ea"/>
                <a:cs typeface="Arial" pitchFamily="34" charset="0"/>
              </a:rPr>
              <a:t>Verification</a:t>
            </a:r>
            <a:endParaRPr lang="en-US" sz="2800" b="1" dirty="0">
              <a:solidFill>
                <a:srgbClr val="FFFF00"/>
              </a:solidFill>
              <a:latin typeface="+mn-lt"/>
              <a:ea typeface="+mj-ea"/>
              <a:cs typeface="Arial" pitchFamily="34" charset="0"/>
            </a:endParaRPr>
          </a:p>
        </p:txBody>
      </p:sp>
      <p:sp>
        <p:nvSpPr>
          <p:cNvPr id="250883" name="TextBox 9"/>
          <p:cNvSpPr txBox="1">
            <a:spLocks noChangeArrowheads="1"/>
          </p:cNvSpPr>
          <p:nvPr/>
        </p:nvSpPr>
        <p:spPr bwMode="auto">
          <a:xfrm>
            <a:off x="5501208" y="3595575"/>
            <a:ext cx="2743200" cy="366712"/>
          </a:xfrm>
          <a:prstGeom prst="rect">
            <a:avLst/>
          </a:prstGeom>
          <a:noFill/>
          <a:ln w="9525">
            <a:noFill/>
            <a:miter lim="800000"/>
            <a:headEnd/>
            <a:tailEnd/>
          </a:ln>
        </p:spPr>
        <p:txBody>
          <a:bodyPr>
            <a:spAutoFit/>
          </a:bodyPr>
          <a:lstStyle/>
          <a:p>
            <a:pPr algn="ctr"/>
            <a:r>
              <a:rPr lang="en-US" sz="1800" b="1" dirty="0">
                <a:solidFill>
                  <a:schemeClr val="bg1"/>
                </a:solidFill>
                <a:latin typeface="+mn-lt"/>
              </a:rPr>
              <a:t>Official Forecast</a:t>
            </a:r>
          </a:p>
        </p:txBody>
      </p:sp>
      <p:sp>
        <p:nvSpPr>
          <p:cNvPr id="250884" name="TextBox 10"/>
          <p:cNvSpPr txBox="1">
            <a:spLocks noChangeArrowheads="1"/>
          </p:cNvSpPr>
          <p:nvPr/>
        </p:nvSpPr>
        <p:spPr bwMode="auto">
          <a:xfrm>
            <a:off x="1403648" y="758202"/>
            <a:ext cx="2743200" cy="366713"/>
          </a:xfrm>
          <a:prstGeom prst="rect">
            <a:avLst/>
          </a:prstGeom>
          <a:noFill/>
          <a:ln w="9525">
            <a:noFill/>
            <a:miter lim="800000"/>
            <a:headEnd/>
            <a:tailEnd/>
          </a:ln>
        </p:spPr>
        <p:txBody>
          <a:bodyPr>
            <a:spAutoFit/>
          </a:bodyPr>
          <a:lstStyle/>
          <a:p>
            <a:pPr algn="ctr"/>
            <a:r>
              <a:rPr lang="en-US" sz="1800" b="1" dirty="0">
                <a:solidFill>
                  <a:schemeClr val="bg1"/>
                </a:solidFill>
                <a:latin typeface="+mn-lt"/>
              </a:rPr>
              <a:t>Observations</a:t>
            </a:r>
          </a:p>
        </p:txBody>
      </p:sp>
      <p:sp>
        <p:nvSpPr>
          <p:cNvPr id="250885" name="TextBox 12"/>
          <p:cNvSpPr txBox="1">
            <a:spLocks noChangeArrowheads="1"/>
          </p:cNvSpPr>
          <p:nvPr/>
        </p:nvSpPr>
        <p:spPr bwMode="auto">
          <a:xfrm>
            <a:off x="-396552" y="4437112"/>
            <a:ext cx="5184775" cy="830997"/>
          </a:xfrm>
          <a:prstGeom prst="rect">
            <a:avLst/>
          </a:prstGeom>
          <a:noFill/>
          <a:ln w="9525">
            <a:noFill/>
            <a:miter lim="800000"/>
            <a:headEnd/>
            <a:tailEnd/>
          </a:ln>
        </p:spPr>
        <p:txBody>
          <a:bodyPr>
            <a:spAutoFit/>
          </a:bodyPr>
          <a:lstStyle/>
          <a:p>
            <a:pPr algn="ctr"/>
            <a:r>
              <a:rPr lang="en-US" sz="1600" b="1" dirty="0">
                <a:solidFill>
                  <a:srgbClr val="FFFF00"/>
                </a:solidFill>
                <a:latin typeface="+mn-lt"/>
              </a:rPr>
              <a:t>Non-EC Skill Score: </a:t>
            </a:r>
            <a:r>
              <a:rPr lang="en-US" sz="1600" b="1" dirty="0" smtClean="0">
                <a:solidFill>
                  <a:srgbClr val="FFFF00"/>
                </a:solidFill>
                <a:latin typeface="+mn-lt"/>
              </a:rPr>
              <a:t>22.50; </a:t>
            </a:r>
          </a:p>
          <a:p>
            <a:pPr algn="ctr"/>
            <a:r>
              <a:rPr lang="en-US" sz="1600" b="1" dirty="0" smtClean="0">
                <a:solidFill>
                  <a:srgbClr val="FFFF00"/>
                </a:solidFill>
                <a:latin typeface="+mn-lt"/>
              </a:rPr>
              <a:t>non-EC </a:t>
            </a:r>
            <a:r>
              <a:rPr lang="en-US" sz="1600" b="1" dirty="0">
                <a:solidFill>
                  <a:srgbClr val="FFFF00"/>
                </a:solidFill>
                <a:latin typeface="+mn-lt"/>
              </a:rPr>
              <a:t>coverage: </a:t>
            </a:r>
            <a:r>
              <a:rPr lang="en-US" sz="1600" b="1" dirty="0" smtClean="0">
                <a:solidFill>
                  <a:srgbClr val="FFFF00"/>
                </a:solidFill>
                <a:latin typeface="+mn-lt"/>
              </a:rPr>
              <a:t>25.86%</a:t>
            </a:r>
            <a:endParaRPr lang="en-US" sz="1600" b="1" dirty="0">
              <a:solidFill>
                <a:srgbClr val="FFFF00"/>
              </a:solidFill>
              <a:latin typeface="+mn-lt"/>
            </a:endParaRPr>
          </a:p>
          <a:p>
            <a:pPr algn="ctr"/>
            <a:r>
              <a:rPr lang="en-US" sz="1600" b="1" dirty="0">
                <a:solidFill>
                  <a:srgbClr val="FFFF00"/>
                </a:solidFill>
                <a:latin typeface="+mn-lt"/>
              </a:rPr>
              <a:t>All Forecasts:  </a:t>
            </a:r>
            <a:r>
              <a:rPr lang="en-US" sz="1600" b="1" dirty="0" smtClean="0">
                <a:solidFill>
                  <a:srgbClr val="FFFF00"/>
                </a:solidFill>
                <a:latin typeface="+mn-lt"/>
              </a:rPr>
              <a:t>5.82</a:t>
            </a:r>
            <a:endParaRPr lang="en-US" sz="1600" b="1" dirty="0">
              <a:solidFill>
                <a:srgbClr val="FFFF00"/>
              </a:solidFill>
              <a:latin typeface="+mn-lt"/>
            </a:endParaRPr>
          </a:p>
        </p:txBody>
      </p:sp>
      <p:sp>
        <p:nvSpPr>
          <p:cNvPr id="8" name="Slide Number Placeholder 7"/>
          <p:cNvSpPr>
            <a:spLocks noGrp="1"/>
          </p:cNvSpPr>
          <p:nvPr>
            <p:ph type="sldNum" sz="quarter" idx="14"/>
          </p:nvPr>
        </p:nvSpPr>
        <p:spPr/>
        <p:txBody>
          <a:bodyPr/>
          <a:lstStyle/>
          <a:p>
            <a:pPr>
              <a:defRPr/>
            </a:pPr>
            <a:fld id="{9E948B2B-5910-48B7-B3FE-3D68F95BF305}" type="slidenum">
              <a:rPr lang="en-US" smtClean="0"/>
              <a:pPr>
                <a:defRPr/>
              </a:pPr>
              <a:t>32</a:t>
            </a:fld>
            <a:endParaRPr lang="en-US"/>
          </a:p>
        </p:txBody>
      </p:sp>
      <p:pic>
        <p:nvPicPr>
          <p:cNvPr id="470018" name="Picture 2" descr="http://www.cpc.ncep.noaa.gov/products/predictions/long_range/tools/briefing/verification/2013/obs_Prec.01.2013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70020" name="Picture 4" descr="http://www.cpc.ncep.noaa.gov/products/predictions/long_range/tools/briefing/verification/2013/fcst_Prec.01.20130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62287"/>
            <a:ext cx="43891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7" y="719753"/>
            <a:ext cx="4245104" cy="2875822"/>
          </a:xfrm>
          <a:prstGeom prst="rect">
            <a:avLst/>
          </a:prstGeom>
        </p:spPr>
      </p:pic>
      <p:sp>
        <p:nvSpPr>
          <p:cNvPr id="10" name="TextBox 9"/>
          <p:cNvSpPr txBox="1"/>
          <p:nvPr/>
        </p:nvSpPr>
        <p:spPr>
          <a:xfrm>
            <a:off x="4962328" y="957483"/>
            <a:ext cx="4146176" cy="338554"/>
          </a:xfrm>
          <a:prstGeom prst="rect">
            <a:avLst/>
          </a:prstGeom>
          <a:noFill/>
        </p:spPr>
        <p:txBody>
          <a:bodyPr wrap="square" rtlCol="0">
            <a:spAutoFit/>
          </a:bodyPr>
          <a:lstStyle/>
          <a:p>
            <a:r>
              <a:rPr lang="en-US" sz="1600" dirty="0" err="1" smtClean="0"/>
              <a:t>Heidke</a:t>
            </a:r>
            <a:r>
              <a:rPr lang="en-US" sz="1600" dirty="0" smtClean="0"/>
              <a:t> skill scores = 7.54% for 2008-2013</a:t>
            </a:r>
            <a:endParaRPr 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2160240"/>
          </a:xfrm>
        </p:spPr>
        <p:txBody>
          <a:bodyPr/>
          <a:lstStyle/>
          <a:p>
            <a:r>
              <a:rPr lang="en-US" dirty="0">
                <a:solidFill>
                  <a:schemeClr val="bg1"/>
                </a:solidFill>
              </a:rPr>
              <a:t>6-10 day </a:t>
            </a:r>
            <a:r>
              <a:rPr lang="en-US" dirty="0" smtClean="0">
                <a:solidFill>
                  <a:schemeClr val="bg1"/>
                </a:solidFill>
              </a:rPr>
              <a:t>and 8-14 day Temperature and Precipitation Forecast </a:t>
            </a:r>
            <a:r>
              <a:rPr lang="en-US" dirty="0">
                <a:solidFill>
                  <a:schemeClr val="bg1"/>
                </a:solidFill>
              </a:rPr>
              <a:t>Verification</a:t>
            </a:r>
            <a:endParaRPr lang="en-US" dirty="0"/>
          </a:p>
        </p:txBody>
      </p:sp>
      <p:sp>
        <p:nvSpPr>
          <p:cNvPr id="3" name="Subtitle 2"/>
          <p:cNvSpPr>
            <a:spLocks noGrp="1"/>
          </p:cNvSpPr>
          <p:nvPr>
            <p:ph type="subTitle" idx="1"/>
          </p:nvPr>
        </p:nvSpPr>
        <p:spPr>
          <a:xfrm>
            <a:off x="1371600" y="3886200"/>
            <a:ext cx="6400800" cy="2279104"/>
          </a:xfrm>
        </p:spPr>
        <p:txBody>
          <a:bodyPr/>
          <a:lstStyle/>
          <a:p>
            <a:r>
              <a:rPr lang="en-US" dirty="0" smtClean="0">
                <a:solidFill>
                  <a:srgbClr val="C00000"/>
                </a:solidFill>
              </a:rPr>
              <a:t>New Verification Web Tool:</a:t>
            </a:r>
          </a:p>
          <a:p>
            <a:r>
              <a:rPr lang="en-US" dirty="0" smtClean="0">
                <a:solidFill>
                  <a:srgbClr val="C00000"/>
                </a:solidFill>
              </a:rPr>
              <a:t>http</a:t>
            </a:r>
            <a:r>
              <a:rPr lang="en-US" dirty="0">
                <a:solidFill>
                  <a:srgbClr val="C00000"/>
                </a:solidFill>
              </a:rPr>
              <a:t>://cpcintradev.ncep.noaa.gov/apps/vwt/index.php?page=chart</a:t>
            </a:r>
          </a:p>
        </p:txBody>
      </p:sp>
    </p:spTree>
    <p:extLst>
      <p:ext uri="{BB962C8B-B14F-4D97-AF65-F5344CB8AC3E}">
        <p14:creationId xmlns:p14="http://schemas.microsoft.com/office/powerpoint/2010/main" val="247242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34</a:t>
            </a:fld>
            <a:endParaRPr lang="en-US"/>
          </a:p>
        </p:txBody>
      </p:sp>
      <p:pic>
        <p:nvPicPr>
          <p:cNvPr id="8" name="Picture 2" descr="365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73" y="1261864"/>
            <a:ext cx="4449595"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64898" name="Picture 2" descr="36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3" y="4005064"/>
            <a:ext cx="453177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64900" name="Picture 4" descr="030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552" y="1261865"/>
            <a:ext cx="4491552" cy="2743199"/>
          </a:xfrm>
          <a:prstGeom prst="rect">
            <a:avLst/>
          </a:prstGeom>
          <a:noFill/>
          <a:extLst>
            <a:ext uri="{909E8E84-426E-40DD-AFC4-6F175D3DCCD1}">
              <a14:hiddenFill xmlns:a14="http://schemas.microsoft.com/office/drawing/2010/main">
                <a:solidFill>
                  <a:srgbClr val="FFFFFF"/>
                </a:solidFill>
              </a14:hiddenFill>
            </a:ext>
          </a:extLst>
        </p:spPr>
      </p:pic>
      <p:pic>
        <p:nvPicPr>
          <p:cNvPr id="464902" name="Picture 6" descr="090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968" y="4005064"/>
            <a:ext cx="4490135"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bwMode="auto">
          <a:xfrm>
            <a:off x="1189112" y="92052"/>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chemeClr val="bg1"/>
                </a:solidFill>
              </a:rPr>
              <a:t>6-10 Day Temperature </a:t>
            </a:r>
            <a:r>
              <a:rPr lang="en-US" sz="3600" kern="0" dirty="0" err="1" smtClean="0">
                <a:solidFill>
                  <a:schemeClr val="bg1"/>
                </a:solidFill>
              </a:rPr>
              <a:t>Heidke</a:t>
            </a:r>
            <a:r>
              <a:rPr lang="en-US" sz="3600" kern="0" dirty="0" smtClean="0">
                <a:solidFill>
                  <a:schemeClr val="bg1"/>
                </a:solidFill>
              </a:rPr>
              <a:t> Scores </a:t>
            </a:r>
            <a:endParaRPr lang="en-US" sz="3600" kern="0" dirty="0">
              <a:solidFill>
                <a:schemeClr val="bg1"/>
              </a:solidFill>
            </a:endParaRPr>
          </a:p>
        </p:txBody>
      </p:sp>
      <p:sp>
        <p:nvSpPr>
          <p:cNvPr id="10" name="TextBox 9"/>
          <p:cNvSpPr txBox="1"/>
          <p:nvPr/>
        </p:nvSpPr>
        <p:spPr>
          <a:xfrm>
            <a:off x="521857" y="1324888"/>
            <a:ext cx="3960440" cy="307777"/>
          </a:xfrm>
          <a:prstGeom prst="rect">
            <a:avLst/>
          </a:prstGeom>
          <a:noFill/>
        </p:spPr>
        <p:txBody>
          <a:bodyPr wrap="square" rtlCol="0">
            <a:spAutoFit/>
          </a:bodyPr>
          <a:lstStyle/>
          <a:p>
            <a:r>
              <a:rPr lang="en-US" sz="1400" dirty="0" err="1" smtClean="0"/>
              <a:t>Heidke</a:t>
            </a:r>
            <a:r>
              <a:rPr lang="en-US" sz="1400" dirty="0" smtClean="0"/>
              <a:t> skill scores = 34.2% for last 365 days</a:t>
            </a:r>
            <a:endParaRPr lang="en-US" sz="1400" dirty="0"/>
          </a:p>
        </p:txBody>
      </p:sp>
    </p:spTree>
    <p:extLst>
      <p:ext uri="{BB962C8B-B14F-4D97-AF65-F5344CB8AC3E}">
        <p14:creationId xmlns:p14="http://schemas.microsoft.com/office/powerpoint/2010/main" val="2179543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35</a:t>
            </a:fld>
            <a:endParaRPr lang="en-US"/>
          </a:p>
        </p:txBody>
      </p:sp>
      <p:pic>
        <p:nvPicPr>
          <p:cNvPr id="463876" name="Picture 4" descr="365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366573"/>
            <a:ext cx="4365048" cy="2926522"/>
          </a:xfrm>
          <a:prstGeom prst="rect">
            <a:avLst/>
          </a:prstGeom>
          <a:noFill/>
          <a:extLst>
            <a:ext uri="{909E8E84-426E-40DD-AFC4-6F175D3DCCD1}">
              <a14:hiddenFill xmlns:a14="http://schemas.microsoft.com/office/drawing/2010/main">
                <a:solidFill>
                  <a:srgbClr val="FFFFFF"/>
                </a:solidFill>
              </a14:hiddenFill>
            </a:ext>
          </a:extLst>
        </p:spPr>
      </p:pic>
      <p:pic>
        <p:nvPicPr>
          <p:cNvPr id="463880" name="Picture 8" descr="03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561" y="1366573"/>
            <a:ext cx="4464266" cy="274868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bwMode="auto">
          <a:xfrm>
            <a:off x="1189112" y="92052"/>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chemeClr val="bg1"/>
                </a:solidFill>
              </a:rPr>
              <a:t>8-14 Day Temperature </a:t>
            </a:r>
            <a:r>
              <a:rPr lang="en-US" sz="3600" kern="0" dirty="0" err="1" smtClean="0">
                <a:solidFill>
                  <a:schemeClr val="bg1"/>
                </a:solidFill>
              </a:rPr>
              <a:t>Heidke</a:t>
            </a:r>
            <a:r>
              <a:rPr lang="en-US" sz="3600" kern="0" dirty="0" smtClean="0">
                <a:solidFill>
                  <a:schemeClr val="bg1"/>
                </a:solidFill>
              </a:rPr>
              <a:t> Scores </a:t>
            </a:r>
            <a:endParaRPr lang="en-US" sz="3600" kern="0" dirty="0">
              <a:solidFill>
                <a:schemeClr val="bg1"/>
              </a:solidFill>
            </a:endParaRPr>
          </a:p>
        </p:txBody>
      </p:sp>
      <p:sp>
        <p:nvSpPr>
          <p:cNvPr id="10" name="TextBox 9"/>
          <p:cNvSpPr txBox="1"/>
          <p:nvPr/>
        </p:nvSpPr>
        <p:spPr>
          <a:xfrm>
            <a:off x="521857" y="1537047"/>
            <a:ext cx="3960440" cy="307777"/>
          </a:xfrm>
          <a:prstGeom prst="rect">
            <a:avLst/>
          </a:prstGeom>
          <a:noFill/>
        </p:spPr>
        <p:txBody>
          <a:bodyPr wrap="square" rtlCol="0">
            <a:spAutoFit/>
          </a:bodyPr>
          <a:lstStyle/>
          <a:p>
            <a:r>
              <a:rPr lang="en-US" sz="1400" dirty="0" err="1" smtClean="0"/>
              <a:t>Heidke</a:t>
            </a:r>
            <a:r>
              <a:rPr lang="en-US" sz="1400" dirty="0" smtClean="0"/>
              <a:t> skill scores = 24.7% for last 365 days</a:t>
            </a:r>
            <a:endParaRPr lang="en-US" sz="1400" dirty="0"/>
          </a:p>
        </p:txBody>
      </p:sp>
      <p:pic>
        <p:nvPicPr>
          <p:cNvPr id="475140" name="Picture 4" descr="090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562" y="4115254"/>
            <a:ext cx="4480162" cy="2725488"/>
          </a:xfrm>
          <a:prstGeom prst="rect">
            <a:avLst/>
          </a:prstGeom>
          <a:noFill/>
          <a:extLst>
            <a:ext uri="{909E8E84-426E-40DD-AFC4-6F175D3DCCD1}">
              <a14:hiddenFill xmlns:a14="http://schemas.microsoft.com/office/drawing/2010/main">
                <a:solidFill>
                  <a:srgbClr val="FFFFFF"/>
                </a:solidFill>
              </a14:hiddenFill>
            </a:ext>
          </a:extLst>
        </p:spPr>
      </p:pic>
      <p:pic>
        <p:nvPicPr>
          <p:cNvPr id="463878" name="Picture 6" descr="365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54" y="4115254"/>
            <a:ext cx="4372508" cy="272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503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84"/>
            <a:ext cx="7924800" cy="1143000"/>
          </a:xfrm>
        </p:spPr>
        <p:txBody>
          <a:bodyPr/>
          <a:lstStyle/>
          <a:p>
            <a:r>
              <a:rPr lang="en-US" sz="3600" dirty="0" smtClean="0">
                <a:solidFill>
                  <a:schemeClr val="bg1"/>
                </a:solidFill>
              </a:rPr>
              <a:t>6-10 Day Precipitation </a:t>
            </a:r>
            <a:r>
              <a:rPr lang="en-US" sz="3600" dirty="0" err="1" smtClean="0">
                <a:solidFill>
                  <a:schemeClr val="bg1"/>
                </a:solidFill>
              </a:rPr>
              <a:t>Heidke</a:t>
            </a:r>
            <a:r>
              <a:rPr lang="en-US" sz="3600" dirty="0" smtClean="0">
                <a:solidFill>
                  <a:schemeClr val="bg1"/>
                </a:solidFill>
              </a:rPr>
              <a:t> Scores </a:t>
            </a:r>
            <a:endParaRPr lang="en-US" sz="3600" dirty="0">
              <a:solidFill>
                <a:schemeClr val="bg1"/>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36</a:t>
            </a:fld>
            <a:endParaRPr lang="en-US"/>
          </a:p>
        </p:txBody>
      </p:sp>
      <p:pic>
        <p:nvPicPr>
          <p:cNvPr id="465922" name="Picture 2" descr="365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24744"/>
            <a:ext cx="439248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65924" name="Picture 4" descr="36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867944"/>
            <a:ext cx="4392487" cy="2762672"/>
          </a:xfrm>
          <a:prstGeom prst="rect">
            <a:avLst/>
          </a:prstGeom>
          <a:noFill/>
          <a:extLst>
            <a:ext uri="{909E8E84-426E-40DD-AFC4-6F175D3DCCD1}">
              <a14:hiddenFill xmlns:a14="http://schemas.microsoft.com/office/drawing/2010/main">
                <a:solidFill>
                  <a:srgbClr val="FFFFFF"/>
                </a:solidFill>
              </a14:hiddenFill>
            </a:ext>
          </a:extLst>
        </p:spPr>
      </p:pic>
      <p:pic>
        <p:nvPicPr>
          <p:cNvPr id="465926" name="Picture 6" descr="030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124743"/>
            <a:ext cx="4491552" cy="2743581"/>
          </a:xfrm>
          <a:prstGeom prst="rect">
            <a:avLst/>
          </a:prstGeom>
          <a:noFill/>
          <a:extLst>
            <a:ext uri="{909E8E84-426E-40DD-AFC4-6F175D3DCCD1}">
              <a14:hiddenFill xmlns:a14="http://schemas.microsoft.com/office/drawing/2010/main">
                <a:solidFill>
                  <a:srgbClr val="FFFFFF"/>
                </a:solidFill>
              </a14:hiddenFill>
            </a:ext>
          </a:extLst>
        </p:spPr>
      </p:pic>
      <p:pic>
        <p:nvPicPr>
          <p:cNvPr id="465928" name="Picture 8" descr="090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288" y="3868324"/>
            <a:ext cx="4522807" cy="27622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1857" y="1340768"/>
            <a:ext cx="3960440" cy="307777"/>
          </a:xfrm>
          <a:prstGeom prst="rect">
            <a:avLst/>
          </a:prstGeom>
          <a:noFill/>
        </p:spPr>
        <p:txBody>
          <a:bodyPr wrap="square" rtlCol="0">
            <a:spAutoFit/>
          </a:bodyPr>
          <a:lstStyle/>
          <a:p>
            <a:r>
              <a:rPr lang="en-US" sz="1400" dirty="0" err="1" smtClean="0"/>
              <a:t>Heidke</a:t>
            </a:r>
            <a:r>
              <a:rPr lang="en-US" sz="1400" dirty="0" smtClean="0"/>
              <a:t> skill scores = 22.8% for last 365 days</a:t>
            </a:r>
            <a:endParaRPr lang="en-US" sz="1400" dirty="0"/>
          </a:p>
        </p:txBody>
      </p:sp>
    </p:spTree>
    <p:extLst>
      <p:ext uri="{BB962C8B-B14F-4D97-AF65-F5344CB8AC3E}">
        <p14:creationId xmlns:p14="http://schemas.microsoft.com/office/powerpoint/2010/main" val="4144937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37</a:t>
            </a:fld>
            <a:endParaRPr lang="en-US"/>
          </a:p>
        </p:txBody>
      </p:sp>
      <p:sp>
        <p:nvSpPr>
          <p:cNvPr id="9" name="Title 1"/>
          <p:cNvSpPr>
            <a:spLocks noGrp="1"/>
          </p:cNvSpPr>
          <p:nvPr>
            <p:ph type="title"/>
          </p:nvPr>
        </p:nvSpPr>
        <p:spPr>
          <a:xfrm>
            <a:off x="1219200" y="-27384"/>
            <a:ext cx="7924800" cy="1143000"/>
          </a:xfrm>
        </p:spPr>
        <p:txBody>
          <a:bodyPr/>
          <a:lstStyle/>
          <a:p>
            <a:r>
              <a:rPr lang="en-US" sz="3600" dirty="0" smtClean="0">
                <a:solidFill>
                  <a:schemeClr val="bg1"/>
                </a:solidFill>
              </a:rPr>
              <a:t>8-14 Day Precipitation </a:t>
            </a:r>
            <a:r>
              <a:rPr lang="en-US" sz="3600" dirty="0" err="1" smtClean="0">
                <a:solidFill>
                  <a:schemeClr val="bg1"/>
                </a:solidFill>
              </a:rPr>
              <a:t>Heidke</a:t>
            </a:r>
            <a:r>
              <a:rPr lang="en-US" sz="3600" dirty="0" smtClean="0">
                <a:solidFill>
                  <a:schemeClr val="bg1"/>
                </a:solidFill>
              </a:rPr>
              <a:t> Scores </a:t>
            </a:r>
            <a:endParaRPr lang="en-US" sz="3600" dirty="0">
              <a:solidFill>
                <a:schemeClr val="bg1"/>
              </a:solidFill>
            </a:endParaRPr>
          </a:p>
        </p:txBody>
      </p:sp>
      <p:pic>
        <p:nvPicPr>
          <p:cNvPr id="466946" name="Picture 2" descr="365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10952"/>
            <a:ext cx="4452954" cy="3038128"/>
          </a:xfrm>
          <a:prstGeom prst="rect">
            <a:avLst/>
          </a:prstGeom>
          <a:noFill/>
          <a:extLst>
            <a:ext uri="{909E8E84-426E-40DD-AFC4-6F175D3DCCD1}">
              <a14:hiddenFill xmlns:a14="http://schemas.microsoft.com/office/drawing/2010/main">
                <a:solidFill>
                  <a:srgbClr val="FFFFFF"/>
                </a:solidFill>
              </a14:hiddenFill>
            </a:ext>
          </a:extLst>
        </p:spPr>
      </p:pic>
      <p:pic>
        <p:nvPicPr>
          <p:cNvPr id="466954" name="Picture 10" descr="03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084" y="1110953"/>
            <a:ext cx="4496926" cy="2743199"/>
          </a:xfrm>
          <a:prstGeom prst="rect">
            <a:avLst/>
          </a:prstGeom>
          <a:noFill/>
          <a:extLst>
            <a:ext uri="{909E8E84-426E-40DD-AFC4-6F175D3DCCD1}">
              <a14:hiddenFill xmlns:a14="http://schemas.microsoft.com/office/drawing/2010/main">
                <a:solidFill>
                  <a:srgbClr val="FFFFFF"/>
                </a:solidFill>
              </a14:hiddenFill>
            </a:ext>
          </a:extLst>
        </p:spPr>
      </p:pic>
      <p:pic>
        <p:nvPicPr>
          <p:cNvPr id="466956" name="Picture 12" descr="365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3854152"/>
            <a:ext cx="4452953" cy="2746485"/>
          </a:xfrm>
          <a:prstGeom prst="rect">
            <a:avLst/>
          </a:prstGeom>
          <a:noFill/>
          <a:extLst>
            <a:ext uri="{909E8E84-426E-40DD-AFC4-6F175D3DCCD1}">
              <a14:hiddenFill xmlns:a14="http://schemas.microsoft.com/office/drawing/2010/main">
                <a:solidFill>
                  <a:srgbClr val="FFFFFF"/>
                </a:solidFill>
              </a14:hiddenFill>
            </a:ext>
          </a:extLst>
        </p:spPr>
      </p:pic>
      <p:pic>
        <p:nvPicPr>
          <p:cNvPr id="466958" name="Picture 14" descr="090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5084" y="3847601"/>
            <a:ext cx="4496926" cy="27464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1857" y="1340768"/>
            <a:ext cx="3960440" cy="307777"/>
          </a:xfrm>
          <a:prstGeom prst="rect">
            <a:avLst/>
          </a:prstGeom>
          <a:noFill/>
        </p:spPr>
        <p:txBody>
          <a:bodyPr wrap="square" rtlCol="0">
            <a:spAutoFit/>
          </a:bodyPr>
          <a:lstStyle/>
          <a:p>
            <a:r>
              <a:rPr lang="en-US" sz="1400" dirty="0" err="1" smtClean="0"/>
              <a:t>Heidke</a:t>
            </a:r>
            <a:r>
              <a:rPr lang="en-US" sz="1400" dirty="0" smtClean="0"/>
              <a:t> skill scores = 15.6% for last 365 days</a:t>
            </a:r>
            <a:endParaRPr lang="en-US" sz="1400" dirty="0"/>
          </a:p>
        </p:txBody>
      </p:sp>
    </p:spTree>
    <p:extLst>
      <p:ext uri="{BB962C8B-B14F-4D97-AF65-F5344CB8AC3E}">
        <p14:creationId xmlns:p14="http://schemas.microsoft.com/office/powerpoint/2010/main" val="3411362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276872"/>
            <a:ext cx="7239000" cy="1143000"/>
          </a:xfrm>
        </p:spPr>
        <p:txBody>
          <a:bodyPr/>
          <a:lstStyle/>
          <a:p>
            <a:r>
              <a:rPr lang="en-US" dirty="0" smtClean="0">
                <a:solidFill>
                  <a:srgbClr val="FFFF00"/>
                </a:solidFill>
              </a:rPr>
              <a:t>Thanks!</a:t>
            </a:r>
            <a:endParaRPr lang="en-US" dirty="0">
              <a:solidFill>
                <a:srgbClr val="FFFF00"/>
              </a:solidFill>
            </a:endParaRP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38</a:t>
            </a:fld>
            <a:endParaRPr lang="en-US"/>
          </a:p>
        </p:txBody>
      </p:sp>
    </p:spTree>
    <p:extLst>
      <p:ext uri="{BB962C8B-B14F-4D97-AF65-F5344CB8AC3E}">
        <p14:creationId xmlns:p14="http://schemas.microsoft.com/office/powerpoint/2010/main" val="2179746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descr="http://origin.cpc.ncep.noaa.gov/products/people/zzhu/HU_mnth_Nino_Index_10y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026" y="546100"/>
            <a:ext cx="4806574" cy="5549900"/>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3"/>
          <p:cNvSpPr>
            <a:spLocks noGrp="1" noChangeArrowheads="1"/>
          </p:cNvSpPr>
          <p:nvPr>
            <p:ph type="title"/>
          </p:nvPr>
        </p:nvSpPr>
        <p:spPr>
          <a:xfrm>
            <a:off x="179512" y="0"/>
            <a:ext cx="8229600" cy="533400"/>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Evolution of Pacific NINO SST Indices</a:t>
            </a:r>
          </a:p>
        </p:txBody>
      </p:sp>
      <p:sp>
        <p:nvSpPr>
          <p:cNvPr id="15365" name="Text Box 6"/>
          <p:cNvSpPr txBox="1">
            <a:spLocks noChangeArrowheads="1"/>
          </p:cNvSpPr>
          <p:nvPr/>
        </p:nvSpPr>
        <p:spPr bwMode="auto">
          <a:xfrm>
            <a:off x="6084168" y="1105747"/>
            <a:ext cx="2995078" cy="4269118"/>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171450" indent="-1714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750"/>
              </a:spcBef>
              <a:buClr>
                <a:srgbClr val="000000"/>
              </a:buClr>
              <a:buSzPct val="100000"/>
              <a:buFontTx/>
              <a:buChar char="-"/>
            </a:pPr>
            <a:r>
              <a:rPr lang="en-US" sz="1600" b="1" dirty="0" smtClean="0">
                <a:solidFill>
                  <a:srgbClr val="000000"/>
                </a:solidFill>
                <a:latin typeface="Verdana" pitchFamily="34" charset="0"/>
                <a:cs typeface="Times New Roman" pitchFamily="18" charset="0"/>
              </a:rPr>
              <a:t>Nino 1+2, Nino3, Nino3.4 indices were </a:t>
            </a:r>
            <a:r>
              <a:rPr lang="en-US" sz="1600" b="1" dirty="0" smtClean="0">
                <a:solidFill>
                  <a:srgbClr val="000000"/>
                </a:solidFill>
                <a:latin typeface="Verdana" pitchFamily="34" charset="0"/>
                <a:cs typeface="Times New Roman" pitchFamily="18" charset="0"/>
              </a:rPr>
              <a:t>negative, </a:t>
            </a:r>
            <a:r>
              <a:rPr lang="en-US" sz="1600" b="1" dirty="0" smtClean="0">
                <a:solidFill>
                  <a:srgbClr val="000000"/>
                </a:solidFill>
                <a:latin typeface="Verdana" pitchFamily="34" charset="0"/>
                <a:cs typeface="Times New Roman" pitchFamily="18" charset="0"/>
              </a:rPr>
              <a:t>with Nino </a:t>
            </a:r>
            <a:r>
              <a:rPr lang="en-US" sz="1600" b="1" dirty="0">
                <a:solidFill>
                  <a:srgbClr val="000000"/>
                </a:solidFill>
                <a:latin typeface="Verdana" pitchFamily="34" charset="0"/>
                <a:cs typeface="Times New Roman" pitchFamily="18" charset="0"/>
              </a:rPr>
              <a:t>3.4 = -</a:t>
            </a:r>
            <a:r>
              <a:rPr lang="en-US" sz="1600" b="1" dirty="0" smtClean="0">
                <a:solidFill>
                  <a:srgbClr val="000000"/>
                </a:solidFill>
                <a:latin typeface="Verdana" pitchFamily="34" charset="0"/>
                <a:cs typeface="Times New Roman" pitchFamily="18" charset="0"/>
              </a:rPr>
              <a:t>0.3 </a:t>
            </a:r>
            <a:r>
              <a:rPr lang="en-US" sz="1600" b="1" baseline="30000" dirty="0" err="1">
                <a:solidFill>
                  <a:srgbClr val="000000"/>
                </a:solidFill>
                <a:latin typeface="Verdana" pitchFamily="34" charset="0"/>
                <a:cs typeface="Times New Roman" pitchFamily="18" charset="0"/>
              </a:rPr>
              <a:t>o</a:t>
            </a:r>
            <a:r>
              <a:rPr lang="en-US" sz="1600" b="1" dirty="0" err="1">
                <a:solidFill>
                  <a:srgbClr val="000000"/>
                </a:solidFill>
                <a:latin typeface="Verdana" pitchFamily="34" charset="0"/>
                <a:cs typeface="Times New Roman" pitchFamily="18" charset="0"/>
              </a:rPr>
              <a:t>C</a:t>
            </a:r>
            <a:endParaRPr lang="en-US" sz="1600" b="1" dirty="0">
              <a:solidFill>
                <a:srgbClr val="000000"/>
              </a:solidFill>
              <a:latin typeface="Verdana" pitchFamily="34" charset="0"/>
              <a:cs typeface="Times New Roman" pitchFamily="18" charset="0"/>
            </a:endParaRPr>
          </a:p>
          <a:p>
            <a:pPr eaLnBrk="1" hangingPunct="1">
              <a:lnSpc>
                <a:spcPct val="124000"/>
              </a:lnSpc>
              <a:spcBef>
                <a:spcPts val="750"/>
              </a:spcBef>
              <a:buClr>
                <a:srgbClr val="000000"/>
              </a:buClr>
              <a:buSzPct val="100000"/>
              <a:buFontTx/>
              <a:buChar char="-"/>
            </a:pPr>
            <a:r>
              <a:rPr lang="en-US" sz="1600" b="1" dirty="0">
                <a:solidFill>
                  <a:srgbClr val="000000"/>
                </a:solidFill>
                <a:latin typeface="Verdana" pitchFamily="34" charset="0"/>
                <a:cs typeface="Times New Roman" pitchFamily="18" charset="0"/>
              </a:rPr>
              <a:t>ENSO-neutral conditions continued in </a:t>
            </a:r>
            <a:r>
              <a:rPr lang="en-US" sz="1600" b="1" dirty="0" smtClean="0">
                <a:solidFill>
                  <a:srgbClr val="000000"/>
                </a:solidFill>
                <a:latin typeface="Verdana" pitchFamily="34" charset="0"/>
                <a:cs typeface="Times New Roman" pitchFamily="18" charset="0"/>
              </a:rPr>
              <a:t>August </a:t>
            </a:r>
            <a:r>
              <a:rPr lang="en-US" sz="1600" b="1" dirty="0">
                <a:solidFill>
                  <a:srgbClr val="000000"/>
                </a:solidFill>
                <a:latin typeface="Verdana" pitchFamily="34" charset="0"/>
                <a:cs typeface="Times New Roman" pitchFamily="18" charset="0"/>
              </a:rPr>
              <a:t>2013.</a:t>
            </a:r>
          </a:p>
          <a:p>
            <a:pPr eaLnBrk="1" hangingPunct="1">
              <a:lnSpc>
                <a:spcPct val="124000"/>
              </a:lnSpc>
              <a:spcBef>
                <a:spcPts val="750"/>
              </a:spcBef>
              <a:buClr>
                <a:srgbClr val="000000"/>
              </a:buClr>
              <a:buSzPct val="100000"/>
              <a:buFontTx/>
              <a:buChar char="-"/>
            </a:pPr>
            <a:r>
              <a:rPr lang="en-GB" sz="1600" b="1" dirty="0">
                <a:solidFill>
                  <a:srgbClr val="000000"/>
                </a:solidFill>
                <a:latin typeface="Verdana" pitchFamily="34" charset="0"/>
                <a:cs typeface="Times New Roman" pitchFamily="18" charset="0"/>
              </a:rPr>
              <a:t>The indices were calculated based on OISST. They may have some differences compared with those based on ERSST.v3b</a:t>
            </a:r>
            <a:r>
              <a:rPr lang="en-GB" sz="1600" b="1" dirty="0" smtClean="0">
                <a:solidFill>
                  <a:srgbClr val="000000"/>
                </a:solidFill>
                <a:latin typeface="Verdana" pitchFamily="34" charset="0"/>
                <a:cs typeface="Times New Roman" pitchFamily="18" charset="0"/>
              </a:rPr>
              <a:t>.</a:t>
            </a:r>
            <a:endParaRPr lang="en-GB" sz="1600" b="1" dirty="0">
              <a:solidFill>
                <a:srgbClr val="000000"/>
              </a:solidFill>
              <a:latin typeface="Verdana" pitchFamily="34" charset="0"/>
              <a:cs typeface="Times New Roman" pitchFamily="18" charset="0"/>
            </a:endParaRPr>
          </a:p>
        </p:txBody>
      </p:sp>
      <p:sp>
        <p:nvSpPr>
          <p:cNvPr id="15366" name="AutoShape 12"/>
          <p:cNvSpPr>
            <a:spLocks noChangeArrowheads="1"/>
          </p:cNvSpPr>
          <p:nvPr/>
        </p:nvSpPr>
        <p:spPr bwMode="auto">
          <a:xfrm>
            <a:off x="6070600" y="1143000"/>
            <a:ext cx="560388"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5367" name="AutoShape 15"/>
          <p:cNvSpPr>
            <a:spLocks noChangeArrowheads="1"/>
          </p:cNvSpPr>
          <p:nvPr/>
        </p:nvSpPr>
        <p:spPr bwMode="auto">
          <a:xfrm>
            <a:off x="6629400" y="1143000"/>
            <a:ext cx="665163"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5368" name="Text Box 19"/>
          <p:cNvSpPr txBox="1">
            <a:spLocks noChangeArrowheads="1"/>
          </p:cNvSpPr>
          <p:nvPr/>
        </p:nvSpPr>
        <p:spPr bwMode="auto">
          <a:xfrm>
            <a:off x="77788" y="6096000"/>
            <a:ext cx="8761412" cy="5635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dirty="0">
                <a:latin typeface="Verdana" pitchFamily="34" charset="0"/>
                <a:ea typeface="SimSun" pitchFamily="2" charset="-122"/>
              </a:rPr>
              <a:t>Fig. P1a. Nino region indices, calculated as the area-averaged monthly mean sea surface temperature anomalies (</a:t>
            </a:r>
            <a:r>
              <a:rPr lang="en-GB" sz="1000" b="1" baseline="30000" dirty="0" err="1">
                <a:latin typeface="Verdana" pitchFamily="34" charset="0"/>
                <a:ea typeface="SimSun" pitchFamily="2" charset="-122"/>
              </a:rPr>
              <a:t>o</a:t>
            </a:r>
            <a:r>
              <a:rPr lang="en-GB" sz="1000" b="1" dirty="0" err="1">
                <a:latin typeface="Verdana" pitchFamily="34" charset="0"/>
                <a:ea typeface="SimSun" pitchFamily="2" charset="-122"/>
              </a:rPr>
              <a:t>C</a:t>
            </a:r>
            <a:r>
              <a:rPr lang="en-GB" sz="1000" b="1" dirty="0">
                <a:latin typeface="Verdana" pitchFamily="34" charset="0"/>
                <a:ea typeface="SimSun" pitchFamily="2" charset="-122"/>
              </a:rPr>
              <a:t>) for the specified region. Data are derived from the NCEP OI SST analysis, and a</a:t>
            </a:r>
            <a:r>
              <a:rPr lang="en-GB" sz="1000" b="1" dirty="0">
                <a:latin typeface="Verdana" pitchFamily="34" charset="0"/>
                <a:cs typeface="Times New Roman" pitchFamily="18" charset="0"/>
              </a:rPr>
              <a:t>nomalies are departures from the 1981-2010 (bar) and last ten year (green line) means.</a:t>
            </a:r>
          </a:p>
        </p:txBody>
      </p:sp>
      <p:cxnSp>
        <p:nvCxnSpPr>
          <p:cNvPr id="20" name="Straight Connector 19"/>
          <p:cNvCxnSpPr/>
          <p:nvPr/>
        </p:nvCxnSpPr>
        <p:spPr>
          <a:xfrm rot="16200000" flipH="1">
            <a:off x="2990131" y="3409371"/>
            <a:ext cx="4634656" cy="30758"/>
          </a:xfrm>
          <a:prstGeom prst="line">
            <a:avLst/>
          </a:prstGeom>
          <a:ln w="15875">
            <a:solidFill>
              <a:srgbClr val="008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936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descr="http://origin.cpc.ncep.noaa.gov/products/GODAS/ocean_briefing_new/pent_oisst_heat_u850_pac_eq_x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312" y="908720"/>
            <a:ext cx="7620000" cy="4464496"/>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3"/>
          <p:cNvSpPr>
            <a:spLocks noGrp="1" noChangeArrowheads="1"/>
          </p:cNvSpPr>
          <p:nvPr>
            <p:ph type="title"/>
          </p:nvPr>
        </p:nvSpPr>
        <p:spPr>
          <a:xfrm>
            <a:off x="1155004" y="224954"/>
            <a:ext cx="7737476" cy="539750"/>
          </a:xfrm>
        </p:spPr>
        <p:txBody>
          <a:bodyPr/>
          <a:lstStyle/>
          <a:p>
            <a:pPr eaLnBrk="1" hangingPunct="1">
              <a:lnSpc>
                <a:spcPts val="25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Equatorial Pacific SST (ºC), HC300 (ºC)</a:t>
            </a:r>
            <a:r>
              <a:rPr lang="en-GB" sz="2400" b="1" u="sng" dirty="0" smtClean="0">
                <a:solidFill>
                  <a:srgbClr val="FFFF00"/>
                </a:solidFill>
                <a:ea typeface="SimSun" pitchFamily="2" charset="-122"/>
              </a:rPr>
              <a:t>, </a:t>
            </a:r>
            <a:r>
              <a:rPr lang="en-GB" sz="2400" b="1" u="sng" dirty="0" smtClean="0">
                <a:solidFill>
                  <a:srgbClr val="FFFF00"/>
                </a:solidFill>
              </a:rPr>
              <a:t>u850  (m/s)</a:t>
            </a:r>
          </a:p>
        </p:txBody>
      </p:sp>
      <p:sp>
        <p:nvSpPr>
          <p:cNvPr id="26" name="Oval 25"/>
          <p:cNvSpPr/>
          <p:nvPr/>
        </p:nvSpPr>
        <p:spPr bwMode="auto">
          <a:xfrm rot="5400000">
            <a:off x="5031386" y="3827990"/>
            <a:ext cx="628650" cy="982798"/>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lnSpc>
                <a:spcPts val="5338"/>
              </a:lnSpc>
              <a:buClr>
                <a:srgbClr val="000000"/>
              </a:buClr>
              <a:buSzPct val="100000"/>
              <a:buFont typeface="Times New Roman" pitchFamily="18" charset="0"/>
              <a:buNone/>
            </a:pPr>
            <a:endParaRPr lang="en-US">
              <a:solidFill>
                <a:schemeClr val="bg1"/>
              </a:solidFill>
              <a:latin typeface="Times New Roman" pitchFamily="18" charset="0"/>
            </a:endParaRPr>
          </a:p>
        </p:txBody>
      </p:sp>
      <p:sp>
        <p:nvSpPr>
          <p:cNvPr id="24" name="Oval 23"/>
          <p:cNvSpPr/>
          <p:nvPr/>
        </p:nvSpPr>
        <p:spPr bwMode="auto">
          <a:xfrm>
            <a:off x="3059832" y="3573016"/>
            <a:ext cx="864096" cy="1080120"/>
          </a:xfrm>
          <a:prstGeom prst="ellipse">
            <a:avLst/>
          </a:prstGeom>
          <a:noFill/>
          <a:ln>
            <a:solidFill>
              <a:srgbClr val="00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lnSpc>
                <a:spcPts val="5338"/>
              </a:lnSpc>
              <a:buClr>
                <a:srgbClr val="000000"/>
              </a:buClr>
              <a:buSzPct val="100000"/>
              <a:buFont typeface="Times New Roman" pitchFamily="18" charset="0"/>
              <a:buNone/>
            </a:pPr>
            <a:endParaRPr lang="en-US">
              <a:solidFill>
                <a:srgbClr val="C00000"/>
              </a:solidFill>
              <a:latin typeface="Times New Roman" pitchFamily="18" charset="0"/>
            </a:endParaRPr>
          </a:p>
        </p:txBody>
      </p:sp>
      <p:sp>
        <p:nvSpPr>
          <p:cNvPr id="9" name="Text Box 6"/>
          <p:cNvSpPr txBox="1">
            <a:spLocks noChangeArrowheads="1"/>
          </p:cNvSpPr>
          <p:nvPr/>
        </p:nvSpPr>
        <p:spPr bwMode="auto">
          <a:xfrm>
            <a:off x="421704" y="5626249"/>
            <a:ext cx="8686800" cy="827087"/>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400"/>
              </a:spcBef>
              <a:buClr>
                <a:srgbClr val="000000"/>
              </a:buClr>
              <a:buSzPct val="100000"/>
              <a:buFont typeface="Verdana" pitchFamily="34" charset="0"/>
              <a:buChar char="-"/>
            </a:pPr>
            <a:r>
              <a:rPr lang="en-GB" sz="900" b="1" dirty="0">
                <a:solidFill>
                  <a:schemeClr val="tx1"/>
                </a:solidFill>
                <a:latin typeface="Verdana" pitchFamily="34" charset="0"/>
              </a:rPr>
              <a:t> </a:t>
            </a:r>
            <a:r>
              <a:rPr lang="en-GB" sz="1100" b="1" dirty="0">
                <a:solidFill>
                  <a:schemeClr val="tx1"/>
                </a:solidFill>
                <a:latin typeface="Verdana" pitchFamily="34" charset="0"/>
              </a:rPr>
              <a:t>Below average SSTs was observed in the eastern Pacific since May 2013.</a:t>
            </a:r>
          </a:p>
          <a:p>
            <a:pPr eaLnBrk="1" hangingPunct="1">
              <a:lnSpc>
                <a:spcPct val="124000"/>
              </a:lnSpc>
              <a:spcBef>
                <a:spcPts val="400"/>
              </a:spcBef>
              <a:buClr>
                <a:srgbClr val="000000"/>
              </a:buClr>
              <a:buSzPct val="100000"/>
              <a:buFont typeface="Verdana" pitchFamily="34" charset="0"/>
              <a:buChar char="-"/>
            </a:pPr>
            <a:r>
              <a:rPr lang="en-GB" sz="1100" b="1" dirty="0">
                <a:solidFill>
                  <a:schemeClr val="tx1"/>
                </a:solidFill>
                <a:latin typeface="Verdana" pitchFamily="34" charset="0"/>
              </a:rPr>
              <a:t> Positive HC300 anomalies in the east-central Pacific continued in </a:t>
            </a:r>
            <a:r>
              <a:rPr lang="en-GB" sz="1100" b="1" dirty="0" smtClean="0">
                <a:solidFill>
                  <a:schemeClr val="tx1"/>
                </a:solidFill>
                <a:latin typeface="Verdana" pitchFamily="34" charset="0"/>
              </a:rPr>
              <a:t>August </a:t>
            </a:r>
            <a:r>
              <a:rPr lang="en-GB" sz="1100" b="1" dirty="0">
                <a:solidFill>
                  <a:schemeClr val="tx1"/>
                </a:solidFill>
                <a:latin typeface="Verdana" pitchFamily="34" charset="0"/>
              </a:rPr>
              <a:t>2013.</a:t>
            </a:r>
          </a:p>
          <a:p>
            <a:pPr eaLnBrk="1" hangingPunct="1">
              <a:lnSpc>
                <a:spcPct val="124000"/>
              </a:lnSpc>
              <a:spcBef>
                <a:spcPts val="400"/>
              </a:spcBef>
              <a:buClr>
                <a:srgbClr val="000000"/>
              </a:buClr>
              <a:buSzPct val="100000"/>
              <a:buFont typeface="Verdana" pitchFamily="34" charset="0"/>
              <a:buChar char="-"/>
            </a:pPr>
            <a:r>
              <a:rPr lang="en-US" sz="1100" b="1" dirty="0">
                <a:solidFill>
                  <a:schemeClr val="tx1"/>
                </a:solidFill>
                <a:latin typeface="Verdana" pitchFamily="34" charset="0"/>
              </a:rPr>
              <a:t> Low-level zonal wind anomalies were near normal in </a:t>
            </a:r>
            <a:r>
              <a:rPr lang="en-US" sz="1100" b="1" dirty="0" smtClean="0">
                <a:solidFill>
                  <a:schemeClr val="tx1"/>
                </a:solidFill>
                <a:latin typeface="Verdana" pitchFamily="34" charset="0"/>
              </a:rPr>
              <a:t>August </a:t>
            </a:r>
            <a:r>
              <a:rPr lang="en-US" sz="1100" b="1" dirty="0">
                <a:solidFill>
                  <a:schemeClr val="tx1"/>
                </a:solidFill>
                <a:latin typeface="Verdana" pitchFamily="34" charset="0"/>
              </a:rPr>
              <a:t>2013.</a:t>
            </a:r>
          </a:p>
        </p:txBody>
      </p:sp>
      <p:sp>
        <p:nvSpPr>
          <p:cNvPr id="7" name="Oval 6"/>
          <p:cNvSpPr/>
          <p:nvPr/>
        </p:nvSpPr>
        <p:spPr bwMode="auto">
          <a:xfrm rot="5400000">
            <a:off x="6503069" y="4109643"/>
            <a:ext cx="314325" cy="864096"/>
          </a:xfrm>
          <a:prstGeom prst="ellipse">
            <a:avLst/>
          </a:prstGeom>
          <a:noFill/>
          <a:ln>
            <a:solidFill>
              <a:srgbClr val="00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lnSpc>
                <a:spcPts val="5338"/>
              </a:lnSpc>
              <a:buClr>
                <a:srgbClr val="000000"/>
              </a:buClr>
              <a:buSzPct val="100000"/>
              <a:buFont typeface="Times New Roman" pitchFamily="18" charset="0"/>
              <a:buNone/>
            </a:pPr>
            <a:endParaRPr lang="en-US">
              <a:solidFill>
                <a:schemeClr val="bg1"/>
              </a:solidFill>
              <a:latin typeface="Times New Roman" pitchFamily="18" charset="0"/>
            </a:endParaRPr>
          </a:p>
        </p:txBody>
      </p:sp>
      <p:sp>
        <p:nvSpPr>
          <p:cNvPr id="8" name="Oval 7"/>
          <p:cNvSpPr/>
          <p:nvPr/>
        </p:nvSpPr>
        <p:spPr bwMode="auto">
          <a:xfrm rot="5400000">
            <a:off x="7691201" y="3838192"/>
            <a:ext cx="314325" cy="1368152"/>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lnSpc>
                <a:spcPts val="5338"/>
              </a:lnSpc>
              <a:buClr>
                <a:srgbClr val="000000"/>
              </a:buClr>
              <a:buSzPct val="100000"/>
              <a:buFont typeface="Times New Roman" pitchFamily="18" charset="0"/>
              <a:buNone/>
            </a:pPr>
            <a:endParaRPr lang="en-US">
              <a:solidFill>
                <a:schemeClr val="bg1"/>
              </a:solidFill>
              <a:latin typeface="Times New Roman" pitchFamily="18" charset="0"/>
            </a:endParaRPr>
          </a:p>
        </p:txBody>
      </p:sp>
    </p:spTree>
    <p:extLst>
      <p:ext uri="{BB962C8B-B14F-4D97-AF65-F5344CB8AC3E}">
        <p14:creationId xmlns:p14="http://schemas.microsoft.com/office/powerpoint/2010/main" val="21269524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p:cNvPicPr>
            <a:picLocks/>
          </p:cNvPicPr>
          <p:nvPr/>
        </p:nvPicPr>
        <p:blipFill rotWithShape="1">
          <a:blip r:embed="rId3">
            <a:extLst>
              <a:ext uri="{28A0092B-C50C-407E-A947-70E740481C1C}">
                <a14:useLocalDpi xmlns:a14="http://schemas.microsoft.com/office/drawing/2010/main" val="0"/>
              </a:ext>
            </a:extLst>
          </a:blip>
          <a:srcRect t="2499" r="20451" b="42500"/>
          <a:stretch/>
        </p:blipFill>
        <p:spPr bwMode="auto">
          <a:xfrm>
            <a:off x="0" y="1063005"/>
            <a:ext cx="4759456" cy="56166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01762" name="Picture 2" descr="http://origin.cpc.ncep.noaa.gov/products/GODAS/ocean_briefing_new/mnth_sst_pac_xy_box.gif"/>
          <p:cNvPicPr>
            <a:picLocks noChangeAspect="1" noChangeArrowheads="1"/>
          </p:cNvPicPr>
          <p:nvPr/>
        </p:nvPicPr>
        <p:blipFill rotWithShape="1">
          <a:blip r:embed="rId4">
            <a:extLst>
              <a:ext uri="{28A0092B-C50C-407E-A947-70E740481C1C}">
                <a14:useLocalDpi xmlns:a14="http://schemas.microsoft.com/office/drawing/2010/main" val="0"/>
              </a:ext>
            </a:extLst>
          </a:blip>
          <a:srcRect t="2601" r="22644" b="43005"/>
          <a:stretch/>
        </p:blipFill>
        <p:spPr bwMode="auto">
          <a:xfrm>
            <a:off x="4499992" y="1063005"/>
            <a:ext cx="4644008" cy="5616624"/>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3"/>
          <p:cNvSpPr>
            <a:spLocks noGrp="1" noChangeArrowheads="1"/>
          </p:cNvSpPr>
          <p:nvPr>
            <p:ph type="title"/>
          </p:nvPr>
        </p:nvSpPr>
        <p:spPr>
          <a:xfrm>
            <a:off x="179512" y="0"/>
            <a:ext cx="8229600" cy="533400"/>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FF00"/>
                </a:solidFill>
              </a:rPr>
              <a:t>Evolution of Pacific SST Anomalies</a:t>
            </a:r>
          </a:p>
        </p:txBody>
      </p:sp>
      <p:sp>
        <p:nvSpPr>
          <p:cNvPr id="15366" name="AutoShape 12"/>
          <p:cNvSpPr>
            <a:spLocks noChangeArrowheads="1"/>
          </p:cNvSpPr>
          <p:nvPr/>
        </p:nvSpPr>
        <p:spPr bwMode="auto">
          <a:xfrm>
            <a:off x="6070600" y="1143000"/>
            <a:ext cx="560388"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5367" name="AutoShape 15"/>
          <p:cNvSpPr>
            <a:spLocks noChangeArrowheads="1"/>
          </p:cNvSpPr>
          <p:nvPr/>
        </p:nvSpPr>
        <p:spPr bwMode="auto">
          <a:xfrm>
            <a:off x="6629400" y="1143000"/>
            <a:ext cx="665163"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grpSp>
        <p:nvGrpSpPr>
          <p:cNvPr id="15369" name="Group 18"/>
          <p:cNvGrpSpPr>
            <a:grpSpLocks/>
          </p:cNvGrpSpPr>
          <p:nvPr/>
        </p:nvGrpSpPr>
        <p:grpSpPr bwMode="auto">
          <a:xfrm>
            <a:off x="1403648" y="2313062"/>
            <a:ext cx="2218680" cy="323850"/>
            <a:chOff x="6170613" y="1100138"/>
            <a:chExt cx="1663700" cy="323850"/>
          </a:xfrm>
        </p:grpSpPr>
        <p:pic>
          <p:nvPicPr>
            <p:cNvPr id="1537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0" name="Group 18"/>
          <p:cNvGrpSpPr>
            <a:grpSpLocks/>
          </p:cNvGrpSpPr>
          <p:nvPr/>
        </p:nvGrpSpPr>
        <p:grpSpPr bwMode="auto">
          <a:xfrm>
            <a:off x="1331640" y="5013176"/>
            <a:ext cx="2304256" cy="323850"/>
            <a:chOff x="6170613" y="1100138"/>
            <a:chExt cx="1663700" cy="323850"/>
          </a:xfrm>
        </p:grpSpPr>
        <p:pic>
          <p:nvPicPr>
            <p:cNvPr id="1537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8"/>
          <p:cNvGrpSpPr>
            <a:grpSpLocks/>
          </p:cNvGrpSpPr>
          <p:nvPr/>
        </p:nvGrpSpPr>
        <p:grpSpPr bwMode="auto">
          <a:xfrm>
            <a:off x="5868144" y="2313062"/>
            <a:ext cx="2232248" cy="323850"/>
            <a:chOff x="6170613" y="1100138"/>
            <a:chExt cx="1663700" cy="323850"/>
          </a:xfrm>
        </p:grpSpPr>
        <p:pic>
          <p:nvPicPr>
            <p:cNvPr id="1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a:grpSpLocks/>
          </p:cNvGrpSpPr>
          <p:nvPr/>
        </p:nvGrpSpPr>
        <p:grpSpPr bwMode="auto">
          <a:xfrm>
            <a:off x="5868144" y="5049366"/>
            <a:ext cx="2232248" cy="323850"/>
            <a:chOff x="6170613" y="1100138"/>
            <a:chExt cx="1663700" cy="323850"/>
          </a:xfrm>
        </p:grpSpPr>
        <p:pic>
          <p:nvPicPr>
            <p:cNvPr id="2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176894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207000" y="3175000"/>
            <a:ext cx="3898900" cy="2311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71"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207000" y="635000"/>
            <a:ext cx="3898900" cy="2311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72" name="Picture 1"/>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02456" y="1194792"/>
            <a:ext cx="4673600" cy="3962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8370" name="Text Box 36"/>
          <p:cNvSpPr txBox="1">
            <a:spLocks noChangeArrowheads="1"/>
          </p:cNvSpPr>
          <p:nvPr/>
        </p:nvSpPr>
        <p:spPr bwMode="auto">
          <a:xfrm>
            <a:off x="473075" y="5562600"/>
            <a:ext cx="8408988" cy="104140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marL="171450" indent="-171450" eaLnBrk="1" hangingPunct="1">
              <a:lnSpc>
                <a:spcPct val="101000"/>
              </a:lnSpc>
              <a:spcBef>
                <a:spcPts val="625"/>
              </a:spcBef>
              <a:buClr>
                <a:srgbClr val="000000"/>
              </a:buClr>
              <a:buSzPct val="100000"/>
              <a:buFontTx/>
              <a:buChar char="-"/>
              <a:defRPr/>
            </a:pPr>
            <a:r>
              <a:rPr lang="en-US" sz="1400" b="1" dirty="0" smtClean="0">
                <a:solidFill>
                  <a:schemeClr val="tx1"/>
                </a:solidFill>
                <a:latin typeface="+mj-lt"/>
                <a:cs typeface="Times New Roman" pitchFamily="18" charset="0"/>
              </a:rPr>
              <a:t>Most of the models predicted ENSO-neutral in the coming Northern Hemisphere winter and spring.</a:t>
            </a:r>
          </a:p>
          <a:p>
            <a:pPr marL="171450" indent="-171450" eaLnBrk="1" hangingPunct="1">
              <a:lnSpc>
                <a:spcPct val="101000"/>
              </a:lnSpc>
              <a:spcBef>
                <a:spcPts val="625"/>
              </a:spcBef>
              <a:buClr>
                <a:srgbClr val="000000"/>
              </a:buClr>
              <a:buSzPct val="100000"/>
              <a:buFontTx/>
              <a:buChar char="-"/>
              <a:defRPr/>
            </a:pPr>
            <a:r>
              <a:rPr lang="en-US" sz="1400" b="1" dirty="0" smtClean="0">
                <a:solidFill>
                  <a:schemeClr val="tx1"/>
                </a:solidFill>
                <a:latin typeface="+mj-lt"/>
                <a:cs typeface="Times New Roman" pitchFamily="18" charset="0"/>
              </a:rPr>
              <a:t>The consensus forecast favors ENSO-neutral conditions into  Northern Hemisphere spring 2014.</a:t>
            </a:r>
          </a:p>
        </p:txBody>
      </p:sp>
      <p:sp>
        <p:nvSpPr>
          <p:cNvPr id="32774" name="Rectangle 2"/>
          <p:cNvSpPr txBox="1">
            <a:spLocks noChangeArrowheads="1"/>
          </p:cNvSpPr>
          <p:nvPr/>
        </p:nvSpPr>
        <p:spPr bwMode="auto">
          <a:xfrm>
            <a:off x="251520" y="44996"/>
            <a:ext cx="8839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algn="ctr" eaLnBrk="1" hangingPunct="1">
              <a:lnSpc>
                <a:spcPts val="4363"/>
              </a:lnSpc>
              <a:buClr>
                <a:srgbClr val="000000"/>
              </a:buClr>
              <a:buSzPct val="100000"/>
              <a:buFont typeface="Verdana" pitchFamily="34" charset="0"/>
              <a:buNone/>
            </a:pPr>
            <a:r>
              <a:rPr lang="en-GB" sz="2800" b="1" u="sng" dirty="0">
                <a:solidFill>
                  <a:srgbClr val="FFFF00"/>
                </a:solidFill>
                <a:latin typeface="Verdana" pitchFamily="34" charset="0"/>
              </a:rPr>
              <a:t>IRI/CPC NINO3.4 Forecast Plume</a:t>
            </a:r>
          </a:p>
        </p:txBody>
      </p:sp>
      <p:sp>
        <p:nvSpPr>
          <p:cNvPr id="32775" name="Rectangle 1"/>
          <p:cNvSpPr>
            <a:spLocks noChangeArrowheads="1"/>
          </p:cNvSpPr>
          <p:nvPr/>
        </p:nvSpPr>
        <p:spPr bwMode="auto">
          <a:xfrm>
            <a:off x="492125" y="1219200"/>
            <a:ext cx="3470275" cy="1524000"/>
          </a:xfrm>
          <a:prstGeom prst="rect">
            <a:avLst/>
          </a:prstGeom>
          <a:solidFill>
            <a:srgbClr val="EFC9EB">
              <a:alpha val="4196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lnSpc>
                <a:spcPts val="5338"/>
              </a:lnSpc>
              <a:buClr>
                <a:srgbClr val="000000"/>
              </a:buClr>
              <a:buSzPct val="100000"/>
              <a:buFont typeface="Times New Roman" pitchFamily="18" charset="0"/>
              <a:buNone/>
            </a:pPr>
            <a:endParaRPr lang="en-US"/>
          </a:p>
        </p:txBody>
      </p:sp>
      <p:sp>
        <p:nvSpPr>
          <p:cNvPr id="32776" name="Rectangle 7"/>
          <p:cNvSpPr>
            <a:spLocks noChangeArrowheads="1"/>
          </p:cNvSpPr>
          <p:nvPr/>
        </p:nvSpPr>
        <p:spPr bwMode="auto">
          <a:xfrm>
            <a:off x="492125" y="3362325"/>
            <a:ext cx="3470275" cy="1219200"/>
          </a:xfrm>
          <a:prstGeom prst="rect">
            <a:avLst/>
          </a:prstGeom>
          <a:solidFill>
            <a:srgbClr val="BCEAFC">
              <a:alpha val="4196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lnSpc>
                <a:spcPts val="5338"/>
              </a:lnSpc>
              <a:buClr>
                <a:srgbClr val="000000"/>
              </a:buClr>
              <a:buSzPct val="100000"/>
              <a:buFont typeface="Times New Roman" pitchFamily="18" charset="0"/>
              <a:buNone/>
            </a:pPr>
            <a:endParaRPr lang="en-US"/>
          </a:p>
        </p:txBody>
      </p:sp>
      <p:sp>
        <p:nvSpPr>
          <p:cNvPr id="9" name="TextBox 8"/>
          <p:cNvSpPr txBox="1"/>
          <p:nvPr/>
        </p:nvSpPr>
        <p:spPr>
          <a:xfrm>
            <a:off x="7956376" y="55657"/>
            <a:ext cx="2016224" cy="276999"/>
          </a:xfrm>
          <a:prstGeom prst="rect">
            <a:avLst/>
          </a:prstGeom>
          <a:noFill/>
        </p:spPr>
        <p:txBody>
          <a:bodyPr wrap="square" rtlCol="0">
            <a:spAutoFit/>
          </a:bodyPr>
          <a:lstStyle/>
          <a:p>
            <a:r>
              <a:rPr lang="en-US" sz="1200" dirty="0" smtClean="0">
                <a:solidFill>
                  <a:schemeClr val="bg1"/>
                </a:solidFill>
              </a:rPr>
              <a:t>Ocean Briefing</a:t>
            </a:r>
            <a:endParaRPr lang="en-US" sz="1200" dirty="0">
              <a:solidFill>
                <a:schemeClr val="bg1"/>
              </a:solidFill>
            </a:endParaRPr>
          </a:p>
        </p:txBody>
      </p:sp>
    </p:spTree>
    <p:extLst>
      <p:ext uri="{BB962C8B-B14F-4D97-AF65-F5344CB8AC3E}">
        <p14:creationId xmlns:p14="http://schemas.microsoft.com/office/powerpoint/2010/main" val="2962915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2879725" y="764704"/>
            <a:ext cx="3384550" cy="1143000"/>
          </a:xfrm>
        </p:spPr>
        <p:txBody>
          <a:bodyPr/>
          <a:lstStyle/>
          <a:p>
            <a:r>
              <a:rPr lang="en-US" dirty="0" smtClean="0">
                <a:solidFill>
                  <a:schemeClr val="bg1"/>
                </a:solidFill>
              </a:rPr>
              <a:t>MJO</a:t>
            </a:r>
          </a:p>
        </p:txBody>
      </p:sp>
      <p:sp>
        <p:nvSpPr>
          <p:cNvPr id="3" name="Slide Number Placeholder 2"/>
          <p:cNvSpPr>
            <a:spLocks noGrp="1"/>
          </p:cNvSpPr>
          <p:nvPr>
            <p:ph type="sldNum" sz="quarter" idx="14"/>
          </p:nvPr>
        </p:nvSpPr>
        <p:spPr/>
        <p:txBody>
          <a:bodyPr/>
          <a:lstStyle/>
          <a:p>
            <a:pPr>
              <a:defRPr/>
            </a:pPr>
            <a:fld id="{6CE49BBF-EEBA-4559-86B6-AF87FB96160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p:cNvPicPr>
          <p:nvPr/>
        </p:nvPicPr>
        <p:blipFill>
          <a:blip r:embed="rId3">
            <a:extLst>
              <a:ext uri="{28A0092B-C50C-407E-A947-70E740481C1C}">
                <a14:useLocalDpi xmlns:a14="http://schemas.microsoft.com/office/drawing/2010/main" val="0"/>
              </a:ext>
            </a:extLst>
          </a:blip>
          <a:srcRect l="7777" r="7777" b="17935"/>
          <a:stretch>
            <a:fillRect/>
          </a:stretch>
        </p:blipFill>
        <p:spPr bwMode="auto">
          <a:xfrm>
            <a:off x="1119188" y="1422400"/>
            <a:ext cx="3870325" cy="4951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7" name="Text Box 2"/>
          <p:cNvSpPr txBox="1">
            <a:spLocks noChangeArrowheads="1"/>
          </p:cNvSpPr>
          <p:nvPr/>
        </p:nvSpPr>
        <p:spPr bwMode="auto">
          <a:xfrm>
            <a:off x="1903413" y="0"/>
            <a:ext cx="48910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r>
              <a:rPr lang="en-US" sz="3200" b="1" u="sng" dirty="0">
                <a:solidFill>
                  <a:srgbClr val="FFFF00"/>
                </a:solidFill>
              </a:rPr>
              <a:t>200-hPa Velocity Potential </a:t>
            </a:r>
          </a:p>
          <a:p>
            <a:pPr algn="ctr" eaLnBrk="1" hangingPunct="1"/>
            <a:r>
              <a:rPr lang="en-US" sz="3200" b="1" u="sng" dirty="0">
                <a:solidFill>
                  <a:srgbClr val="FFFF00"/>
                </a:solidFill>
              </a:rPr>
              <a:t>Anomalies (5°S-5°N)</a:t>
            </a:r>
          </a:p>
        </p:txBody>
      </p:sp>
      <p:sp>
        <p:nvSpPr>
          <p:cNvPr id="21508" name="Text Box 5"/>
          <p:cNvSpPr txBox="1">
            <a:spLocks noChangeArrowheads="1"/>
          </p:cNvSpPr>
          <p:nvPr/>
        </p:nvSpPr>
        <p:spPr bwMode="auto">
          <a:xfrm>
            <a:off x="6934200" y="838200"/>
            <a:ext cx="2057400" cy="2746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spcBef>
                <a:spcPct val="50000"/>
              </a:spcBef>
            </a:pPr>
            <a:endParaRPr lang="en-US" sz="1200" b="1">
              <a:solidFill>
                <a:srgbClr val="FFFF00"/>
              </a:solidFill>
            </a:endParaRPr>
          </a:p>
        </p:txBody>
      </p:sp>
      <p:sp>
        <p:nvSpPr>
          <p:cNvPr id="21509" name="Text Box 19"/>
          <p:cNvSpPr txBox="1">
            <a:spLocks noChangeArrowheads="1"/>
          </p:cNvSpPr>
          <p:nvPr/>
        </p:nvSpPr>
        <p:spPr bwMode="auto">
          <a:xfrm>
            <a:off x="6781800" y="152400"/>
            <a:ext cx="2286000" cy="13049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spcBef>
                <a:spcPct val="50000"/>
              </a:spcBef>
            </a:pPr>
            <a:r>
              <a:rPr lang="en-US" sz="1200" b="1" u="sng">
                <a:solidFill>
                  <a:srgbClr val="FFFF00"/>
                </a:solidFill>
              </a:rPr>
              <a:t>Positive</a:t>
            </a:r>
            <a:r>
              <a:rPr lang="en-US" sz="1200" b="1">
                <a:solidFill>
                  <a:srgbClr val="FFFF00"/>
                </a:solidFill>
              </a:rPr>
              <a:t> anomalies (brown shading) indicate unfavorable conditions for precipitation</a:t>
            </a:r>
          </a:p>
          <a:p>
            <a:pPr eaLnBrk="1" hangingPunct="1">
              <a:spcBef>
                <a:spcPct val="50000"/>
              </a:spcBef>
            </a:pPr>
            <a:r>
              <a:rPr lang="en-US" sz="1200" b="1" u="sng">
                <a:solidFill>
                  <a:srgbClr val="FFFF00"/>
                </a:solidFill>
              </a:rPr>
              <a:t>Negative</a:t>
            </a:r>
            <a:r>
              <a:rPr lang="en-US" sz="1200" b="1">
                <a:solidFill>
                  <a:srgbClr val="FFFF00"/>
                </a:solidFill>
              </a:rPr>
              <a:t> anomalies (green shading) indicate favorable conditions for precipitation</a:t>
            </a:r>
          </a:p>
        </p:txBody>
      </p:sp>
      <p:sp>
        <p:nvSpPr>
          <p:cNvPr id="21510" name="Text Box 128"/>
          <p:cNvSpPr txBox="1">
            <a:spLocks noChangeArrowheads="1"/>
          </p:cNvSpPr>
          <p:nvPr/>
        </p:nvSpPr>
        <p:spPr bwMode="auto">
          <a:xfrm>
            <a:off x="5026025" y="1635125"/>
            <a:ext cx="4114800" cy="429348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spcBef>
                <a:spcPct val="50000"/>
              </a:spcBef>
            </a:pPr>
            <a:r>
              <a:rPr lang="en-US" sz="1400" b="1" dirty="0" smtClean="0">
                <a:solidFill>
                  <a:schemeClr val="bg1"/>
                </a:solidFill>
              </a:rPr>
              <a:t>The MJO was active for much of the March to May 2013 period as shown by generally alternating positive (brown) and negative (green) anomalies with clear eastward propagation.</a:t>
            </a:r>
          </a:p>
          <a:p>
            <a:pPr eaLnBrk="1" hangingPunct="1">
              <a:spcBef>
                <a:spcPct val="50000"/>
              </a:spcBef>
            </a:pPr>
            <a:endParaRPr lang="en-US" sz="1400" b="1" dirty="0">
              <a:solidFill>
                <a:schemeClr val="bg1"/>
              </a:solidFill>
            </a:endParaRPr>
          </a:p>
          <a:p>
            <a:pPr eaLnBrk="1" hangingPunct="1">
              <a:spcBef>
                <a:spcPct val="50000"/>
              </a:spcBef>
            </a:pPr>
            <a:r>
              <a:rPr lang="en-US" sz="1400" b="1" dirty="0" smtClean="0">
                <a:solidFill>
                  <a:schemeClr val="bg1"/>
                </a:solidFill>
              </a:rPr>
              <a:t>The MJO was less coherent during much of May.</a:t>
            </a:r>
            <a:endParaRPr lang="en-US" sz="1400" b="1" dirty="0">
              <a:solidFill>
                <a:schemeClr val="bg1"/>
              </a:solidFill>
            </a:endParaRPr>
          </a:p>
          <a:p>
            <a:pPr eaLnBrk="1" hangingPunct="1">
              <a:spcBef>
                <a:spcPct val="50000"/>
              </a:spcBef>
            </a:pPr>
            <a:endParaRPr lang="en-US" sz="1400" b="1" dirty="0">
              <a:solidFill>
                <a:schemeClr val="bg1"/>
              </a:solidFill>
            </a:endParaRPr>
          </a:p>
          <a:p>
            <a:pPr eaLnBrk="1" hangingPunct="1">
              <a:spcBef>
                <a:spcPct val="50000"/>
              </a:spcBef>
            </a:pPr>
            <a:endParaRPr lang="en-US" sz="1400" b="1" dirty="0">
              <a:solidFill>
                <a:schemeClr val="bg1"/>
              </a:solidFill>
            </a:endParaRPr>
          </a:p>
          <a:p>
            <a:pPr eaLnBrk="1" hangingPunct="1">
              <a:spcBef>
                <a:spcPct val="50000"/>
              </a:spcBef>
            </a:pPr>
            <a:r>
              <a:rPr lang="en-US" sz="1400" b="1" dirty="0" smtClean="0">
                <a:solidFill>
                  <a:schemeClr val="bg1"/>
                </a:solidFill>
              </a:rPr>
              <a:t>The MJO strengthened once again during June </a:t>
            </a:r>
            <a:r>
              <a:rPr lang="en-US" sz="1400" b="1" dirty="0">
                <a:solidFill>
                  <a:schemeClr val="bg1"/>
                </a:solidFill>
              </a:rPr>
              <a:t>and the first half of </a:t>
            </a:r>
            <a:r>
              <a:rPr lang="en-US" sz="1400" b="1" dirty="0" smtClean="0">
                <a:solidFill>
                  <a:schemeClr val="bg1"/>
                </a:solidFill>
              </a:rPr>
              <a:t>July before weakening by the end of the month.</a:t>
            </a:r>
          </a:p>
          <a:p>
            <a:pPr eaLnBrk="1" hangingPunct="1">
              <a:spcBef>
                <a:spcPct val="50000"/>
              </a:spcBef>
            </a:pPr>
            <a:endParaRPr lang="en-US" sz="1400" b="1" dirty="0">
              <a:solidFill>
                <a:schemeClr val="bg1"/>
              </a:solidFill>
            </a:endParaRPr>
          </a:p>
          <a:p>
            <a:pPr eaLnBrk="1" hangingPunct="1">
              <a:spcBef>
                <a:spcPct val="50000"/>
              </a:spcBef>
            </a:pPr>
            <a:r>
              <a:rPr lang="en-US" sz="1400" b="1" dirty="0" smtClean="0">
                <a:solidFill>
                  <a:schemeClr val="bg1"/>
                </a:solidFill>
              </a:rPr>
              <a:t>The MJO was not active during August, although most </a:t>
            </a:r>
            <a:r>
              <a:rPr lang="en-US" sz="1400" b="1" dirty="0">
                <a:solidFill>
                  <a:schemeClr val="bg1"/>
                </a:solidFill>
              </a:rPr>
              <a:t>recently, the upper-level velocity potential </a:t>
            </a:r>
            <a:r>
              <a:rPr lang="en-US" sz="1400" b="1" dirty="0" smtClean="0">
                <a:solidFill>
                  <a:schemeClr val="bg1"/>
                </a:solidFill>
              </a:rPr>
              <a:t>anomalies have increased in magnitude along with some eastward propagation. </a:t>
            </a:r>
            <a:endParaRPr lang="en-US" sz="1400" b="1" dirty="0">
              <a:solidFill>
                <a:schemeClr val="bg1"/>
              </a:solidFill>
            </a:endParaRPr>
          </a:p>
        </p:txBody>
      </p:sp>
      <p:sp>
        <p:nvSpPr>
          <p:cNvPr id="21511" name="Text Box 7"/>
          <p:cNvSpPr txBox="1">
            <a:spLocks noChangeArrowheads="1"/>
          </p:cNvSpPr>
          <p:nvPr/>
        </p:nvSpPr>
        <p:spPr bwMode="auto">
          <a:xfrm>
            <a:off x="152400" y="2743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spcBef>
                <a:spcPct val="50000"/>
              </a:spcBef>
            </a:pPr>
            <a:r>
              <a:rPr lang="en-US" sz="2000" b="1">
                <a:solidFill>
                  <a:schemeClr val="bg1"/>
                </a:solidFill>
              </a:rPr>
              <a:t>Time</a:t>
            </a:r>
          </a:p>
        </p:txBody>
      </p:sp>
      <p:sp>
        <p:nvSpPr>
          <p:cNvPr id="21512" name="Line 8"/>
          <p:cNvSpPr>
            <a:spLocks noChangeShapeType="1"/>
          </p:cNvSpPr>
          <p:nvPr/>
        </p:nvSpPr>
        <p:spPr bwMode="auto">
          <a:xfrm flipH="1">
            <a:off x="609600" y="31242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Text Box 5"/>
          <p:cNvSpPr txBox="1">
            <a:spLocks noChangeArrowheads="1"/>
          </p:cNvSpPr>
          <p:nvPr/>
        </p:nvSpPr>
        <p:spPr bwMode="auto">
          <a:xfrm>
            <a:off x="1905000" y="6461125"/>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r>
              <a:rPr lang="en-US" sz="2000" b="1">
                <a:solidFill>
                  <a:schemeClr val="bg1"/>
                </a:solidFill>
              </a:rPr>
              <a:t>Longitude</a:t>
            </a:r>
          </a:p>
        </p:txBody>
      </p:sp>
      <p:sp>
        <p:nvSpPr>
          <p:cNvPr id="21514" name="Freeform 21"/>
          <p:cNvSpPr>
            <a:spLocks/>
          </p:cNvSpPr>
          <p:nvPr/>
        </p:nvSpPr>
        <p:spPr bwMode="auto">
          <a:xfrm>
            <a:off x="3352800" y="1828800"/>
            <a:ext cx="1271588" cy="50165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5" name="Freeform 20"/>
          <p:cNvSpPr>
            <a:spLocks/>
          </p:cNvSpPr>
          <p:nvPr/>
        </p:nvSpPr>
        <p:spPr bwMode="auto">
          <a:xfrm rot="160644">
            <a:off x="2270125" y="1881188"/>
            <a:ext cx="2239963" cy="657225"/>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6" name="Freeform 21"/>
          <p:cNvSpPr>
            <a:spLocks/>
          </p:cNvSpPr>
          <p:nvPr/>
        </p:nvSpPr>
        <p:spPr bwMode="auto">
          <a:xfrm>
            <a:off x="1927225" y="2259013"/>
            <a:ext cx="2611438" cy="96837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7" name="Freeform 21"/>
          <p:cNvSpPr>
            <a:spLocks/>
          </p:cNvSpPr>
          <p:nvPr/>
        </p:nvSpPr>
        <p:spPr bwMode="auto">
          <a:xfrm>
            <a:off x="1939925" y="3089275"/>
            <a:ext cx="2554288" cy="73342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8" name="Freeform 20"/>
          <p:cNvSpPr>
            <a:spLocks/>
          </p:cNvSpPr>
          <p:nvPr/>
        </p:nvSpPr>
        <p:spPr bwMode="auto">
          <a:xfrm rot="160644">
            <a:off x="1992313" y="2820988"/>
            <a:ext cx="2041525" cy="536575"/>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9" name="Freeform 21"/>
          <p:cNvSpPr>
            <a:spLocks/>
          </p:cNvSpPr>
          <p:nvPr/>
        </p:nvSpPr>
        <p:spPr bwMode="auto">
          <a:xfrm>
            <a:off x="1927225" y="3857625"/>
            <a:ext cx="2644775" cy="701675"/>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0" name="Freeform 20"/>
          <p:cNvSpPr>
            <a:spLocks/>
          </p:cNvSpPr>
          <p:nvPr/>
        </p:nvSpPr>
        <p:spPr bwMode="auto">
          <a:xfrm rot="160644">
            <a:off x="1990725" y="4305300"/>
            <a:ext cx="2386013" cy="522288"/>
          </a:xfrm>
          <a:custGeom>
            <a:avLst/>
            <a:gdLst>
              <a:gd name="T0" fmla="*/ 0 w 1056"/>
              <a:gd name="T1" fmla="*/ 0 h 336"/>
              <a:gd name="T2" fmla="*/ 2147483647 w 1056"/>
              <a:gd name="T3" fmla="*/ 2147483647 h 336"/>
              <a:gd name="T4" fmla="*/ 2147483647 w 1056"/>
              <a:gd name="T5" fmla="*/ 2147483647 h 336"/>
              <a:gd name="T6" fmla="*/ 0 60000 65536"/>
              <a:gd name="T7" fmla="*/ 0 60000 65536"/>
              <a:gd name="T8" fmla="*/ 0 60000 65536"/>
              <a:gd name="T9" fmla="*/ 0 w 1056"/>
              <a:gd name="T10" fmla="*/ 0 h 336"/>
              <a:gd name="T11" fmla="*/ 1056 w 1056"/>
              <a:gd name="T12" fmla="*/ 336 h 336"/>
            </a:gdLst>
            <a:ahLst/>
            <a:cxnLst>
              <a:cxn ang="T6">
                <a:pos x="T0" y="T1"/>
              </a:cxn>
              <a:cxn ang="T7">
                <a:pos x="T2" y="T3"/>
              </a:cxn>
              <a:cxn ang="T8">
                <a:pos x="T4" y="T5"/>
              </a:cxn>
            </a:cxnLst>
            <a:rect l="T9" t="T10" r="T11" b="T12"/>
            <a:pathLst>
              <a:path w="1056" h="336">
                <a:moveTo>
                  <a:pt x="0" y="0"/>
                </a:moveTo>
                <a:cubicBezTo>
                  <a:pt x="224" y="92"/>
                  <a:pt x="448" y="184"/>
                  <a:pt x="624" y="240"/>
                </a:cubicBezTo>
                <a:cubicBezTo>
                  <a:pt x="800" y="296"/>
                  <a:pt x="928" y="316"/>
                  <a:pt x="1056" y="336"/>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1" name="Freeform 21"/>
          <p:cNvSpPr>
            <a:spLocks/>
          </p:cNvSpPr>
          <p:nvPr/>
        </p:nvSpPr>
        <p:spPr bwMode="auto">
          <a:xfrm>
            <a:off x="1866900" y="4567238"/>
            <a:ext cx="1036638" cy="350837"/>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4272662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64360</TotalTime>
  <Words>1282</Words>
  <Application>Microsoft Office PowerPoint</Application>
  <PresentationFormat>On-screen Show (4:3)</PresentationFormat>
  <Paragraphs>190</Paragraphs>
  <Slides>38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2_Default Design</vt:lpstr>
      <vt:lpstr>CorelPhotoPaint.Image.10</vt:lpstr>
      <vt:lpstr>August 2013 Monthly Climate Review</vt:lpstr>
      <vt:lpstr>Outline</vt:lpstr>
      <vt:lpstr>SST Indices</vt:lpstr>
      <vt:lpstr>Evolution of Pacific NINO SST Indices</vt:lpstr>
      <vt:lpstr>Equatorial Pacific SST (ºC), HC300 (ºC), u850  (m/s)</vt:lpstr>
      <vt:lpstr>Evolution of Pacific SST Anomalies</vt:lpstr>
      <vt:lpstr>PowerPoint Presentation</vt:lpstr>
      <vt:lpstr>MJO</vt:lpstr>
      <vt:lpstr>PowerPoint Presentation</vt:lpstr>
      <vt:lpstr>PowerPoint Presentation</vt:lpstr>
      <vt:lpstr>PowerPoint Presentation</vt:lpstr>
      <vt:lpstr>PowerPoint Presentation</vt:lpstr>
      <vt:lpstr>Tropical storms/hurricanes</vt:lpstr>
      <vt:lpstr>Global Overview</vt:lpstr>
      <vt:lpstr>Global SST Anomaly (0C) and Anomaly Tendency</vt:lpstr>
      <vt:lpstr>PowerPoint Presentation</vt:lpstr>
      <vt:lpstr>PowerPoint Presentation</vt:lpstr>
      <vt:lpstr>AO Index</vt:lpstr>
      <vt:lpstr>NAO Index</vt:lpstr>
      <vt:lpstr>US Climate: August 2013</vt:lpstr>
      <vt:lpstr>PowerPoint Presentation</vt:lpstr>
      <vt:lpstr>August Precipitation</vt:lpstr>
      <vt:lpstr>Monthly Mean Soil Moisture (Leaky Bucket Model)</vt:lpstr>
      <vt:lpstr>PowerPoint Presentation</vt:lpstr>
      <vt:lpstr>PowerPoint Presentation</vt:lpstr>
      <vt:lpstr>PowerPoint Presentation</vt:lpstr>
      <vt:lpstr>PowerPoint Presentation</vt:lpstr>
      <vt:lpstr>Forecast Verification: August and JJA</vt:lpstr>
      <vt:lpstr>PowerPoint Presentation</vt:lpstr>
      <vt:lpstr>PowerPoint Presentation</vt:lpstr>
      <vt:lpstr>PowerPoint Presentation</vt:lpstr>
      <vt:lpstr>PowerPoint Presentation</vt:lpstr>
      <vt:lpstr>6-10 day and 8-14 day Temperature and Precipitation Forecast Verification</vt:lpstr>
      <vt:lpstr>PowerPoint Presentation</vt:lpstr>
      <vt:lpstr>PowerPoint Presentation</vt:lpstr>
      <vt:lpstr>6-10 Day Precipitation Heidke Scores </vt:lpstr>
      <vt:lpstr>8-14 Day Precipitation Heidke Scores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Climate Review</dc:title>
  <dc:creator>Amy Butler</dc:creator>
  <cp:lastModifiedBy>Qin Zhang</cp:lastModifiedBy>
  <cp:revision>1197</cp:revision>
  <cp:lastPrinted>2013-09-05T20:25:29Z</cp:lastPrinted>
  <dcterms:created xsi:type="dcterms:W3CDTF">2010-10-21T13:52:39Z</dcterms:created>
  <dcterms:modified xsi:type="dcterms:W3CDTF">2013-09-06T16:43:53Z</dcterms:modified>
</cp:coreProperties>
</file>