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0" autoAdjust="0"/>
    <p:restoredTop sz="94231"/>
  </p:normalViewPr>
  <p:slideViewPr>
    <p:cSldViewPr snapToGrid="0">
      <p:cViewPr varScale="1">
        <p:scale>
          <a:sx n="104" d="100"/>
          <a:sy n="104" d="100"/>
        </p:scale>
        <p:origin x="4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26</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February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27 Feb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4</a:t>
            </a:r>
            <a:r>
              <a:rPr lang="en-US" sz="1600" b="1" i="0" u="none" strike="noStrike" cap="none" dirty="0" smtClean="0">
                <a:solidFill>
                  <a:srgbClr val="FFFF00"/>
                </a:solidFill>
                <a:latin typeface="Arial"/>
                <a:ea typeface="Arial"/>
                <a:cs typeface="Arial"/>
                <a:sym typeface="Arial"/>
              </a:rPr>
              <a:t> Mar </a:t>
            </a:r>
            <a:r>
              <a:rPr lang="en-US" sz="1600" b="1" i="0" u="none" strike="noStrike" cap="none" dirty="0" smtClean="0">
                <a:solidFill>
                  <a:srgbClr val="FFFF00"/>
                </a:solidFill>
                <a:latin typeface="Arial"/>
                <a:ea typeface="Arial"/>
                <a:cs typeface="Arial"/>
                <a:sym typeface="Arial"/>
              </a:rPr>
              <a:t>2024</a:t>
            </a:r>
            <a:endParaRPr dirty="0"/>
          </a:p>
        </p:txBody>
      </p:sp>
      <p:sp>
        <p:nvSpPr>
          <p:cNvPr id="186" name="Google Shape;186;p10"/>
          <p:cNvSpPr txBox="1"/>
          <p:nvPr/>
        </p:nvSpPr>
        <p:spPr>
          <a:xfrm>
            <a:off x="4409495" y="1472184"/>
            <a:ext cx="4528500" cy="4508886"/>
          </a:xfrm>
          <a:prstGeom prst="rect">
            <a:avLst/>
          </a:prstGeom>
          <a:noFill/>
          <a:ln>
            <a:noFill/>
          </a:ln>
        </p:spPr>
        <p:txBody>
          <a:bodyPr spcFirstLastPara="1" wrap="square" lIns="91425" tIns="45700" rIns="91425" bIns="45700" anchor="t" anchorCtr="0">
            <a:spAutoFit/>
          </a:bodyPr>
          <a:lstStyle/>
          <a:p>
            <a:pPr algn="just"/>
            <a:r>
              <a:rPr lang="en-US" sz="1100" b="1" dirty="0" smtClean="0">
                <a:solidFill>
                  <a:schemeClr val="bg1"/>
                </a:solidFill>
              </a:rPr>
              <a:t>1) The </a:t>
            </a:r>
            <a:r>
              <a:rPr lang="en-US" sz="1100" b="1" dirty="0">
                <a:solidFill>
                  <a:schemeClr val="bg1"/>
                </a:solidFill>
              </a:rPr>
              <a:t>probabilistic forecasts call for above </a:t>
            </a:r>
            <a:r>
              <a:rPr lang="en-US" sz="1100" b="1" dirty="0" smtClean="0">
                <a:solidFill>
                  <a:schemeClr val="bg1"/>
                </a:solidFill>
              </a:rPr>
              <a:t>50% chance </a:t>
            </a:r>
            <a:r>
              <a:rPr lang="en-US" sz="1100" b="1" dirty="0">
                <a:solidFill>
                  <a:schemeClr val="bg1"/>
                </a:solidFill>
              </a:rPr>
              <a:t>for weekly total rainfall to be </a:t>
            </a:r>
            <a:r>
              <a:rPr lang="en-US" sz="1100" b="1" dirty="0" smtClean="0">
                <a:solidFill>
                  <a:schemeClr val="bg1"/>
                </a:solidFill>
              </a:rPr>
              <a:t>below-normal (below </a:t>
            </a:r>
            <a:r>
              <a:rPr lang="en-US" sz="1100" b="1" dirty="0">
                <a:solidFill>
                  <a:schemeClr val="bg1"/>
                </a:solidFill>
              </a:rPr>
              <a:t>the lower </a:t>
            </a:r>
            <a:r>
              <a:rPr lang="en-US" sz="1100" b="1" dirty="0" err="1">
                <a:solidFill>
                  <a:schemeClr val="bg1"/>
                </a:solidFill>
              </a:rPr>
              <a:t>tercile</a:t>
            </a:r>
            <a:r>
              <a:rPr lang="en-US" sz="1100" b="1" dirty="0">
                <a:solidFill>
                  <a:schemeClr val="bg1"/>
                </a:solidFill>
              </a:rPr>
              <a:t>) over southeastern </a:t>
            </a:r>
            <a:r>
              <a:rPr lang="en-US" sz="1100" b="1" dirty="0" smtClean="0">
                <a:solidFill>
                  <a:schemeClr val="bg1"/>
                </a:solidFill>
              </a:rPr>
              <a:t>Sierra Leone</a:t>
            </a:r>
            <a:r>
              <a:rPr lang="en-US" sz="1100" b="1" dirty="0">
                <a:solidFill>
                  <a:schemeClr val="bg1"/>
                </a:solidFill>
              </a:rPr>
              <a:t>, western and central Liberia, central </a:t>
            </a:r>
            <a:r>
              <a:rPr lang="en-US" sz="1100" b="1" dirty="0" smtClean="0">
                <a:solidFill>
                  <a:schemeClr val="bg1"/>
                </a:solidFill>
              </a:rPr>
              <a:t>and eastern </a:t>
            </a:r>
            <a:r>
              <a:rPr lang="en-US" sz="1100" b="1" dirty="0">
                <a:solidFill>
                  <a:schemeClr val="bg1"/>
                </a:solidFill>
              </a:rPr>
              <a:t>parts of Angola, southern part of DR Congo,</a:t>
            </a:r>
          </a:p>
          <a:p>
            <a:pPr algn="just"/>
            <a:r>
              <a:rPr lang="en-US" sz="1100" b="1" dirty="0">
                <a:solidFill>
                  <a:schemeClr val="bg1"/>
                </a:solidFill>
              </a:rPr>
              <a:t>much of Zambia, central and southern parts </a:t>
            </a:r>
            <a:r>
              <a:rPr lang="en-US" sz="1100" b="1" dirty="0" smtClean="0">
                <a:solidFill>
                  <a:schemeClr val="bg1"/>
                </a:solidFill>
              </a:rPr>
              <a:t>of Mozambique</a:t>
            </a:r>
            <a:r>
              <a:rPr lang="en-US" sz="1100" b="1" dirty="0">
                <a:solidFill>
                  <a:schemeClr val="bg1"/>
                </a:solidFill>
              </a:rPr>
              <a:t>, northeastern Namibia, much </a:t>
            </a:r>
            <a:r>
              <a:rPr lang="en-US" sz="1100" b="1" dirty="0" smtClean="0">
                <a:solidFill>
                  <a:schemeClr val="bg1"/>
                </a:solidFill>
              </a:rPr>
              <a:t>of Botswana</a:t>
            </a:r>
            <a:r>
              <a:rPr lang="en-US" sz="1100" b="1" dirty="0">
                <a:solidFill>
                  <a:schemeClr val="bg1"/>
                </a:solidFill>
              </a:rPr>
              <a:t>, Zimbabwe, northern and central parts </a:t>
            </a:r>
            <a:r>
              <a:rPr lang="en-US" sz="1100" b="1" dirty="0" smtClean="0">
                <a:solidFill>
                  <a:schemeClr val="bg1"/>
                </a:solidFill>
              </a:rPr>
              <a:t>of South </a:t>
            </a:r>
            <a:r>
              <a:rPr lang="en-US" sz="1100" b="1" dirty="0">
                <a:solidFill>
                  <a:schemeClr val="bg1"/>
                </a:solidFill>
              </a:rPr>
              <a:t>Africa, Lesotho, and </a:t>
            </a:r>
            <a:r>
              <a:rPr lang="en-US" sz="1100" b="1" dirty="0" err="1">
                <a:solidFill>
                  <a:schemeClr val="bg1"/>
                </a:solidFill>
              </a:rPr>
              <a:t>Eswatini</a:t>
            </a:r>
            <a:r>
              <a:rPr lang="en-US" sz="1100" b="1" dirty="0">
                <a:solidFill>
                  <a:schemeClr val="bg1"/>
                </a:solidFill>
              </a:rPr>
              <a:t>. There is </a:t>
            </a:r>
            <a:r>
              <a:rPr lang="en-US" sz="1100" b="1" dirty="0" smtClean="0">
                <a:solidFill>
                  <a:schemeClr val="bg1"/>
                </a:solidFill>
              </a:rPr>
              <a:t>above 80</a:t>
            </a:r>
            <a:r>
              <a:rPr lang="en-US" sz="1100" b="1" dirty="0">
                <a:solidFill>
                  <a:schemeClr val="bg1"/>
                </a:solidFill>
              </a:rPr>
              <a:t>% chance for below-normal rainfall over eastern</a:t>
            </a:r>
          </a:p>
          <a:p>
            <a:pPr algn="just"/>
            <a:r>
              <a:rPr lang="en-US" sz="1100" b="1" dirty="0">
                <a:solidFill>
                  <a:schemeClr val="bg1"/>
                </a:solidFill>
              </a:rPr>
              <a:t>Angola, western and central Zambia, </a:t>
            </a:r>
            <a:r>
              <a:rPr lang="en-US" sz="1100" b="1" dirty="0" smtClean="0">
                <a:solidFill>
                  <a:schemeClr val="bg1"/>
                </a:solidFill>
              </a:rPr>
              <a:t>northern Botswana</a:t>
            </a:r>
            <a:r>
              <a:rPr lang="en-US" sz="1100" b="1" dirty="0">
                <a:solidFill>
                  <a:schemeClr val="bg1"/>
                </a:solidFill>
              </a:rPr>
              <a:t>, much of Zimbabwe, and southern part </a:t>
            </a:r>
            <a:r>
              <a:rPr lang="en-US" sz="1100" b="1" dirty="0" smtClean="0">
                <a:solidFill>
                  <a:schemeClr val="bg1"/>
                </a:solidFill>
              </a:rPr>
              <a:t>of Mozambique</a:t>
            </a:r>
            <a:r>
              <a:rPr lang="en-US" sz="1100" b="1" dirty="0">
                <a:solidFill>
                  <a:schemeClr val="bg1"/>
                </a:solidFill>
              </a:rPr>
              <a:t>.</a:t>
            </a:r>
          </a:p>
          <a:p>
            <a:pPr algn="just" fontAlgn="base"/>
            <a:endParaRPr lang="en-US" sz="1200" b="1" dirty="0">
              <a:solidFill>
                <a:schemeClr val="bg1"/>
              </a:solidFill>
            </a:endParaRPr>
          </a:p>
          <a:p>
            <a:pPr algn="just"/>
            <a:r>
              <a:rPr lang="en-US" sz="1100" b="1" dirty="0" smtClean="0">
                <a:solidFill>
                  <a:schemeClr val="bg1"/>
                </a:solidFill>
              </a:rPr>
              <a:t>2) The </a:t>
            </a:r>
            <a:r>
              <a:rPr lang="en-US" sz="1100" b="1" dirty="0">
                <a:solidFill>
                  <a:schemeClr val="bg1"/>
                </a:solidFill>
              </a:rPr>
              <a:t>probabilistic forecasts call for above </a:t>
            </a:r>
            <a:r>
              <a:rPr lang="en-US" sz="1100" b="1" dirty="0" smtClean="0">
                <a:solidFill>
                  <a:schemeClr val="bg1"/>
                </a:solidFill>
              </a:rPr>
              <a:t>50% chance </a:t>
            </a:r>
            <a:r>
              <a:rPr lang="en-US" sz="1100" b="1" dirty="0">
                <a:solidFill>
                  <a:schemeClr val="bg1"/>
                </a:solidFill>
              </a:rPr>
              <a:t>for weekly rainfall to be </a:t>
            </a:r>
            <a:r>
              <a:rPr lang="en-US" sz="1100" b="1" dirty="0" smtClean="0">
                <a:solidFill>
                  <a:schemeClr val="bg1"/>
                </a:solidFill>
              </a:rPr>
              <a:t>above-normal (above </a:t>
            </a:r>
            <a:r>
              <a:rPr lang="en-US" sz="1100" b="1" dirty="0">
                <a:solidFill>
                  <a:schemeClr val="bg1"/>
                </a:solidFill>
              </a:rPr>
              <a:t>the upper </a:t>
            </a:r>
            <a:r>
              <a:rPr lang="en-US" sz="1100" b="1" dirty="0" err="1">
                <a:solidFill>
                  <a:schemeClr val="bg1"/>
                </a:solidFill>
              </a:rPr>
              <a:t>tercile</a:t>
            </a:r>
            <a:r>
              <a:rPr lang="en-US" sz="1100" b="1" dirty="0">
                <a:solidFill>
                  <a:schemeClr val="bg1"/>
                </a:solidFill>
              </a:rPr>
              <a:t>) over central part of </a:t>
            </a:r>
            <a:r>
              <a:rPr lang="en-US" sz="1100" b="1" dirty="0" smtClean="0">
                <a:solidFill>
                  <a:schemeClr val="bg1"/>
                </a:solidFill>
              </a:rPr>
              <a:t>Cote d’Ivoire</a:t>
            </a:r>
            <a:r>
              <a:rPr lang="en-US" sz="1100" b="1" dirty="0">
                <a:solidFill>
                  <a:schemeClr val="bg1"/>
                </a:solidFill>
              </a:rPr>
              <a:t>, central Ghana, central Togo, </a:t>
            </a:r>
            <a:r>
              <a:rPr lang="en-US" sz="1100" b="1" dirty="0" smtClean="0">
                <a:solidFill>
                  <a:schemeClr val="bg1"/>
                </a:solidFill>
              </a:rPr>
              <a:t>southeastern Nigeria</a:t>
            </a:r>
            <a:r>
              <a:rPr lang="en-US" sz="1100" b="1" dirty="0">
                <a:solidFill>
                  <a:schemeClr val="bg1"/>
                </a:solidFill>
              </a:rPr>
              <a:t>, central and southern </a:t>
            </a:r>
            <a:r>
              <a:rPr lang="en-US" sz="1100" b="1" dirty="0" smtClean="0">
                <a:solidFill>
                  <a:schemeClr val="bg1"/>
                </a:solidFill>
              </a:rPr>
              <a:t>Cameroon, southwestern </a:t>
            </a:r>
            <a:r>
              <a:rPr lang="en-US" sz="1100" b="1" dirty="0">
                <a:solidFill>
                  <a:schemeClr val="bg1"/>
                </a:solidFill>
              </a:rPr>
              <a:t>CAR, Equatorial Guinea, much </a:t>
            </a:r>
            <a:r>
              <a:rPr lang="en-US" sz="1100" b="1" dirty="0" smtClean="0">
                <a:solidFill>
                  <a:schemeClr val="bg1"/>
                </a:solidFill>
              </a:rPr>
              <a:t>of Gabon</a:t>
            </a:r>
            <a:r>
              <a:rPr lang="en-US" sz="1100" b="1" dirty="0">
                <a:solidFill>
                  <a:schemeClr val="bg1"/>
                </a:solidFill>
              </a:rPr>
              <a:t>, western part of Congo, northern, </a:t>
            </a:r>
            <a:r>
              <a:rPr lang="en-US" sz="1100" b="1" dirty="0" smtClean="0">
                <a:solidFill>
                  <a:schemeClr val="bg1"/>
                </a:solidFill>
              </a:rPr>
              <a:t>eastern and </a:t>
            </a:r>
            <a:r>
              <a:rPr lang="en-US" sz="1100" b="1" dirty="0">
                <a:solidFill>
                  <a:schemeClr val="bg1"/>
                </a:solidFill>
              </a:rPr>
              <a:t>southern parts of DR Congo, </a:t>
            </a:r>
            <a:r>
              <a:rPr lang="en-US" sz="1100" b="1" dirty="0" smtClean="0">
                <a:solidFill>
                  <a:schemeClr val="bg1"/>
                </a:solidFill>
              </a:rPr>
              <a:t>northwestern Angola</a:t>
            </a:r>
            <a:r>
              <a:rPr lang="en-US" sz="1100" b="1" dirty="0">
                <a:solidFill>
                  <a:schemeClr val="bg1"/>
                </a:solidFill>
              </a:rPr>
              <a:t>, southwestern Ethiopia, Uganda, </a:t>
            </a:r>
            <a:r>
              <a:rPr lang="en-US" sz="1100" b="1" dirty="0" smtClean="0">
                <a:solidFill>
                  <a:schemeClr val="bg1"/>
                </a:solidFill>
              </a:rPr>
              <a:t>western and </a:t>
            </a:r>
            <a:r>
              <a:rPr lang="en-US" sz="1100" b="1" dirty="0">
                <a:solidFill>
                  <a:schemeClr val="bg1"/>
                </a:solidFill>
              </a:rPr>
              <a:t>central Kenya, Rwanda, Burundi, </a:t>
            </a:r>
            <a:r>
              <a:rPr lang="en-US" sz="1100" b="1" dirty="0" smtClean="0">
                <a:solidFill>
                  <a:schemeClr val="bg1"/>
                </a:solidFill>
              </a:rPr>
              <a:t>Tanzania, northern </a:t>
            </a:r>
            <a:r>
              <a:rPr lang="en-US" sz="1100" b="1" dirty="0">
                <a:solidFill>
                  <a:schemeClr val="bg1"/>
                </a:solidFill>
              </a:rPr>
              <a:t>part of Zambia, northern and </a:t>
            </a:r>
            <a:r>
              <a:rPr lang="en-US" sz="1100" b="1" dirty="0" smtClean="0">
                <a:solidFill>
                  <a:schemeClr val="bg1"/>
                </a:solidFill>
              </a:rPr>
              <a:t>central Malawi</a:t>
            </a:r>
            <a:r>
              <a:rPr lang="en-US" sz="1100" b="1" dirty="0">
                <a:solidFill>
                  <a:schemeClr val="bg1"/>
                </a:solidFill>
              </a:rPr>
              <a:t>, northern Mozambique, and northern </a:t>
            </a:r>
            <a:r>
              <a:rPr lang="en-US" sz="1100" b="1" dirty="0" smtClean="0">
                <a:solidFill>
                  <a:schemeClr val="bg1"/>
                </a:solidFill>
              </a:rPr>
              <a:t>and central </a:t>
            </a:r>
            <a:r>
              <a:rPr lang="en-US" sz="1100" b="1" dirty="0">
                <a:solidFill>
                  <a:schemeClr val="bg1"/>
                </a:solidFill>
              </a:rPr>
              <a:t>Madagascar. There is above 80% chance </a:t>
            </a:r>
            <a:r>
              <a:rPr lang="en-US" sz="1100" b="1" dirty="0" smtClean="0">
                <a:solidFill>
                  <a:schemeClr val="bg1"/>
                </a:solidFill>
              </a:rPr>
              <a:t>for above-normal </a:t>
            </a:r>
            <a:r>
              <a:rPr lang="en-US" sz="1100" b="1" dirty="0">
                <a:solidFill>
                  <a:schemeClr val="bg1"/>
                </a:solidFill>
              </a:rPr>
              <a:t>rainfall over southern part </a:t>
            </a:r>
            <a:r>
              <a:rPr lang="en-US" sz="1100" b="1" dirty="0" smtClean="0">
                <a:solidFill>
                  <a:schemeClr val="bg1"/>
                </a:solidFill>
              </a:rPr>
              <a:t>of Cameroon</a:t>
            </a:r>
            <a:r>
              <a:rPr lang="en-US" sz="1100" b="1" dirty="0">
                <a:solidFill>
                  <a:schemeClr val="bg1"/>
                </a:solidFill>
              </a:rPr>
              <a:t>, northern and eastern parts of </a:t>
            </a:r>
            <a:r>
              <a:rPr lang="en-US" sz="1100" b="1" dirty="0" smtClean="0">
                <a:solidFill>
                  <a:schemeClr val="bg1"/>
                </a:solidFill>
              </a:rPr>
              <a:t>DR Congo</a:t>
            </a:r>
            <a:r>
              <a:rPr lang="en-US" sz="1100" b="1" dirty="0">
                <a:solidFill>
                  <a:schemeClr val="bg1"/>
                </a:solidFill>
              </a:rPr>
              <a:t>, northwestern Angola, southern </a:t>
            </a:r>
            <a:r>
              <a:rPr lang="en-US" sz="1100" b="1" dirty="0" smtClean="0">
                <a:solidFill>
                  <a:schemeClr val="bg1"/>
                </a:solidFill>
              </a:rPr>
              <a:t>Uganda, Rwanda</a:t>
            </a:r>
            <a:r>
              <a:rPr lang="en-US" sz="1100" b="1" dirty="0">
                <a:solidFill>
                  <a:schemeClr val="bg1"/>
                </a:solidFill>
              </a:rPr>
              <a:t>, </a:t>
            </a:r>
            <a:r>
              <a:rPr lang="en-US" sz="1100" b="1" dirty="0" smtClean="0">
                <a:solidFill>
                  <a:schemeClr val="bg1"/>
                </a:solidFill>
              </a:rPr>
              <a:t>Burundi, northwestern </a:t>
            </a:r>
            <a:r>
              <a:rPr lang="en-US" sz="1100" b="1" dirty="0">
                <a:solidFill>
                  <a:schemeClr val="bg1"/>
                </a:solidFill>
              </a:rPr>
              <a:t>and southern </a:t>
            </a:r>
            <a:r>
              <a:rPr lang="en-US" sz="1100" b="1" dirty="0" smtClean="0">
                <a:solidFill>
                  <a:schemeClr val="bg1"/>
                </a:solidFill>
              </a:rPr>
              <a:t>parts of </a:t>
            </a:r>
            <a:r>
              <a:rPr lang="en-US" sz="1100" b="1" dirty="0">
                <a:solidFill>
                  <a:schemeClr val="bg1"/>
                </a:solidFill>
              </a:rPr>
              <a:t>Tanzania, northern Mozambique, and </a:t>
            </a:r>
            <a:r>
              <a:rPr lang="en-US" sz="1100" b="1" dirty="0" smtClean="0">
                <a:solidFill>
                  <a:schemeClr val="bg1"/>
                </a:solidFill>
              </a:rPr>
              <a:t>west-central </a:t>
            </a:r>
            <a:r>
              <a:rPr lang="en-US" sz="1100" b="1" dirty="0">
                <a:solidFill>
                  <a:schemeClr val="bg1"/>
                </a:solidFill>
              </a:rPr>
              <a:t>Madagascar.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63040"/>
            <a:ext cx="3867912" cy="5005533"/>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5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11 </a:t>
            </a:r>
            <a:r>
              <a:rPr lang="en-US" sz="1600" b="1" dirty="0" smtClean="0">
                <a:solidFill>
                  <a:srgbClr val="FFFF00"/>
                </a:solidFill>
              </a:rPr>
              <a:t>Mar</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97" name="Google Shape;197;p11"/>
          <p:cNvSpPr txBox="1"/>
          <p:nvPr/>
        </p:nvSpPr>
        <p:spPr>
          <a:xfrm>
            <a:off x="4398621" y="1472184"/>
            <a:ext cx="4528500" cy="3985666"/>
          </a:xfrm>
          <a:prstGeom prst="rect">
            <a:avLst/>
          </a:prstGeom>
          <a:noFill/>
          <a:ln>
            <a:noFill/>
          </a:ln>
        </p:spPr>
        <p:txBody>
          <a:bodyPr spcFirstLastPara="1" wrap="square" lIns="91425" tIns="45700" rIns="91425" bIns="45700" anchor="t" anchorCtr="0">
            <a:spAutoFit/>
          </a:bodyPr>
          <a:lstStyle/>
          <a:p>
            <a:pPr algn="just"/>
            <a:r>
              <a:rPr lang="en-US" sz="1100" b="1" dirty="0">
                <a:solidFill>
                  <a:schemeClr val="bg1"/>
                </a:solidFill>
              </a:rPr>
              <a:t>1. The probabilistic forecasts call for above </a:t>
            </a:r>
            <a:r>
              <a:rPr lang="en-US" sz="1100" b="1" dirty="0" smtClean="0">
                <a:solidFill>
                  <a:schemeClr val="bg1"/>
                </a:solidFill>
              </a:rPr>
              <a:t>50% chance </a:t>
            </a:r>
            <a:r>
              <a:rPr lang="en-US" sz="1100" b="1" dirty="0">
                <a:solidFill>
                  <a:schemeClr val="bg1"/>
                </a:solidFill>
              </a:rPr>
              <a:t>for weekly total rainfall to be </a:t>
            </a:r>
            <a:r>
              <a:rPr lang="en-US" sz="1100" b="1" dirty="0" smtClean="0">
                <a:solidFill>
                  <a:schemeClr val="bg1"/>
                </a:solidFill>
              </a:rPr>
              <a:t>below-normal (below </a:t>
            </a:r>
            <a:r>
              <a:rPr lang="en-US" sz="1100" b="1" dirty="0">
                <a:solidFill>
                  <a:schemeClr val="bg1"/>
                </a:solidFill>
              </a:rPr>
              <a:t>the lower </a:t>
            </a:r>
            <a:r>
              <a:rPr lang="en-US" sz="1100" b="1" dirty="0" err="1">
                <a:solidFill>
                  <a:schemeClr val="bg1"/>
                </a:solidFill>
              </a:rPr>
              <a:t>tercile</a:t>
            </a:r>
            <a:r>
              <a:rPr lang="en-US" sz="1100" b="1" dirty="0">
                <a:solidFill>
                  <a:schemeClr val="bg1"/>
                </a:solidFill>
              </a:rPr>
              <a:t>) over southern part </a:t>
            </a:r>
            <a:r>
              <a:rPr lang="en-US" sz="1100" b="1" dirty="0" smtClean="0">
                <a:solidFill>
                  <a:schemeClr val="bg1"/>
                </a:solidFill>
              </a:rPr>
              <a:t>of Liberia</a:t>
            </a:r>
            <a:r>
              <a:rPr lang="en-US" sz="1100" b="1" dirty="0">
                <a:solidFill>
                  <a:schemeClr val="bg1"/>
                </a:solidFill>
              </a:rPr>
              <a:t>, southern Cote d’Ivoire, central and</a:t>
            </a:r>
          </a:p>
          <a:p>
            <a:pPr algn="just"/>
            <a:r>
              <a:rPr lang="en-US" sz="1100" b="1" dirty="0">
                <a:solidFill>
                  <a:schemeClr val="bg1"/>
                </a:solidFill>
              </a:rPr>
              <a:t>southern Ghana, central and southern Togo, </a:t>
            </a:r>
            <a:r>
              <a:rPr lang="en-US" sz="1100" b="1" dirty="0" smtClean="0">
                <a:solidFill>
                  <a:schemeClr val="bg1"/>
                </a:solidFill>
              </a:rPr>
              <a:t>central and </a:t>
            </a:r>
            <a:r>
              <a:rPr lang="en-US" sz="1100" b="1" dirty="0">
                <a:solidFill>
                  <a:schemeClr val="bg1"/>
                </a:solidFill>
              </a:rPr>
              <a:t>southern Benin, western and southern parts </a:t>
            </a:r>
            <a:r>
              <a:rPr lang="en-US" sz="1100" b="1" dirty="0" smtClean="0">
                <a:solidFill>
                  <a:schemeClr val="bg1"/>
                </a:solidFill>
              </a:rPr>
              <a:t>of Nigeria</a:t>
            </a:r>
            <a:r>
              <a:rPr lang="en-US" sz="1100" b="1" dirty="0">
                <a:solidFill>
                  <a:schemeClr val="bg1"/>
                </a:solidFill>
              </a:rPr>
              <a:t>, southern CAR, northern Congo, </a:t>
            </a:r>
            <a:r>
              <a:rPr lang="en-US" sz="1100" b="1" dirty="0" smtClean="0">
                <a:solidFill>
                  <a:schemeClr val="bg1"/>
                </a:solidFill>
              </a:rPr>
              <a:t>northern and </a:t>
            </a:r>
            <a:r>
              <a:rPr lang="en-US" sz="1100" b="1" dirty="0">
                <a:solidFill>
                  <a:schemeClr val="bg1"/>
                </a:solidFill>
              </a:rPr>
              <a:t>southern parts of DR Congo, central </a:t>
            </a:r>
            <a:r>
              <a:rPr lang="en-US" sz="1100" b="1" dirty="0" smtClean="0">
                <a:solidFill>
                  <a:schemeClr val="bg1"/>
                </a:solidFill>
              </a:rPr>
              <a:t>and eastern </a:t>
            </a:r>
            <a:r>
              <a:rPr lang="en-US" sz="1100" b="1" dirty="0">
                <a:solidFill>
                  <a:schemeClr val="bg1"/>
                </a:solidFill>
              </a:rPr>
              <a:t>parts of Angola, much of Zambia, southern</a:t>
            </a:r>
          </a:p>
          <a:p>
            <a:pPr algn="just"/>
            <a:r>
              <a:rPr lang="en-US" sz="1100" b="1" dirty="0">
                <a:solidFill>
                  <a:schemeClr val="bg1"/>
                </a:solidFill>
              </a:rPr>
              <a:t>Malawi, central and southern Mozambique, much </a:t>
            </a:r>
            <a:r>
              <a:rPr lang="en-US" sz="1100" b="1" dirty="0" smtClean="0">
                <a:solidFill>
                  <a:schemeClr val="bg1"/>
                </a:solidFill>
              </a:rPr>
              <a:t>of Namibia</a:t>
            </a:r>
            <a:r>
              <a:rPr lang="en-US" sz="1100" b="1" dirty="0">
                <a:solidFill>
                  <a:schemeClr val="bg1"/>
                </a:solidFill>
              </a:rPr>
              <a:t>, much of Botswana, Zimbabwe, </a:t>
            </a:r>
            <a:r>
              <a:rPr lang="en-US" sz="1100" b="1" dirty="0" smtClean="0">
                <a:solidFill>
                  <a:schemeClr val="bg1"/>
                </a:solidFill>
              </a:rPr>
              <a:t>and northern </a:t>
            </a:r>
            <a:r>
              <a:rPr lang="en-US" sz="1100" b="1" dirty="0">
                <a:solidFill>
                  <a:schemeClr val="bg1"/>
                </a:solidFill>
              </a:rPr>
              <a:t>and western parts of South Africa. There </a:t>
            </a:r>
            <a:r>
              <a:rPr lang="en-US" sz="1100" b="1" dirty="0" smtClean="0">
                <a:solidFill>
                  <a:schemeClr val="bg1"/>
                </a:solidFill>
              </a:rPr>
              <a:t>is above </a:t>
            </a:r>
            <a:r>
              <a:rPr lang="en-US" sz="1100" b="1" dirty="0">
                <a:solidFill>
                  <a:schemeClr val="bg1"/>
                </a:solidFill>
              </a:rPr>
              <a:t>80% chance for below-normal rainfall </a:t>
            </a:r>
            <a:r>
              <a:rPr lang="en-US" sz="1100" b="1" dirty="0" smtClean="0">
                <a:solidFill>
                  <a:schemeClr val="bg1"/>
                </a:solidFill>
              </a:rPr>
              <a:t>over southern </a:t>
            </a:r>
            <a:r>
              <a:rPr lang="en-US" sz="1100" b="1" dirty="0">
                <a:solidFill>
                  <a:schemeClr val="bg1"/>
                </a:solidFill>
              </a:rPr>
              <a:t>Togo, southwestern Nigeria, northwestern</a:t>
            </a:r>
          </a:p>
          <a:p>
            <a:pPr algn="just"/>
            <a:r>
              <a:rPr lang="en-US" sz="1100" b="1" dirty="0">
                <a:solidFill>
                  <a:schemeClr val="bg1"/>
                </a:solidFill>
              </a:rPr>
              <a:t>DR Congo, southeastern Angola, </a:t>
            </a:r>
            <a:r>
              <a:rPr lang="en-US" sz="1100" b="1" dirty="0" smtClean="0">
                <a:solidFill>
                  <a:schemeClr val="bg1"/>
                </a:solidFill>
              </a:rPr>
              <a:t>north-central Namibia</a:t>
            </a:r>
            <a:r>
              <a:rPr lang="en-US" sz="1100" b="1" dirty="0">
                <a:solidFill>
                  <a:schemeClr val="bg1"/>
                </a:solidFill>
              </a:rPr>
              <a:t>, north-central Botswana, and southern </a:t>
            </a:r>
            <a:r>
              <a:rPr lang="en-US" sz="1100" b="1" dirty="0" smtClean="0">
                <a:solidFill>
                  <a:schemeClr val="bg1"/>
                </a:solidFill>
              </a:rPr>
              <a:t>part of </a:t>
            </a:r>
            <a:r>
              <a:rPr lang="en-US" sz="1100" b="1" dirty="0">
                <a:solidFill>
                  <a:schemeClr val="bg1"/>
                </a:solidFill>
              </a:rPr>
              <a:t>Zimbabwe</a:t>
            </a:r>
            <a:r>
              <a:rPr lang="en-US" sz="1100" b="1" dirty="0" smtClean="0">
                <a:solidFill>
                  <a:schemeClr val="bg1"/>
                </a:solidFill>
              </a:rPr>
              <a:t>.</a:t>
            </a:r>
          </a:p>
          <a:p>
            <a:endParaRPr lang="en-US" sz="1100" b="1" dirty="0">
              <a:solidFill>
                <a:schemeClr val="bg1"/>
              </a:solidFill>
            </a:endParaRPr>
          </a:p>
          <a:p>
            <a:pPr algn="just"/>
            <a:r>
              <a:rPr lang="en-US" sz="1100" b="1" dirty="0">
                <a:solidFill>
                  <a:schemeClr val="bg1"/>
                </a:solidFill>
              </a:rPr>
              <a:t>2. The probabilistic forecasts call for above </a:t>
            </a:r>
            <a:r>
              <a:rPr lang="en-US" sz="1100" b="1" dirty="0" smtClean="0">
                <a:solidFill>
                  <a:schemeClr val="bg1"/>
                </a:solidFill>
              </a:rPr>
              <a:t>50% chance </a:t>
            </a:r>
            <a:r>
              <a:rPr lang="en-US" sz="1100" b="1" dirty="0">
                <a:solidFill>
                  <a:schemeClr val="bg1"/>
                </a:solidFill>
              </a:rPr>
              <a:t>for weekly rainfall to be </a:t>
            </a:r>
            <a:r>
              <a:rPr lang="en-US" sz="1100" b="1" dirty="0" smtClean="0">
                <a:solidFill>
                  <a:schemeClr val="bg1"/>
                </a:solidFill>
              </a:rPr>
              <a:t>above-normal (above </a:t>
            </a:r>
            <a:r>
              <a:rPr lang="en-US" sz="1100" b="1" dirty="0">
                <a:solidFill>
                  <a:schemeClr val="bg1"/>
                </a:solidFill>
              </a:rPr>
              <a:t>the upper </a:t>
            </a:r>
            <a:r>
              <a:rPr lang="en-US" sz="1100" b="1" dirty="0" err="1">
                <a:solidFill>
                  <a:schemeClr val="bg1"/>
                </a:solidFill>
              </a:rPr>
              <a:t>tercile</a:t>
            </a:r>
            <a:r>
              <a:rPr lang="en-US" sz="1100" b="1" dirty="0">
                <a:solidFill>
                  <a:schemeClr val="bg1"/>
                </a:solidFill>
              </a:rPr>
              <a:t>) over central and </a:t>
            </a:r>
            <a:r>
              <a:rPr lang="en-US" sz="1100" b="1" dirty="0" smtClean="0">
                <a:solidFill>
                  <a:schemeClr val="bg1"/>
                </a:solidFill>
              </a:rPr>
              <a:t>eastern Gabon</a:t>
            </a:r>
            <a:r>
              <a:rPr lang="en-US" sz="1100" b="1" dirty="0">
                <a:solidFill>
                  <a:schemeClr val="bg1"/>
                </a:solidFill>
              </a:rPr>
              <a:t>, southern Congo, western part of DR </a:t>
            </a:r>
            <a:r>
              <a:rPr lang="en-US" sz="1100" b="1" dirty="0" smtClean="0">
                <a:solidFill>
                  <a:schemeClr val="bg1"/>
                </a:solidFill>
              </a:rPr>
              <a:t>Congo, northwestern </a:t>
            </a:r>
            <a:r>
              <a:rPr lang="en-US" sz="1100" b="1" dirty="0">
                <a:solidFill>
                  <a:schemeClr val="bg1"/>
                </a:solidFill>
              </a:rPr>
              <a:t>Angola, southwestern and </a:t>
            </a:r>
            <a:r>
              <a:rPr lang="en-US" sz="1100" b="1" dirty="0" smtClean="0">
                <a:solidFill>
                  <a:schemeClr val="bg1"/>
                </a:solidFill>
              </a:rPr>
              <a:t>central parts </a:t>
            </a:r>
            <a:r>
              <a:rPr lang="en-US" sz="1100" b="1" dirty="0">
                <a:solidFill>
                  <a:schemeClr val="bg1"/>
                </a:solidFill>
              </a:rPr>
              <a:t>of Ethiopia, much of Uganda, western </a:t>
            </a:r>
            <a:r>
              <a:rPr lang="en-US" sz="1100" b="1" dirty="0" smtClean="0">
                <a:solidFill>
                  <a:schemeClr val="bg1"/>
                </a:solidFill>
              </a:rPr>
              <a:t>and central </a:t>
            </a:r>
            <a:r>
              <a:rPr lang="en-US" sz="1100" b="1" dirty="0">
                <a:solidFill>
                  <a:schemeClr val="bg1"/>
                </a:solidFill>
              </a:rPr>
              <a:t>parts of Kenya, northern and </a:t>
            </a:r>
            <a:r>
              <a:rPr lang="en-US" sz="1100" b="1" dirty="0" smtClean="0">
                <a:solidFill>
                  <a:schemeClr val="bg1"/>
                </a:solidFill>
              </a:rPr>
              <a:t>southwestern parts </a:t>
            </a:r>
            <a:r>
              <a:rPr lang="en-US" sz="1100" b="1" dirty="0">
                <a:solidFill>
                  <a:schemeClr val="bg1"/>
                </a:solidFill>
              </a:rPr>
              <a:t>of Tanzania, and eastern and southern </a:t>
            </a:r>
            <a:r>
              <a:rPr lang="en-US" sz="1100" b="1" dirty="0" smtClean="0">
                <a:solidFill>
                  <a:schemeClr val="bg1"/>
                </a:solidFill>
              </a:rPr>
              <a:t>parts of </a:t>
            </a:r>
            <a:r>
              <a:rPr lang="en-US" sz="1100" b="1" dirty="0">
                <a:solidFill>
                  <a:schemeClr val="bg1"/>
                </a:solidFill>
              </a:rPr>
              <a:t>Madagascar. There is above 65% chance </a:t>
            </a:r>
            <a:r>
              <a:rPr lang="en-US" sz="1100" b="1" dirty="0" smtClean="0">
                <a:solidFill>
                  <a:schemeClr val="bg1"/>
                </a:solidFill>
              </a:rPr>
              <a:t>for above-normal </a:t>
            </a:r>
            <a:r>
              <a:rPr lang="en-US" sz="1100" b="1" dirty="0">
                <a:solidFill>
                  <a:schemeClr val="bg1"/>
                </a:solidFill>
              </a:rPr>
              <a:t>rainfall over western DR Congo, and</a:t>
            </a:r>
          </a:p>
          <a:p>
            <a:pPr algn="just"/>
            <a:r>
              <a:rPr lang="en-US" sz="1100" b="1" dirty="0">
                <a:solidFill>
                  <a:schemeClr val="bg1"/>
                </a:solidFill>
              </a:rPr>
              <a:t>southwestern Madagascar.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 y="1463040"/>
            <a:ext cx="3867912" cy="5005533"/>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950" b="1" dirty="0">
                <a:solidFill>
                  <a:schemeClr val="bg1"/>
                </a:solidFill>
                <a:latin typeface="+mj-lt"/>
              </a:rPr>
              <a:t>Over the past 30 days, in East Africa, rainfall was above-average in west-central Ethiopia, most parts in Uganda, southwestern Kenya, western Rwanda, western Burundi, and much of Tanzania. Rainfall was below-average in southwestern Uganda, parts in western and northern Tanzania. In Central Africa, rainfall was above-average over western and central DRC, southern Gabon, and southern Congo. Rainfall was below-average across Cameroon, Equatorial Guinea, northern Gabon, northern Congo, northern and southern DRC, and southern CAR. In West Africa, rainfall above-average along southern Ghana and southwestern Nigeria, but was below-average elsewhere along much of the Gulf of Guinea. In southern Africa, rainfall was above-average in western Angola, northwestern and parts in central Namibia, northeastern and parts in south-central Mozambique, parts in east-central South Africa, central and eastern Madagascar. Rainfall was below-average in central and eastern Angola, western Zambia, Malawi, northeastern Namibia, northern Botswana, Zimbabwe, eastern and northeastern South Africa, western and central Mozambique, Lesotho, </a:t>
            </a:r>
            <a:r>
              <a:rPr lang="en-US" sz="950" b="1" dirty="0" err="1">
                <a:solidFill>
                  <a:schemeClr val="bg1"/>
                </a:solidFill>
                <a:latin typeface="+mj-lt"/>
              </a:rPr>
              <a:t>Eswatini</a:t>
            </a:r>
            <a:r>
              <a:rPr lang="en-US" sz="950" b="1" dirty="0">
                <a:solidFill>
                  <a:schemeClr val="bg1"/>
                </a:solidFill>
                <a:latin typeface="+mj-lt"/>
              </a:rPr>
              <a:t>, and coastal western Madagascar.</a:t>
            </a:r>
          </a:p>
          <a:p>
            <a:pPr algn="just">
              <a:buClr>
                <a:schemeClr val="bg1"/>
              </a:buClr>
              <a:buSzPts val="950"/>
            </a:pPr>
            <a:endParaRPr lang="en-US" sz="950" b="1" dirty="0" smtClean="0">
              <a:solidFill>
                <a:schemeClr val="lt1"/>
              </a:solidFill>
              <a:latin typeface="+mj-lt"/>
            </a:endParaRPr>
          </a:p>
          <a:p>
            <a:pPr algn="just">
              <a:buClr>
                <a:schemeClr val="bg1"/>
              </a:buClr>
              <a:buSzPts val="950"/>
            </a:pPr>
            <a:r>
              <a:rPr lang="en-US" sz="950" b="1" dirty="0">
                <a:solidFill>
                  <a:schemeClr val="bg1"/>
                </a:solidFill>
                <a:latin typeface="+mj-lt"/>
              </a:rPr>
              <a:t>During the past 7 days, in East Africa, rainfall was above-average in local areas in west-central Ethiopia, pocket areas in central Kenya,  and parts in northern and southeastern Tanzania. Rainfall was below average in southern Uganda, central Burundi, western and central Tanzania. In central Africa, rainfall was above-average in western and parts in central DRC, southwestern and central Congo, and portion in southern and eastern Gabon. Rainfall was below-average in western and eastern Cameroon, Equatorial Guinea, central Gabon, western CAR, northeastern and far southern DRC. In West Africa, rainfall was above-average in pocket areas in southern Cote d’Ivoire, southern Ghana, southern Togo, southern Benin, and southwestern Nigeria. Rainfall was below-average in eastern Liberia, central Cote d’Ivoire, western Ghana, and southeastern Nigeria. In southern Africa, rainfall was above-average over northwestern Angola, local areas in northern Zambia, pocket areas in central Namibia and southwestern Botswana, northern Malawi, areas in central Mozambique, and west-central Madagascar. Rainfall was below-average over eastern and southern Angola, northern Namibia, western and southern Zambia, northern Botswana, Zimbabwe, southern Malawi, eastern and northeastern South Africa, most parts in Mozambique, and eastern and southern Madagascar.</a:t>
            </a:r>
          </a:p>
          <a:p>
            <a:pPr algn="just">
              <a:buClr>
                <a:schemeClr val="bg1"/>
              </a:buClr>
              <a:buSzPts val="950"/>
            </a:pPr>
            <a:endParaRPr lang="en-US" sz="950" b="1" dirty="0" smtClean="0">
              <a:solidFill>
                <a:schemeClr val="bg1"/>
              </a:solidFill>
              <a:latin typeface="+mj-lt"/>
            </a:endParaRPr>
          </a:p>
          <a:p>
            <a:pPr algn="just">
              <a:buClr>
                <a:schemeClr val="bg1"/>
              </a:buClr>
              <a:buSzPts val="950"/>
            </a:pPr>
            <a:r>
              <a:rPr lang="en-US" sz="950" b="1" dirty="0">
                <a:solidFill>
                  <a:schemeClr val="bg1"/>
                </a:solidFill>
                <a:latin typeface="+mj-lt"/>
              </a:rPr>
              <a:t>The Week-1 outlook calls for above-average rainfall along central and eastern Gulf of Guinea, part of Central Africa, most parts in equatorial East Africa, and the far western and far eastern southern Africa, including central and western Madagascar. In contrast, there is an increased chance for below-average rainfall over parts of Liberia and central southern Africa. The Week-2 outlook calls for below-average rainfall along the Gulf of Guinea, northern DRC, and a wide area in southern Africa. In contrast, there is an increased chance for above-average rainfall in pocket areas in central Ethiopia, part of Gabon, western DRC, northwestern Angola, parts in Uganda, Kenya, Tanzania, east-central, and southern Madagascar.</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09840" y="1436940"/>
            <a:ext cx="8936864" cy="332394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a:solidFill>
                  <a:schemeClr val="bg1"/>
                </a:solidFill>
              </a:rPr>
              <a:t>During the past 7 days, in East Africa, rainfall was above-average in local areas in west-central Ethiopia, pocket areas in central Kenya,  and parts in northern and southeastern Tanzania. Rainfall was below average in southern Uganda, central Burundi, western and central Tanzania. In central Africa, rainfall was above-average in western and parts in central DRC, southwestern and central Congo, and portion in southern and eastern Gabon. Rainfall was below-average in western and eastern Cameroon, Equatorial Guinea, central Gabon, western CAR, northeastern and far southern DRC. In West Africa, rainfall was above-average in pocket areas in southern Cote d’Ivoire, southern Ghana, southern Togo, southern Benin, and southwestern Nigeria. Rainfall was below-average in eastern Liberia, central Cote d’Ivoire, western Ghana, and southeastern Nigeria. In southern Africa, rainfall was above-average over northwestern Angola, local areas in northern Zambia, pocket areas in central Namibia and southwestern Botswana, northern Malawi, areas in central Mozambique, and west-central Madagascar. Rainfall was below-average over eastern and southern Angola, northern Namibia, western and southern Zambia, northern Botswana, Zimbabwe, southern Malawi, eastern and northeastern South Africa, most parts in Mozambique, and eastern and southern Madagascar.</a:t>
            </a:r>
          </a:p>
          <a:p>
            <a:pPr marL="152400" algn="just">
              <a:buClrTx/>
              <a:buSzPts val="1200"/>
            </a:pPr>
            <a:r>
              <a:rPr lang="en-US" sz="1100" b="1" dirty="0" smtClean="0">
                <a:solidFill>
                  <a:schemeClr val="lt1"/>
                </a:solidFill>
              </a:rPr>
              <a:t> </a:t>
            </a:r>
            <a:endParaRPr lang="en-US" sz="1100" b="1" dirty="0" smtClean="0">
              <a:solidFill>
                <a:schemeClr val="lt1"/>
              </a:solidFill>
            </a:endParaRPr>
          </a:p>
          <a:p>
            <a:pPr marL="323850" lvl="0" indent="-171450" algn="just">
              <a:buClrTx/>
              <a:buSzPts val="1200"/>
              <a:buFont typeface="Arial" panose="020B0604020202020204" pitchFamily="34" charset="0"/>
              <a:buChar char="•"/>
            </a:pPr>
            <a:r>
              <a:rPr lang="en-US" sz="1100" b="1" dirty="0">
                <a:solidFill>
                  <a:schemeClr val="bg1"/>
                </a:solidFill>
              </a:rPr>
              <a:t>The Week-1 outlook calls for above-average rainfall along central and eastern Gulf of Guinea, part of Central Africa, most parts in equatorial East Africa, and the far western and far eastern southern Africa, including central and western Madagascar. In contrast, there is an increased chance for below-average rainfall over parts of Liberia and central southern Africa. The Week-2 outlook calls for below-average rainfall along the Gulf of Guinea, northern DRC, and a wide area in southern Africa. In contrast, there is an increased chance for above-average rainfall in pocket areas in central Ethiopia, part of Gabon, western DRC, northwestern Angola, parts in Uganda, Kenya, Tanzania, east-central, and southern Madagascar.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3543" y="5125508"/>
            <a:ext cx="9100457" cy="1700425"/>
          </a:xfrm>
          <a:prstGeom prst="rect">
            <a:avLst/>
          </a:prstGeom>
          <a:noFill/>
          <a:ln>
            <a:noFill/>
          </a:ln>
        </p:spPr>
        <p:txBody>
          <a:bodyPr spcFirstLastPara="1" wrap="square" lIns="91425" tIns="45700" rIns="91425" bIns="45700" anchor="t" anchorCtr="0">
            <a:spAutoFit/>
          </a:bodyPr>
          <a:lstStyle/>
          <a:p>
            <a:r>
              <a:rPr lang="en-US" sz="950" b="1" dirty="0">
                <a:solidFill>
                  <a:schemeClr val="bg1"/>
                </a:solidFill>
              </a:rPr>
              <a:t>Over the past 90 days, in East Africa, rainfall was above-average in parts of central South Sudan, parts in western and central Ethiopia, Uganda, southwestern and eastern Kenya, southern Somalia, Rwanda, Burundi, and Tanzania. Rainfall was below-average in southeastern South Sudan, southern and south-central Ethiopia, central Kenya, and south-central Somalia. In Central Africa, rainfall was above-average in southern CAR, far western and parts in northern, eastern, and central DRC, southwestern Congo, and southernmost Gabon. Rainfall was below-average over most parts in Cameroon, Equatorial Guinea, Gabon, central Congo, and parts of western, central, and southwestern DRC. In West Africa, rainfall was above-average over Sierra Leone, western Liberia, parts in northern and southern Cote d’Ivoire, southern Ghana, southern Togo, and southwestern Nigeria. Rainfall was below-average in eastern Liberia, south-central Cote d’Ivoire, south-central Ghana, and southeastern Nigeria. In southern Africa, rainfall was above-average over western Angola, parts in northern Namibia, northern Zambia, southern Zimbabwe, northeastern Malawi, northern and southern Mozambique, parts of eastern, central, and northeastern South Africa, Lesotho, western </a:t>
            </a:r>
            <a:r>
              <a:rPr lang="en-US" sz="950" b="1" dirty="0" err="1">
                <a:solidFill>
                  <a:schemeClr val="bg1"/>
                </a:solidFill>
              </a:rPr>
              <a:t>Eswatini</a:t>
            </a:r>
            <a:r>
              <a:rPr lang="en-US" sz="950" b="1" dirty="0">
                <a:solidFill>
                  <a:schemeClr val="bg1"/>
                </a:solidFill>
              </a:rPr>
              <a:t>, northern and eastern Madagascar. Rainfall was below-average over central and eastern Angola, northeastern Namibia, western and southern Zambia, northern Botswana, Zimbabwe, parts of southern and east-central South Africa, western, central, and southeastern Mozambique, southern Malawi, western and southwestern Madagascar.</a:t>
            </a:r>
            <a:endParaRPr lang="en-US" sz="950" dirty="0">
              <a:solidFill>
                <a:schemeClr val="bg1"/>
              </a:solidFill>
            </a:endParaRPr>
          </a:p>
        </p:txBody>
      </p:sp>
      <p:pic>
        <p:nvPicPr>
          <p:cNvPr id="1026" name="Picture 2" descr="https://www.cpc.ncep.noaa.gov/products/international/africa_rfe/africa_rfe_9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cpc.ncep.noaa.gov/products/international/africa_rfe/africa_rfe_9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63114" y="5174992"/>
            <a:ext cx="9060248" cy="147728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Over the past 30 days, in East Africa, rainfall was above-average in west-central Ethiopia, most parts in Uganda, southwestern Kenya, western Rwanda, western Burundi, and much of Tanzania. Rainfall was below-average in southwestern Uganda, parts in western and northern Tanzania. In Central Africa, rainfall was above-average over western and central DRC, southern Gabon, and southern Congo. Rainfall was below-average across Cameroon, Equatorial Guinea, northern Gabon, northern Congo, northern and southern DRC, and southern CAR. In West Africa, rainfall above-average along southern Ghana and southwestern Nigeria, but was below-average elsewhere along much of the Gulf of Guinea. In southern Africa, rainfall was above-average in western Angola, northwestern and parts in central Namibia, northeastern and parts in south-central Mozambique, parts in east-central South Africa, central and eastern Madagascar. Rainfall was below-average in central and eastern Angola, western Zambia, Malawi, northeastern Namibia, northern Botswana, Zimbabwe, eastern and northeastern South Africa, western and central Mozambique, Lesotho, </a:t>
            </a:r>
            <a:r>
              <a:rPr lang="en-US" sz="1000" b="1" dirty="0" err="1">
                <a:solidFill>
                  <a:schemeClr val="bg1"/>
                </a:solidFill>
              </a:rPr>
              <a:t>Eswatini</a:t>
            </a:r>
            <a:r>
              <a:rPr lang="en-US" sz="1000" b="1" dirty="0">
                <a:solidFill>
                  <a:schemeClr val="bg1"/>
                </a:solidFill>
              </a:rPr>
              <a:t>, and coastal western Madagascar.</a:t>
            </a:r>
            <a:endParaRPr lang="en-US" sz="1000" dirty="0">
              <a:solidFill>
                <a:schemeClr val="bg1"/>
              </a:solidFill>
            </a:endParaRPr>
          </a:p>
        </p:txBody>
      </p:sp>
      <p:pic>
        <p:nvPicPr>
          <p:cNvPr id="2050" name="Picture 2" descr="https://www.cpc.ncep.noaa.gov/products/international/africa_rfe/africa_rfe_30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pc.ncep.noaa.gov/products/international/africa_rfe/africa_rfe_30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301625" y="5173797"/>
            <a:ext cx="8701698" cy="1631175"/>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During the past 7 days, in East Africa, rainfall was above-average in local areas in west-central Ethiopia, pocket areas in central Kenya,  and parts in northern and southeastern Tanzania. Rainfall was below average in southern Uganda, central Burundi, western and central Tanzania. In central Africa, rainfall was above-average in western and parts in central DRC, southwestern and central Congo, and portion in southern and eastern Gabon. Rainfall was below-average in western and eastern Cameroon, Equatorial Guinea, central Gabon, western CAR, northeastern and far southern DRC. In West Africa, rainfall was above-average in pocket areas in southern Cote d’Ivoire, southern Ghana, southern Togo, southern Benin, and southwestern Nigeria. Rainfall was below-average in eastern Liberia, central Cote d’Ivoire, western Ghana, and southeastern Nigeria. In southern Africa, rainfall was above-average over northwestern Angola, local areas in northern Zambia, pocket areas in central Namibia and southwestern Botswana, northern Malawi, areas in central Mozambique, and west-central Madagascar. Rainfall was below-average over eastern and southern Angola, northern Namibia, western and southern Zambia, northern Botswana, Zimbabwe, southern Malawi, eastern and northeastern South Africa, most parts in Mozambique, and eastern and southern Madagascar.</a:t>
            </a:r>
            <a:endParaRPr lang="en-US" sz="1000" dirty="0">
              <a:solidFill>
                <a:schemeClr val="bg1"/>
              </a:solidFill>
            </a:endParaRPr>
          </a:p>
        </p:txBody>
      </p:sp>
      <p:pic>
        <p:nvPicPr>
          <p:cNvPr id="3074" name="Picture 2" descr="https://www.cpc.ncep.noaa.gov/products/international/africa_rfe/africa_rfe_7day_af_o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6"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c.ncep.noaa.gov/products/international/africa_rfe/africa_rfe_7day_af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832104"/>
            <a:ext cx="4233672" cy="423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100" name="Picture 4" descr="https://www.cpc.ncep.noaa.gov/products/international/cdas/cdas_7day_af_200wind_an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864" y="1380744"/>
            <a:ext cx="4233672" cy="42336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cdas/cdas_7day_af_700wind_ano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16" y="1380744"/>
            <a:ext cx="4233672" cy="4233672"/>
          </a:xfrm>
          <a:prstGeom prst="rect">
            <a:avLst/>
          </a:prstGeom>
          <a:noFill/>
          <a:extLst>
            <a:ext uri="{909E8E84-426E-40DD-AFC4-6F175D3DCCD1}">
              <a14:hiddenFill xmlns:a14="http://schemas.microsoft.com/office/drawing/2010/main">
                <a:solidFill>
                  <a:srgbClr val="FFFFFF"/>
                </a:solidFill>
              </a14:hiddenFill>
            </a:ext>
          </a:extLst>
        </p:spPr>
      </p:pic>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96011" y="5782906"/>
            <a:ext cx="8967391" cy="784790"/>
          </a:xfrm>
          <a:prstGeom prst="rect">
            <a:avLst/>
          </a:prstGeom>
          <a:noFill/>
          <a:ln>
            <a:noFill/>
          </a:ln>
        </p:spPr>
        <p:txBody>
          <a:bodyPr spcFirstLastPara="1" wrap="square" lIns="91425" tIns="45700" rIns="91425" bIns="45700" anchor="t" anchorCtr="0">
            <a:spAutoFit/>
          </a:bodyPr>
          <a:lstStyle/>
          <a:p>
            <a:r>
              <a:rPr lang="en-US" sz="1100" b="1" dirty="0">
                <a:solidFill>
                  <a:schemeClr val="bg1"/>
                </a:solidFill>
              </a:rPr>
              <a:t>At 700-hPa level (left panel), the anomalous lower-level convergence in northern Angola and western DRC may have contributed to the observed above-average rainfall in the region. At 200-hPa level (right panel), anomalous upper-level convergence across the central part in southern Africa and Madagascar may have contributed to the below-average rainfall in the region.</a:t>
            </a:r>
            <a:endParaRPr lang="en-US" sz="1100" dirty="0">
              <a:solidFill>
                <a:schemeClr val="bg1"/>
              </a:solidFill>
            </a:endParaRPr>
          </a:p>
          <a:p>
            <a:pPr algn="just">
              <a:buSzPts val="1200"/>
            </a:pPr>
            <a:endParaRPr lang="en-US" sz="1200" dirty="0">
              <a:solidFill>
                <a:schemeClr val="bg1"/>
              </a:solidFill>
            </a:endParaRPr>
          </a:p>
        </p:txBody>
      </p:sp>
      <p:sp>
        <p:nvSpPr>
          <p:cNvPr id="9" name="Google Shape;148;p7"/>
          <p:cNvSpPr/>
          <p:nvPr/>
        </p:nvSpPr>
        <p:spPr>
          <a:xfrm rot="445454">
            <a:off x="1958211" y="3675542"/>
            <a:ext cx="1008823" cy="60441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48;p7"/>
          <p:cNvSpPr/>
          <p:nvPr/>
        </p:nvSpPr>
        <p:spPr>
          <a:xfrm rot="183199">
            <a:off x="6814350" y="3709347"/>
            <a:ext cx="1611166" cy="138764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223190"/>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parts of eastern Angola (bottom left) and northeastern Mozambique (bottom right). Conversely, rainfall surpluses persist in eastern Madagascar due to heavy and above-average rainfall during mid-February (top right). </a:t>
            </a:r>
            <a:endParaRPr lang="en-US" sz="1000" dirty="0">
              <a:solidFill>
                <a:schemeClr val="bg1"/>
              </a:solidFill>
            </a:endParaRPr>
          </a:p>
        </p:txBody>
      </p:sp>
      <p:cxnSp>
        <p:nvCxnSpPr>
          <p:cNvPr id="161" name="Google Shape;161;p8"/>
          <p:cNvCxnSpPr/>
          <p:nvPr/>
        </p:nvCxnSpPr>
        <p:spPr>
          <a:xfrm flipH="1">
            <a:off x="3286125" y="1522219"/>
            <a:ext cx="1476382" cy="1192406"/>
          </a:xfrm>
          <a:prstGeom prst="straightConnector1">
            <a:avLst/>
          </a:prstGeom>
          <a:noFill/>
          <a:ln w="50800" cap="flat" cmpd="sng">
            <a:solidFill>
              <a:srgbClr val="FF0000"/>
            </a:solidFill>
            <a:prstDash val="solid"/>
            <a:round/>
            <a:headEnd type="none" w="sm" len="sm"/>
            <a:tailEnd type="triangle" w="med" len="med"/>
          </a:ln>
        </p:spPr>
      </p:cxnSp>
      <p:pic>
        <p:nvPicPr>
          <p:cNvPr id="5124" name="Picture 4" descr="https://www.cpc.ncep.noaa.gov/products/international/africa_rfe/africa_rfe_90day_ptts_Cazombo_Angol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07" y="3547215"/>
            <a:ext cx="3350623" cy="26060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cpc.ncep.noaa.gov/products/international/africa_rfe/africa_rfe_90day_ptts_Toamasina_Madagasca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897" y="556267"/>
            <a:ext cx="352697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www.cpc.ncep.noaa.gov/products/international/africa_rfe/africa_rfe_90day_ptts_Gile_Mozambiqu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897" y="3410055"/>
            <a:ext cx="3526971"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42932" y="1519157"/>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5 – 11 </a:t>
            </a:r>
            <a:r>
              <a:rPr lang="en-US" sz="1600" b="1" dirty="0" smtClean="0">
                <a:solidFill>
                  <a:srgbClr val="FFFF00"/>
                </a:solidFill>
              </a:rPr>
              <a:t>Mar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318865" y="5305146"/>
            <a:ext cx="8544719" cy="1277232"/>
          </a:xfrm>
          <a:prstGeom prst="rect">
            <a:avLst/>
          </a:prstGeom>
          <a:noFill/>
          <a:ln>
            <a:noFill/>
          </a:ln>
        </p:spPr>
        <p:txBody>
          <a:bodyPr spcFirstLastPara="1" wrap="square" lIns="91425" tIns="45700" rIns="91425" bIns="45700" anchor="t" anchorCtr="0">
            <a:spAutoFit/>
          </a:bodyPr>
          <a:lstStyle/>
          <a:p>
            <a:r>
              <a:rPr lang="en-US" sz="1100" b="1" dirty="0">
                <a:solidFill>
                  <a:schemeClr val="bg1"/>
                </a:solidFill>
              </a:rPr>
              <a:t>For week-1 (left panel) the GEFS forecasts indicate a moderate to high chance (over 70%) for rainfall to exceed 50 mm over area in northwestern Cameroon, Equatorial Guinea, western Gabon, western and central Angola, eastern and southern DRC, Rwanda, Burundi, southeastern Uganda, southwestern Kenya, eastern Zambia, much of Tanzania, northern Malawi, northern Mozambique, western, eastern, and northern Madagascar. For week-2 (right panel), the GEFS forecasts indicate a moderate to high chance (over 70%) for rainfall to exceed 50 mm over south-central Gabon, west-central Angola, eastern and southern DRC, Rwanda, Burundi, southern Tanzania, eastern Zambia, northwestern Malawi, and the western, central, and northern part in Madagascar.</a:t>
            </a:r>
            <a:endParaRPr lang="en-US" sz="1100" dirty="0">
              <a:solidFill>
                <a:schemeClr val="bg1"/>
              </a:solidFill>
            </a:endParaRP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27 Feb  </a:t>
            </a:r>
            <a:r>
              <a:rPr lang="en-US" sz="1600" b="1" dirty="0" smtClean="0">
                <a:solidFill>
                  <a:srgbClr val="FFFF00"/>
                </a:solidFill>
              </a:rPr>
              <a:t>– </a:t>
            </a:r>
            <a:r>
              <a:rPr lang="en-US" sz="1600" b="1" dirty="0" smtClean="0">
                <a:solidFill>
                  <a:srgbClr val="FFFF00"/>
                </a:solidFill>
              </a:rPr>
              <a:t>4 Mar </a:t>
            </a:r>
            <a:r>
              <a:rPr lang="en-US" sz="1600" b="1" i="0" u="none" strike="noStrike" cap="none" dirty="0" smtClean="0">
                <a:solidFill>
                  <a:srgbClr val="FFFF00"/>
                </a:solidFill>
                <a:latin typeface="Arial"/>
                <a:ea typeface="Arial"/>
                <a:cs typeface="Arial"/>
                <a:sym typeface="Arial"/>
              </a:rPr>
              <a:t>2024</a:t>
            </a:r>
            <a:endParaRPr dirty="0"/>
          </a:p>
        </p:txBody>
      </p:sp>
      <p:pic>
        <p:nvPicPr>
          <p:cNvPr id="6146"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04" y="1975104"/>
            <a:ext cx="4215384" cy="31615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152" y="1975104"/>
            <a:ext cx="4215384" cy="3161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5860</TotalTime>
  <Words>2495</Words>
  <Application>Microsoft Office PowerPoint</Application>
  <PresentationFormat>On-screen Show (4:3)</PresentationFormat>
  <Paragraphs>63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Miliaritiana Robjhon</cp:lastModifiedBy>
  <cp:revision>486</cp:revision>
  <cp:lastPrinted>2023-11-06T15:14:42Z</cp:lastPrinted>
  <dcterms:modified xsi:type="dcterms:W3CDTF">2024-02-26T18:36:52Z</dcterms:modified>
</cp:coreProperties>
</file>