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9" r:id="rId3"/>
    <p:sldId id="274" r:id="rId4"/>
    <p:sldId id="272" r:id="rId5"/>
    <p:sldId id="278" r:id="rId6"/>
    <p:sldId id="276" r:id="rId7"/>
    <p:sldId id="277" r:id="rId8"/>
    <p:sldId id="28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869" y="-2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AAB405-F34D-4488-BFC4-3A6B0A16B29F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7391D-D500-4A83-AD9B-AA05D7092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138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7391D-D500-4A83-AD9B-AA05D7092C6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97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F448-BBF4-45D2-AFBB-E89C4AE4B953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C4B3-54CC-4828-8E87-55AD00C4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190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F448-BBF4-45D2-AFBB-E89C4AE4B953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C4B3-54CC-4828-8E87-55AD00C4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25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F448-BBF4-45D2-AFBB-E89C4AE4B953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C4B3-54CC-4828-8E87-55AD00C4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260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F448-BBF4-45D2-AFBB-E89C4AE4B953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C4B3-54CC-4828-8E87-55AD00C4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39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F448-BBF4-45D2-AFBB-E89C4AE4B953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C4B3-54CC-4828-8E87-55AD00C4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485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F448-BBF4-45D2-AFBB-E89C4AE4B953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C4B3-54CC-4828-8E87-55AD00C4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83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F448-BBF4-45D2-AFBB-E89C4AE4B953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C4B3-54CC-4828-8E87-55AD00C4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439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F448-BBF4-45D2-AFBB-E89C4AE4B953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C4B3-54CC-4828-8E87-55AD00C4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967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F448-BBF4-45D2-AFBB-E89C4AE4B953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C4B3-54CC-4828-8E87-55AD00C4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204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F448-BBF4-45D2-AFBB-E89C4AE4B953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C4B3-54CC-4828-8E87-55AD00C4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918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F448-BBF4-45D2-AFBB-E89C4AE4B953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C4B3-54CC-4828-8E87-55AD00C4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823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7F448-BBF4-45D2-AFBB-E89C4AE4B953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8C4B3-54CC-4828-8E87-55AD00C4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24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498" y="2133600"/>
            <a:ext cx="9144000" cy="1831975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September 2017 Experimental Sea Ice Outlook</a:t>
            </a:r>
            <a:r>
              <a:rPr lang="en-US" dirty="0"/>
              <a:t/>
            </a:r>
            <a:br>
              <a:rPr lang="en-US" dirty="0"/>
            </a:br>
            <a:r>
              <a:rPr lang="en-US" sz="3100" b="1" dirty="0" smtClean="0"/>
              <a:t>Climate Prediction Center, NCEP/NWS/NOAA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5181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Acknowledgments</a:t>
            </a:r>
            <a:r>
              <a:rPr lang="en-US" dirty="0" smtClean="0"/>
              <a:t>: This work was supported by NOAA </a:t>
            </a:r>
            <a:r>
              <a:rPr lang="en-US" dirty="0" smtClean="0"/>
              <a:t>CPO Climate Variability and Predictability Program.  </a:t>
            </a:r>
            <a:r>
              <a:rPr lang="en-US" dirty="0" smtClean="0"/>
              <a:t>Both </a:t>
            </a:r>
            <a:r>
              <a:rPr lang="en-US" dirty="0" err="1"/>
              <a:t>hindcasts</a:t>
            </a:r>
            <a:r>
              <a:rPr lang="en-US" dirty="0"/>
              <a:t> and forecasts were produced on NOAA GAEA computer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05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Procedure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Use Climate Forecast System Version 2 (CFSv2) model initialized with Pan-Arctic Ice Ocean Modeling and Assimilation System (PIOMAS) initial sea ice thickness conditions (20 initializations: September 21-25, 2017). </a:t>
            </a:r>
          </a:p>
          <a:p>
            <a:r>
              <a:rPr lang="en-US" sz="2400" dirty="0" smtClean="0"/>
              <a:t>Correct biases using 2005-2015 mean error with respect to NSIDC observations</a:t>
            </a:r>
          </a:p>
          <a:p>
            <a:r>
              <a:rPr lang="en-US" sz="2400" dirty="0" smtClean="0"/>
              <a:t>Present unbiased results</a:t>
            </a:r>
          </a:p>
          <a:p>
            <a:r>
              <a:rPr lang="en-US" sz="2400" dirty="0" smtClean="0"/>
              <a:t>The following maps are included</a:t>
            </a:r>
          </a:p>
          <a:p>
            <a:pPr lvl="1"/>
            <a:r>
              <a:rPr lang="en-US" sz="2000" dirty="0" smtClean="0"/>
              <a:t>SIE Monthly time series (mean and spread)</a:t>
            </a:r>
          </a:p>
          <a:p>
            <a:pPr lvl="1"/>
            <a:r>
              <a:rPr lang="en-US" sz="2000" dirty="0" smtClean="0"/>
              <a:t>SIC Monthly forecast panels (Ensemble mean)</a:t>
            </a:r>
          </a:p>
          <a:p>
            <a:pPr lvl="1"/>
            <a:r>
              <a:rPr lang="en-US" sz="2000" dirty="0" smtClean="0"/>
              <a:t>SIC Monthly standard deviation panels</a:t>
            </a:r>
          </a:p>
          <a:p>
            <a:pPr lvl="1"/>
            <a:r>
              <a:rPr lang="en-US" sz="2000" dirty="0" smtClean="0"/>
              <a:t>Monthly ice cover probability </a:t>
            </a:r>
          </a:p>
          <a:p>
            <a:pPr lvl="1"/>
            <a:r>
              <a:rPr lang="en-US" sz="2000" dirty="0" smtClean="0"/>
              <a:t>Mean </a:t>
            </a:r>
            <a:r>
              <a:rPr lang="en-US" sz="2000" dirty="0"/>
              <a:t>first ice </a:t>
            </a:r>
            <a:r>
              <a:rPr lang="en-US" sz="2000" dirty="0" smtClean="0"/>
              <a:t>freeze </a:t>
            </a:r>
            <a:r>
              <a:rPr lang="en-US" sz="2000" dirty="0"/>
              <a:t>day/ standard deviation (Alaska region</a:t>
            </a:r>
            <a:r>
              <a:rPr lang="en-US" sz="2000" dirty="0" smtClean="0"/>
              <a:t>)</a:t>
            </a:r>
          </a:p>
          <a:p>
            <a:pPr marL="457200" lvl="1" indent="0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11798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6858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SIE Plot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2"/>
          <a:stretch/>
        </p:blipFill>
        <p:spPr bwMode="auto">
          <a:xfrm>
            <a:off x="0" y="-1"/>
            <a:ext cx="9144000" cy="6840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513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September 2017 SIE Values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3491260"/>
              </p:ext>
            </p:extLst>
          </p:nvPr>
        </p:nvGraphicFramePr>
        <p:xfrm>
          <a:off x="457200" y="1600200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Source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SIE</a:t>
                      </a:r>
                      <a:r>
                        <a:rPr lang="en-US" baseline="0" dirty="0" smtClean="0"/>
                        <a:t> Value (10</a:t>
                      </a:r>
                      <a:r>
                        <a:rPr lang="en-US" baseline="30000" dirty="0" smtClean="0"/>
                        <a:t>6</a:t>
                      </a:r>
                      <a:r>
                        <a:rPr lang="en-US" baseline="0" dirty="0" smtClean="0"/>
                        <a:t> km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NSIDC 1981-2010 Climatology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6.51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NSIDC </a:t>
                      </a:r>
                      <a:r>
                        <a:rPr lang="en-US" baseline="0" dirty="0" smtClean="0"/>
                        <a:t>2016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4.72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NSIDC 2017 Daily Minimum*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4.64 (September 13)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4800" y="3352800"/>
            <a:ext cx="8534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Arctic sea ice extent reached its daily minimum on September 13 and was the 8</a:t>
            </a:r>
            <a:r>
              <a:rPr lang="en-US" b="1" baseline="30000" dirty="0" smtClean="0"/>
              <a:t>th</a:t>
            </a:r>
            <a:r>
              <a:rPr lang="en-US" b="1" dirty="0" smtClean="0"/>
              <a:t> lowest in the satellite record.  The value was larger than last year’s daily minimum of 4.14 million square km.  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 smtClean="0"/>
              <a:t>Sea ice is beginning to expand across the Arctic.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b="1" dirty="0" smtClean="0"/>
              <a:t>*</a:t>
            </a:r>
            <a:r>
              <a:rPr lang="en-US" b="1" dirty="0"/>
              <a:t>The final September monthly minimum will be higher than the daily minimum as all days in the month are </a:t>
            </a:r>
            <a:r>
              <a:rPr lang="en-US" b="1" dirty="0" smtClean="0"/>
              <a:t>averaged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1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2"/>
          <a:stretch/>
        </p:blipFill>
        <p:spPr bwMode="auto">
          <a:xfrm>
            <a:off x="0" y="-1"/>
            <a:ext cx="9144000" cy="683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248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1524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Sea ice concentration standard deviation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2"/>
          <a:stretch/>
        </p:blipFill>
        <p:spPr bwMode="auto">
          <a:xfrm>
            <a:off x="0" y="-1"/>
            <a:ext cx="9144000" cy="683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559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06"/>
          <a:stretch/>
        </p:blipFill>
        <p:spPr bwMode="auto">
          <a:xfrm>
            <a:off x="381000" y="-2"/>
            <a:ext cx="7467600" cy="6835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348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711" y="5464128"/>
            <a:ext cx="8836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 step is every 12 hours so 2 observations per day which are averaged to create a single daily observation.  If one of the observations increases above 15%, the value on the map reflects the day of year occurred.  If ice is permanent or if there is never ice, the value is set to undefined. </a:t>
            </a:r>
            <a:r>
              <a:rPr lang="en-US" dirty="0"/>
              <a:t>Values greater than 365 denote days in </a:t>
            </a:r>
            <a:r>
              <a:rPr lang="en-US" dirty="0" smtClean="0"/>
              <a:t>2018.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24" r="11406" b="16793"/>
          <a:stretch/>
        </p:blipFill>
        <p:spPr bwMode="auto">
          <a:xfrm>
            <a:off x="0" y="152400"/>
            <a:ext cx="9063636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825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3388</TotalTime>
  <Words>298</Words>
  <Application>Microsoft Office PowerPoint</Application>
  <PresentationFormat>On-screen Show (4:3)</PresentationFormat>
  <Paragraphs>34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September 2017 Experimental Sea Ice Outlook Climate Prediction Center, NCEP/NWS/NOAA  </vt:lpstr>
      <vt:lpstr>Procedure</vt:lpstr>
      <vt:lpstr>PowerPoint Presentation</vt:lpstr>
      <vt:lpstr>September 2017 SIE Values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Tom Collow Work Update 3/13/15</dc:title>
  <dc:creator>Thomas Collow</dc:creator>
  <cp:lastModifiedBy>Thomas Collow</cp:lastModifiedBy>
  <cp:revision>256</cp:revision>
  <dcterms:created xsi:type="dcterms:W3CDTF">2015-03-12T16:52:11Z</dcterms:created>
  <dcterms:modified xsi:type="dcterms:W3CDTF">2017-09-29T18:42:01Z</dcterms:modified>
</cp:coreProperties>
</file>