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74" r:id="rId4"/>
    <p:sldId id="272" r:id="rId5"/>
    <p:sldId id="278" r:id="rId6"/>
    <p:sldId id="276" r:id="rId7"/>
    <p:sldId id="277" r:id="rId8"/>
    <p:sldId id="27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80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AB405-F34D-4488-BFC4-3A6B0A16B29F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7391D-D500-4A83-AD9B-AA05D7092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8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391D-D500-4A83-AD9B-AA05D7092C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9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60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8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1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F448-BBF4-45D2-AFBB-E89C4AE4B9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F448-BBF4-45D2-AFBB-E89C4AE4B953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C4B3-54CC-4828-8E87-55AD00C4A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98" y="2133600"/>
            <a:ext cx="9144000" cy="183197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May</a:t>
            </a:r>
            <a:r>
              <a:rPr lang="en-US" sz="4000" b="1" dirty="0" smtClean="0"/>
              <a:t> </a:t>
            </a:r>
            <a:r>
              <a:rPr lang="en-US" sz="4000" b="1" dirty="0" smtClean="0"/>
              <a:t>2017 Experimental Sea Ice Outlook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 smtClean="0"/>
              <a:t>Climate Prediction Center, NCEP/NWS/NOAA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8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Acknowledgments</a:t>
            </a:r>
            <a:r>
              <a:rPr lang="en-US" dirty="0" smtClean="0"/>
              <a:t>: This work was supported by NOAA Science and Technology Integration.  Both </a:t>
            </a:r>
            <a:r>
              <a:rPr lang="en-US" dirty="0" err="1"/>
              <a:t>hindcasts</a:t>
            </a:r>
            <a:r>
              <a:rPr lang="en-US" dirty="0"/>
              <a:t> and forecasts were produced on NOAA GAEA computer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Climate Forecast System Version 2 (CFSv2) model initialized with Pan-Arctic Ice Ocean Modeling and Assimilation System (PIOMAS) initial sea ice thickness conditions (20 initializations: </a:t>
            </a:r>
            <a:r>
              <a:rPr lang="en-US" sz="2400" dirty="0" smtClean="0"/>
              <a:t>May</a:t>
            </a:r>
            <a:r>
              <a:rPr lang="en-US" sz="2400" dirty="0" smtClean="0"/>
              <a:t> </a:t>
            </a:r>
            <a:r>
              <a:rPr lang="en-US" sz="2400" dirty="0" smtClean="0"/>
              <a:t>21-25, 2017). </a:t>
            </a:r>
          </a:p>
          <a:p>
            <a:r>
              <a:rPr lang="en-US" sz="2400" dirty="0" smtClean="0"/>
              <a:t>Correct biases using 2005-2015 mean error with respect to NSIDC observations</a:t>
            </a:r>
          </a:p>
          <a:p>
            <a:r>
              <a:rPr lang="en-US" sz="2400" dirty="0" smtClean="0"/>
              <a:t>Present unbiased results</a:t>
            </a:r>
          </a:p>
          <a:p>
            <a:r>
              <a:rPr lang="en-US" sz="2400" dirty="0" smtClean="0"/>
              <a:t>The following maps are included</a:t>
            </a:r>
          </a:p>
          <a:p>
            <a:pPr lvl="1"/>
            <a:r>
              <a:rPr lang="en-US" sz="2000" dirty="0" smtClean="0"/>
              <a:t>SIE Monthly time series (mean and spread)</a:t>
            </a:r>
          </a:p>
          <a:p>
            <a:pPr lvl="1"/>
            <a:r>
              <a:rPr lang="en-US" sz="2000" dirty="0" smtClean="0"/>
              <a:t>SIC Monthly forecast panels (Ensemble mean)</a:t>
            </a:r>
          </a:p>
          <a:p>
            <a:pPr lvl="1"/>
            <a:r>
              <a:rPr lang="en-US" sz="2000" dirty="0" smtClean="0"/>
              <a:t>SIC Monthly standard deviation panels</a:t>
            </a:r>
          </a:p>
          <a:p>
            <a:pPr lvl="1"/>
            <a:r>
              <a:rPr lang="en-US" sz="2000" dirty="0" smtClean="0"/>
              <a:t>Monthly ice cover probability </a:t>
            </a:r>
          </a:p>
          <a:p>
            <a:pPr lvl="1"/>
            <a:r>
              <a:rPr lang="en-US" sz="2000" dirty="0" smtClean="0"/>
              <a:t>Mean </a:t>
            </a:r>
            <a:r>
              <a:rPr lang="en-US" sz="2000" dirty="0"/>
              <a:t>first ice </a:t>
            </a:r>
            <a:r>
              <a:rPr lang="en-US" sz="2000" dirty="0" smtClean="0"/>
              <a:t>melt </a:t>
            </a:r>
            <a:r>
              <a:rPr lang="en-US" sz="2000" dirty="0"/>
              <a:t>day/ standard deviation (Alaska region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17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 Plot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0" b="4286"/>
          <a:stretch/>
        </p:blipFill>
        <p:spPr bwMode="auto">
          <a:xfrm>
            <a:off x="0" y="0"/>
            <a:ext cx="9144000" cy="678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September 2017 SIE forecast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394996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</a:t>
                      </a:r>
                      <a:r>
                        <a:rPr lang="en-US" baseline="0" dirty="0" smtClean="0"/>
                        <a:t> Value (10</a:t>
                      </a:r>
                      <a:r>
                        <a:rPr lang="en-US" baseline="30000" dirty="0" smtClean="0"/>
                        <a:t>6</a:t>
                      </a:r>
                      <a:r>
                        <a:rPr lang="en-US" baseline="0" dirty="0" smtClean="0"/>
                        <a:t> km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1981-2010 Climatology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</a:t>
                      </a:r>
                      <a:r>
                        <a:rPr lang="en-US" baseline="0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NSIDC 2012 (record low)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Experimental CFSv2</a:t>
                      </a:r>
                      <a:r>
                        <a:rPr lang="en-US" b="1" baseline="0" dirty="0" smtClean="0"/>
                        <a:t> 2017 forecast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4.28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3581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Based on these simulations, the September 2017 sea ice extent minimum is forecasted to be below last year’s </a:t>
            </a:r>
            <a:r>
              <a:rPr lang="en-US" sz="2400" dirty="0" smtClean="0"/>
              <a:t>value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05821"/>
              </p:ext>
            </p:extLst>
          </p:nvPr>
        </p:nvGraphicFramePr>
        <p:xfrm>
          <a:off x="0" y="5562600"/>
          <a:ext cx="8229599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Ens. 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Std. Dev.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14933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Month to Month September Prediction for this year’s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0"/>
          <a:stretch/>
        </p:blipFill>
        <p:spPr bwMode="auto">
          <a:xfrm>
            <a:off x="0" y="0"/>
            <a:ext cx="9144000" cy="708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4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52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 ice concentration standard deviation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9"/>
          <a:stretch/>
        </p:blipFill>
        <p:spPr bwMode="auto">
          <a:xfrm>
            <a:off x="0" y="0"/>
            <a:ext cx="9075906" cy="708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5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54" b="3187"/>
          <a:stretch/>
        </p:blipFill>
        <p:spPr bwMode="auto">
          <a:xfrm>
            <a:off x="381000" y="1"/>
            <a:ext cx="8675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11" y="5464128"/>
            <a:ext cx="8836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step is every 12 hours so 2 observations per day which are averaged to create a single daily observation.  If one of the observations decreases below 15%, the value on the map reflects the day of year occurred.  If ice is permanent or if there is never ice, the value is set to undefined.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t="12359" r="8440" b="18312"/>
          <a:stretch/>
        </p:blipFill>
        <p:spPr bwMode="auto">
          <a:xfrm>
            <a:off x="0" y="76200"/>
            <a:ext cx="9144000" cy="491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3275</TotalTime>
  <Words>271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May 2017 Experimental Sea Ice Outlook Climate Prediction Center, NCEP/NWS/NOAA  </vt:lpstr>
      <vt:lpstr>Procedure</vt:lpstr>
      <vt:lpstr>PowerPoint Presentation</vt:lpstr>
      <vt:lpstr>September 2017 SIE forecast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Tom Collow Work Update 3/13/15</dc:title>
  <dc:creator>Thomas Collow</dc:creator>
  <cp:lastModifiedBy>Thomas Collow</cp:lastModifiedBy>
  <cp:revision>221</cp:revision>
  <dcterms:created xsi:type="dcterms:W3CDTF">2015-03-12T16:52:11Z</dcterms:created>
  <dcterms:modified xsi:type="dcterms:W3CDTF">2017-06-01T12:59:02Z</dcterms:modified>
</cp:coreProperties>
</file>