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9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34034-EAF1-6F4C-B313-F12C7CCAFF10}"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1204259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34034-EAF1-6F4C-B313-F12C7CCAFF10}"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290757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34034-EAF1-6F4C-B313-F12C7CCAFF10}"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2763324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34034-EAF1-6F4C-B313-F12C7CCAFF10}"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320267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34034-EAF1-6F4C-B313-F12C7CCAFF10}"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219003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834034-EAF1-6F4C-B313-F12C7CCAFF10}"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381444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34034-EAF1-6F4C-B313-F12C7CCAFF10}" type="datetimeFigureOut">
              <a:rPr lang="en-US" smtClean="0"/>
              <a:t>9/8/15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224427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834034-EAF1-6F4C-B313-F12C7CCAFF10}"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88178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34034-EAF1-6F4C-B313-F12C7CCAFF10}" type="datetimeFigureOut">
              <a:rPr lang="en-US" smtClean="0"/>
              <a:t>9/8/15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171630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34034-EAF1-6F4C-B313-F12C7CCAFF10}"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406572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34034-EAF1-6F4C-B313-F12C7CCAFF10}"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E628-067A-254C-BC47-3666770F5C0A}" type="slidenum">
              <a:rPr lang="en-US" smtClean="0"/>
              <a:t>‹#›</a:t>
            </a:fld>
            <a:endParaRPr lang="en-US"/>
          </a:p>
        </p:txBody>
      </p:sp>
    </p:spTree>
    <p:extLst>
      <p:ext uri="{BB962C8B-B14F-4D97-AF65-F5344CB8AC3E}">
        <p14:creationId xmlns:p14="http://schemas.microsoft.com/office/powerpoint/2010/main" val="14618187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34034-EAF1-6F4C-B313-F12C7CCAFF10}" type="datetimeFigureOut">
              <a:rPr lang="en-US" smtClean="0"/>
              <a:t>9/8/15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FE628-067A-254C-BC47-3666770F5C0A}" type="slidenum">
              <a:rPr lang="en-US" smtClean="0"/>
              <a:t>‹#›</a:t>
            </a:fld>
            <a:endParaRPr lang="en-US"/>
          </a:p>
        </p:txBody>
      </p:sp>
    </p:spTree>
    <p:extLst>
      <p:ext uri="{BB962C8B-B14F-4D97-AF65-F5344CB8AC3E}">
        <p14:creationId xmlns:p14="http://schemas.microsoft.com/office/powerpoint/2010/main" val="239291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809" y="437093"/>
            <a:ext cx="8732761" cy="1413478"/>
          </a:xfrm>
        </p:spPr>
        <p:txBody>
          <a:bodyPr>
            <a:normAutofit fontScale="90000"/>
          </a:bodyPr>
          <a:lstStyle/>
          <a:p>
            <a:pPr>
              <a:lnSpc>
                <a:spcPct val="80000"/>
              </a:lnSpc>
            </a:pPr>
            <a:r>
              <a:rPr lang="en-US" sz="2400" dirty="0"/>
              <a:t>Application of the NMME for the Development of </a:t>
            </a:r>
            <a:r>
              <a:rPr lang="en-US" sz="2400" dirty="0" err="1"/>
              <a:t>Intraseasonal</a:t>
            </a:r>
            <a:r>
              <a:rPr lang="en-US" sz="2400" dirty="0"/>
              <a:t> Prediction of Tropical Cyclones over </a:t>
            </a:r>
            <a:r>
              <a:rPr lang="en-US" sz="2400" dirty="0" smtClean="0"/>
              <a:t>the </a:t>
            </a:r>
            <a:r>
              <a:rPr lang="en-US" sz="2400" dirty="0"/>
              <a:t>Atlantic and North Pacific </a:t>
            </a:r>
            <a:r>
              <a:rPr lang="en-US" sz="2400" dirty="0" smtClean="0"/>
              <a:t>Basins</a:t>
            </a:r>
            <a:br>
              <a:rPr lang="en-US" sz="2400" dirty="0" smtClean="0"/>
            </a:br>
            <a:r>
              <a:rPr lang="en-US" sz="2400" dirty="0" smtClean="0"/>
              <a:t/>
            </a:r>
            <a:br>
              <a:rPr lang="en-US" sz="2400" dirty="0" smtClean="0"/>
            </a:br>
            <a:r>
              <a:rPr lang="en-US" sz="2200" dirty="0" smtClean="0"/>
              <a:t>Jae-</a:t>
            </a:r>
            <a:r>
              <a:rPr lang="en-US" sz="2200" dirty="0" err="1" smtClean="0"/>
              <a:t>kyung</a:t>
            </a:r>
            <a:r>
              <a:rPr lang="en-US" sz="2200" dirty="0" smtClean="0"/>
              <a:t> Schemm and </a:t>
            </a:r>
            <a:r>
              <a:rPr lang="en-US" sz="2200" dirty="0" err="1" smtClean="0"/>
              <a:t>Hui</a:t>
            </a:r>
            <a:r>
              <a:rPr lang="en-US" sz="2200" dirty="0" smtClean="0"/>
              <a:t> Wang, CPC/NCEP/NWS/NOAA </a:t>
            </a:r>
            <a:endParaRPr lang="en-US" sz="2200" dirty="0"/>
          </a:p>
        </p:txBody>
      </p:sp>
      <p:sp>
        <p:nvSpPr>
          <p:cNvPr id="3" name="Subtitle 2"/>
          <p:cNvSpPr>
            <a:spLocks noGrp="1"/>
          </p:cNvSpPr>
          <p:nvPr>
            <p:ph type="subTitle" idx="1"/>
          </p:nvPr>
        </p:nvSpPr>
        <p:spPr>
          <a:xfrm>
            <a:off x="362857" y="1956406"/>
            <a:ext cx="8599713" cy="4768546"/>
          </a:xfrm>
        </p:spPr>
        <p:txBody>
          <a:bodyPr>
            <a:normAutofit fontScale="25000" lnSpcReduction="20000"/>
          </a:bodyPr>
          <a:lstStyle/>
          <a:p>
            <a:r>
              <a:rPr lang="en-US" sz="7200" b="1" dirty="0"/>
              <a:t>Summary of </a:t>
            </a:r>
            <a:r>
              <a:rPr lang="en-US" sz="7200" b="1" dirty="0" smtClean="0"/>
              <a:t>Planned Work</a:t>
            </a:r>
            <a:endParaRPr lang="en-US" sz="7200" dirty="0"/>
          </a:p>
          <a:p>
            <a:pPr algn="l"/>
            <a:endParaRPr lang="en-US" sz="3800" dirty="0" smtClean="0"/>
          </a:p>
          <a:p>
            <a:pPr algn="l"/>
            <a:r>
              <a:rPr lang="en-US" sz="6400" dirty="0" smtClean="0"/>
              <a:t>To </a:t>
            </a:r>
            <a:r>
              <a:rPr lang="en-US" sz="6400" dirty="0"/>
              <a:t>develop the dynamical–statistical </a:t>
            </a:r>
            <a:r>
              <a:rPr lang="en-US" sz="6400" dirty="0" err="1"/>
              <a:t>intraseasonal</a:t>
            </a:r>
            <a:r>
              <a:rPr lang="en-US" sz="6400" dirty="0"/>
              <a:t> forecast model by including the NMME-Phase 2 products for predicting 30-day mean Atlantic and North Pacific basin tropical cyclones, the proposed project will consist of following methodologies and procedures.</a:t>
            </a:r>
          </a:p>
          <a:p>
            <a:pPr algn="l">
              <a:lnSpc>
                <a:spcPct val="70000"/>
              </a:lnSpc>
            </a:pPr>
            <a:endParaRPr lang="en-US" sz="6400" dirty="0" smtClean="0"/>
          </a:p>
          <a:p>
            <a:pPr algn="l"/>
            <a:r>
              <a:rPr lang="en-US" sz="6400" dirty="0" smtClean="0"/>
              <a:t>(</a:t>
            </a:r>
            <a:r>
              <a:rPr lang="en-US" sz="6400" dirty="0"/>
              <a:t>1) To explore and establish the simultaneous relationships between basin-wide tropical cyclone activity and ocean/atmosphere conditions on a monthly timescale for moving windows of 30-day means, using observational data. The data include the NOAA Hurricane Best Track Dataset and the daily CFSv2 Reanalysis data.  In addition to the tropical SSTs and vertical wind shear in the tropical basins used for the seasonal forecast, other variables, such as sea level pressure and an index representing monthly mean activity of the MJO, will also be employed.  </a:t>
            </a:r>
          </a:p>
          <a:p>
            <a:pPr algn="l">
              <a:lnSpc>
                <a:spcPct val="70000"/>
              </a:lnSpc>
            </a:pPr>
            <a:endParaRPr lang="en-US" sz="6400" dirty="0" smtClean="0"/>
          </a:p>
          <a:p>
            <a:pPr algn="l"/>
            <a:r>
              <a:rPr lang="en-US" sz="6400" dirty="0" smtClean="0"/>
              <a:t>(</a:t>
            </a:r>
            <a:r>
              <a:rPr lang="en-US" sz="6400" dirty="0"/>
              <a:t>2) To validate the NMME retrospective forecasts.  Similar analysis will be performed with the CFSv2 and NMME-Phase 2 </a:t>
            </a:r>
            <a:r>
              <a:rPr lang="en-US" sz="6400" dirty="0" err="1"/>
              <a:t>hindcasts</a:t>
            </a:r>
            <a:r>
              <a:rPr lang="en-US" sz="6400" dirty="0"/>
              <a:t> and the observed tropical cyclones and compared with the analysis in (1).  The model-predicted variables having high correlations with the observed tropical cyclones will be selected as predictors.</a:t>
            </a:r>
          </a:p>
          <a:p>
            <a:pPr algn="l">
              <a:lnSpc>
                <a:spcPct val="70000"/>
              </a:lnSpc>
            </a:pPr>
            <a:endParaRPr lang="en-US" sz="6400" dirty="0" smtClean="0"/>
          </a:p>
          <a:p>
            <a:pPr algn="l"/>
            <a:r>
              <a:rPr lang="en-US" sz="6400" dirty="0" smtClean="0"/>
              <a:t>(</a:t>
            </a:r>
            <a:r>
              <a:rPr lang="en-US" sz="6400" dirty="0"/>
              <a:t>3) To develop a hybrid model for </a:t>
            </a:r>
            <a:r>
              <a:rPr lang="en-US" sz="6400" dirty="0" err="1"/>
              <a:t>intraseasonal</a:t>
            </a:r>
            <a:r>
              <a:rPr lang="en-US" sz="6400" dirty="0"/>
              <a:t> forecast of basin-wide tropical cyclone activities.  Similar to Wang et al. (2009), a statistical forecast model will be developed based on the result from (2) and multiple linear regressions.  The 6 hourly or daily NMME-Phase 2 forecasts for a common target 30-day period compose multiple ensemble members for both mean and probabilistic forecasts.</a:t>
            </a:r>
          </a:p>
          <a:p>
            <a:pPr algn="l">
              <a:lnSpc>
                <a:spcPct val="70000"/>
              </a:lnSpc>
            </a:pPr>
            <a:r>
              <a:rPr lang="en-US" sz="6400" dirty="0" smtClean="0"/>
              <a:t>Experimental real-time </a:t>
            </a:r>
            <a:r>
              <a:rPr lang="en-US" sz="6400" dirty="0" err="1" smtClean="0"/>
              <a:t>predictiion</a:t>
            </a:r>
            <a:r>
              <a:rPr lang="en-US" sz="6400" dirty="0" smtClean="0"/>
              <a:t> planned for the 2016 hurricane season.</a:t>
            </a:r>
            <a:endParaRPr lang="en-US" sz="6400" dirty="0"/>
          </a:p>
        </p:txBody>
      </p:sp>
    </p:spTree>
    <p:extLst>
      <p:ext uri="{BB962C8B-B14F-4D97-AF65-F5344CB8AC3E}">
        <p14:creationId xmlns:p14="http://schemas.microsoft.com/office/powerpoint/2010/main" val="976379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313</Words>
  <Application>Microsoft Macintosh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Application of the NMME for the Development of Intraseasonal Prediction of Tropical Cyclones over the Atlantic and North Pacific Basins  Jae-kyung Schemm and Hui Wang, CPC/NCEP/NWS/NOAA </vt:lpstr>
    </vt:vector>
  </TitlesOfParts>
  <Company>CPC/NWS/NCEP/NOAA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the NMME for the Development of Intraseasonal Prediction of Tropical Cyclones over the Atlantic and North Pacific Basins  Jae-kyung Schemm and Hui Wang, CPC/NCEP/NWS/NOAA </dc:title>
  <dc:creator>Jae-Kyung Schemm</dc:creator>
  <cp:lastModifiedBy>Jae-Kyung Schemm</cp:lastModifiedBy>
  <cp:revision>4</cp:revision>
  <dcterms:created xsi:type="dcterms:W3CDTF">2015-09-08T15:08:43Z</dcterms:created>
  <dcterms:modified xsi:type="dcterms:W3CDTF">2015-09-08T15:24:18Z</dcterms:modified>
</cp:coreProperties>
</file>