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0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8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3299-E702-4F4F-B1E1-CBC6E6D8475B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A4CC-E3DA-4544-AC3C-28369B1A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38200"/>
            <a:ext cx="731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Forecast of weekly TC activity using </a:t>
            </a:r>
            <a:r>
              <a:rPr lang="en-US" b="1" dirty="0" smtClean="0">
                <a:solidFill>
                  <a:srgbClr val="C00000"/>
                </a:solidFill>
              </a:rPr>
              <a:t>one predictor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45-day CFSv2 hindcast data (1999–2012) were extended to 2014 by including the real-time forecasts (2013–2014).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Areas were selected for constructing potential predictors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Vertical wind shear (VWS)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Sea level pressure (SLP)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Hindcasts of weekly TC activity and cross-validations for 1999–2014.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VWS as a predictor has better forecast skill than the SLP.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Weekly TC activity: TC days (sum of the number of days of each TC occurring during a week)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b="1" dirty="0" smtClean="0"/>
              <a:t>Future work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Hindcasts and cross-validations using multiple predictors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Using the two MJO indices as predictors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00"/>
          <a:stretch/>
        </p:blipFill>
        <p:spPr>
          <a:xfrm>
            <a:off x="2262187" y="-1"/>
            <a:ext cx="6881813" cy="6563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60960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SLP1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10540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SLP1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12954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54296" y="144780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28826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519326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SLP2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59475"/>
            <a:ext cx="228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Areas selected for averaging SLP as a predictor for WNP, ENP, and ATL weekly TC activity forecasts based on previous 3 slides (correlation: TC vs. SLP).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Two predictors: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SLP1: local SLP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SLP2: remote area</a:t>
            </a:r>
          </a:p>
          <a:p>
            <a:endParaRPr lang="en-US" dirty="0"/>
          </a:p>
          <a:p>
            <a:r>
              <a:rPr lang="en-US" dirty="0" smtClean="0"/>
              <a:t>Solid (Dash) lines denote positive (negative) correlations between TC activity and VWS.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61277"/>
              </p:ext>
            </p:extLst>
          </p:nvPr>
        </p:nvGraphicFramePr>
        <p:xfrm>
          <a:off x="2514601" y="533400"/>
          <a:ext cx="60959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0.48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2.54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0.35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2.70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0.33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2.73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0.40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2.64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2.80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0.36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2.70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0.45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2.58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2.80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0.39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2.66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0.47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2.55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2.80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0.41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2.64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0.29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1.33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1.36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0.16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1.37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0.19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1.36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0.14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1.37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0.16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1.37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0.15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1.38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0.12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1.38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7030A0"/>
                          </a:solidFill>
                        </a:rPr>
                        <a:t>0.23</a:t>
                      </a:r>
                      <a:endParaRPr lang="en-US" u="sng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1.35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0.13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1.38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0.11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1.38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7030A0"/>
                          </a:solidFill>
                        </a:rPr>
                        <a:t>0.25</a:t>
                      </a:r>
                      <a:endParaRPr lang="en-US" u="sng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1.34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0.38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1.70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1.79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0.23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1.79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0.29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1.76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1.80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0.28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1.77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C00000"/>
                          </a:solidFill>
                        </a:rPr>
                        <a:t>0.28</a:t>
                      </a:r>
                      <a:endParaRPr lang="en-US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1.78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1.79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0.26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1.78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0.28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1.77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0.27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1.78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rgbClr val="7030A0"/>
                          </a:solidFill>
                        </a:rPr>
                        <a:t>0.29</a:t>
                      </a:r>
                      <a:endParaRPr lang="en-US" u="sng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1.77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599" y="164068"/>
            <a:ext cx="564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Predictor	:         </a:t>
            </a:r>
            <a:r>
              <a:rPr lang="en-US" b="1" dirty="0" smtClean="0">
                <a:solidFill>
                  <a:srgbClr val="C00000"/>
                </a:solidFill>
              </a:rPr>
              <a:t>VWS</a:t>
            </a: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SLP1</a:t>
            </a: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SLP2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196" y="545068"/>
            <a:ext cx="155209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Basin</a:t>
            </a: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WNP</a:t>
            </a: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OBS SD: 2.89</a:t>
            </a:r>
            <a:endParaRPr lang="en-US" sz="2000" b="1" dirty="0">
              <a:solidFill>
                <a:srgbClr val="0000FF"/>
              </a:solidFill>
            </a:endParaRPr>
          </a:p>
          <a:p>
            <a:pPr algn="r"/>
            <a:endParaRPr lang="en-US" sz="2000" b="1" dirty="0" smtClean="0">
              <a:solidFill>
                <a:srgbClr val="0000FF"/>
              </a:solidFill>
            </a:endParaRPr>
          </a:p>
          <a:p>
            <a:pPr algn="r"/>
            <a:endParaRPr lang="en-US" sz="2000" b="1" dirty="0">
              <a:solidFill>
                <a:srgbClr val="0000FF"/>
              </a:solidFill>
            </a:endParaRPr>
          </a:p>
          <a:p>
            <a:pPr algn="r"/>
            <a:endParaRPr lang="en-US" sz="2400" b="1" dirty="0">
              <a:solidFill>
                <a:srgbClr val="0000FF"/>
              </a:solidFill>
            </a:endParaRPr>
          </a:p>
          <a:p>
            <a:pPr algn="r"/>
            <a:endParaRPr lang="en-US" sz="2000" b="1" dirty="0" smtClean="0">
              <a:solidFill>
                <a:srgbClr val="0000FF"/>
              </a:solidFill>
            </a:endParaRP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ENP</a:t>
            </a: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OBS SD: 1.39</a:t>
            </a:r>
            <a:endParaRPr lang="en-US" sz="2000" b="1" dirty="0">
              <a:solidFill>
                <a:srgbClr val="0000FF"/>
              </a:solidFill>
            </a:endParaRPr>
          </a:p>
          <a:p>
            <a:pPr algn="r"/>
            <a:endParaRPr lang="en-US" sz="2000" b="1" dirty="0" smtClean="0">
              <a:solidFill>
                <a:srgbClr val="0000FF"/>
              </a:solidFill>
            </a:endParaRPr>
          </a:p>
          <a:p>
            <a:pPr algn="r"/>
            <a:endParaRPr lang="en-US" sz="2000" b="1" dirty="0" smtClean="0">
              <a:solidFill>
                <a:srgbClr val="0000FF"/>
              </a:solidFill>
            </a:endParaRPr>
          </a:p>
          <a:p>
            <a:pPr algn="r"/>
            <a:endParaRPr lang="en-US" sz="2000" b="1" dirty="0">
              <a:solidFill>
                <a:srgbClr val="0000FF"/>
              </a:solidFill>
            </a:endParaRPr>
          </a:p>
          <a:p>
            <a:pPr algn="r"/>
            <a:endParaRPr lang="en-US" sz="2000" b="1" dirty="0" smtClean="0">
              <a:solidFill>
                <a:srgbClr val="0000FF"/>
              </a:solidFill>
            </a:endParaRP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ATL</a:t>
            </a:r>
          </a:p>
          <a:p>
            <a:pPr algn="r"/>
            <a:r>
              <a:rPr lang="en-US" sz="2000" b="1" dirty="0" smtClean="0">
                <a:solidFill>
                  <a:srgbClr val="0000FF"/>
                </a:solidFill>
              </a:rPr>
              <a:t>OBS SD: 1.84</a:t>
            </a:r>
            <a:endParaRPr lang="en-US" sz="2000" b="1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096000"/>
            <a:ext cx="8834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AC: 31 weeks × 16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yrs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= 496 weeks,  AC=0.09 (95% significance), AC=0.12 (99% significance)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RMSE is less than the observed one standard deviation of weekly TC activity.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017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Forecast skills (AC):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Weekly TC activity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890" y="1447800"/>
            <a:ext cx="211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Observed standard deviation of weekly TC activity over the 31 weeks of the 16 years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73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28"/>
          <a:stretch/>
        </p:blipFill>
        <p:spPr>
          <a:xfrm>
            <a:off x="2962237" y="152400"/>
            <a:ext cx="5746363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3872" y="106606"/>
            <a:ext cx="639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Predictor:       VWS                          SLP1                            SLP2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9395" y="482223"/>
            <a:ext cx="76341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FF"/>
                </a:solidFill>
              </a:rPr>
              <a:t>Basin:</a:t>
            </a:r>
          </a:p>
          <a:p>
            <a:pPr algn="r"/>
            <a:r>
              <a:rPr lang="en-US" b="1" dirty="0" smtClean="0">
                <a:solidFill>
                  <a:srgbClr val="0000FF"/>
                </a:solidFill>
              </a:rPr>
              <a:t>WNP</a:t>
            </a: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r>
              <a:rPr lang="en-US" b="1" dirty="0" smtClean="0">
                <a:solidFill>
                  <a:srgbClr val="0000FF"/>
                </a:solidFill>
              </a:rPr>
              <a:t>ENP</a:t>
            </a: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endParaRPr lang="en-US" b="1" dirty="0" smtClean="0">
              <a:solidFill>
                <a:srgbClr val="0000FF"/>
              </a:solidFill>
            </a:endParaRPr>
          </a:p>
          <a:p>
            <a:pPr algn="r"/>
            <a:endParaRPr lang="en-US" b="1" dirty="0">
              <a:solidFill>
                <a:srgbClr val="0000FF"/>
              </a:solidFill>
            </a:endParaRPr>
          </a:p>
          <a:p>
            <a:pPr algn="r"/>
            <a:r>
              <a:rPr lang="en-US" b="1" dirty="0" smtClean="0">
                <a:solidFill>
                  <a:srgbClr val="0000FF"/>
                </a:solidFill>
              </a:rPr>
              <a:t>ATL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02" y="10668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AC: anomaly correlation  over 31 weeks for each year, 1999 – 2014</a:t>
            </a:r>
          </a:p>
          <a:p>
            <a:endParaRPr lang="en-US" sz="1600" dirty="0"/>
          </a:p>
          <a:p>
            <a:r>
              <a:rPr lang="en-US" sz="1600" dirty="0" smtClean="0"/>
              <a:t>Straight line: AC over </a:t>
            </a:r>
          </a:p>
          <a:p>
            <a:r>
              <a:rPr lang="en-US" sz="1600" dirty="0" smtClean="0"/>
              <a:t>          31 weeks × 16 years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79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13"/>
          <a:stretch/>
        </p:blipFill>
        <p:spPr>
          <a:xfrm>
            <a:off x="590550" y="0"/>
            <a:ext cx="8096250" cy="623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8306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 smtClean="0">
                <a:solidFill>
                  <a:srgbClr val="C00000"/>
                </a:solidFill>
              </a:rPr>
              <a:t>WNP TC </a:t>
            </a:r>
            <a:r>
              <a:rPr lang="en-US" dirty="0" smtClean="0"/>
              <a:t>activity with vertical wind shear (VWS; U200 – U850)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8306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NP TC </a:t>
            </a:r>
            <a:r>
              <a:rPr lang="en-US" dirty="0" smtClean="0"/>
              <a:t>activity with vertical wind shear (VWS; U200 – U850)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8306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 smtClean="0">
                <a:solidFill>
                  <a:srgbClr val="C00000"/>
                </a:solidFill>
              </a:rPr>
              <a:t>ATL TC </a:t>
            </a:r>
            <a:r>
              <a:rPr lang="en-US" dirty="0" smtClean="0"/>
              <a:t>activity with vertical wind shear (VWS; U200 – U850)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94"/>
          <a:stretch/>
        </p:blipFill>
        <p:spPr>
          <a:xfrm>
            <a:off x="2262187" y="0"/>
            <a:ext cx="6881813" cy="65374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1150982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VWS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200400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VWS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43417" y="4798088"/>
            <a:ext cx="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VWS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59475"/>
            <a:ext cx="21662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Areas selected for averaging VWS as a predictor for WNP, ENP, and ATL weekly TC activity forecasts based on previous 3 slides (correlation: TC vs. VWS).</a:t>
            </a:r>
          </a:p>
          <a:p>
            <a:endParaRPr lang="en-US" dirty="0"/>
          </a:p>
          <a:p>
            <a:r>
              <a:rPr lang="en-US" dirty="0" smtClean="0"/>
              <a:t>Dash lines denote negative correlations between TC activity and VWS.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83387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 smtClean="0">
                <a:solidFill>
                  <a:srgbClr val="C00000"/>
                </a:solidFill>
              </a:rPr>
              <a:t>WNP TC </a:t>
            </a:r>
            <a:r>
              <a:rPr lang="en-US" dirty="0" smtClean="0"/>
              <a:t>activity with sea level pressure (SLP)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83387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NP TC </a:t>
            </a:r>
            <a:r>
              <a:rPr lang="en-US" dirty="0" smtClean="0"/>
              <a:t>activity with sea level pressure (SLP)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83387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Correlation of observed </a:t>
            </a:r>
            <a:r>
              <a:rPr lang="en-US" b="1" dirty="0" smtClean="0">
                <a:solidFill>
                  <a:srgbClr val="C00000"/>
                </a:solidFill>
              </a:rPr>
              <a:t>ATL TC </a:t>
            </a:r>
            <a:r>
              <a:rPr lang="en-US" dirty="0" smtClean="0"/>
              <a:t>activity with sea level pressure (SLP) from CFSR (top) and week 1 – 4 CFSv2 hindcasts (middle and bottom).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613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16</cp:revision>
  <dcterms:created xsi:type="dcterms:W3CDTF">2015-09-03T15:42:14Z</dcterms:created>
  <dcterms:modified xsi:type="dcterms:W3CDTF">2015-09-03T18:45:33Z</dcterms:modified>
</cp:coreProperties>
</file>