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2" r:id="rId3"/>
    <p:sldId id="269" r:id="rId4"/>
    <p:sldId id="257" r:id="rId5"/>
    <p:sldId id="258" r:id="rId6"/>
    <p:sldId id="264" r:id="rId7"/>
    <p:sldId id="265" r:id="rId8"/>
    <p:sldId id="266" r:id="rId9"/>
    <p:sldId id="267" r:id="rId10"/>
    <p:sldId id="270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7286"/>
    <a:srgbClr val="6D8838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79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566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7090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1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941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278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501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913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78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2862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01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68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A6E78-0A8A-4750-A409-66091E70D36B}" type="datetimeFigureOut">
              <a:rPr lang="en-US" smtClean="0"/>
              <a:t>6/9/2015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87028-F305-441D-9D0C-E6F79F068B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161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94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58674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Composite of TC genesis </a:t>
            </a:r>
            <a:r>
              <a:rPr lang="en-US" sz="2000" b="1" dirty="0">
                <a:solidFill>
                  <a:srgbClr val="0070C0"/>
                </a:solidFill>
              </a:rPr>
              <a:t>b</a:t>
            </a:r>
            <a:r>
              <a:rPr lang="en-US" sz="2000" b="1" dirty="0" smtClean="0">
                <a:solidFill>
                  <a:srgbClr val="0070C0"/>
                </a:solidFill>
              </a:rPr>
              <a:t>ased on MJO phase for Atlantic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62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58674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Composite of TC genesis </a:t>
            </a:r>
            <a:r>
              <a:rPr lang="en-US" sz="2000" b="1" dirty="0">
                <a:solidFill>
                  <a:srgbClr val="0070C0"/>
                </a:solidFill>
              </a:rPr>
              <a:t>b</a:t>
            </a:r>
            <a:r>
              <a:rPr lang="en-US" sz="2000" b="1" dirty="0" smtClean="0">
                <a:solidFill>
                  <a:srgbClr val="0070C0"/>
                </a:solidFill>
              </a:rPr>
              <a:t>ased on MJO phase for E. Pacific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58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95400" y="58674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70C0"/>
                </a:solidFill>
              </a:rPr>
              <a:t>Composite of TC genesis </a:t>
            </a:r>
            <a:r>
              <a:rPr lang="en-US" sz="2000" b="1" dirty="0">
                <a:solidFill>
                  <a:srgbClr val="0070C0"/>
                </a:solidFill>
              </a:rPr>
              <a:t>b</a:t>
            </a:r>
            <a:r>
              <a:rPr lang="en-US" sz="2000" b="1" dirty="0" smtClean="0">
                <a:solidFill>
                  <a:srgbClr val="0070C0"/>
                </a:solidFill>
              </a:rPr>
              <a:t>ased on MJO phase for W. Pacific</a:t>
            </a:r>
            <a:endParaRPr lang="en-US" sz="2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326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69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318" y="0"/>
            <a:ext cx="529936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508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4724400" y="5410200"/>
            <a:ext cx="685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724400" y="5596128"/>
            <a:ext cx="68580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724400" y="5779008"/>
            <a:ext cx="685800" cy="0"/>
          </a:xfrm>
          <a:prstGeom prst="line">
            <a:avLst/>
          </a:pr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410200" y="5257800"/>
            <a:ext cx="5196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OLR</a:t>
            </a:r>
          </a:p>
          <a:p>
            <a:r>
              <a:rPr lang="en-US" sz="1200" b="1" dirty="0" smtClean="0"/>
              <a:t>U850</a:t>
            </a:r>
          </a:p>
          <a:p>
            <a:r>
              <a:rPr lang="en-US" sz="1200" b="1" dirty="0" smtClean="0"/>
              <a:t>U200</a:t>
            </a:r>
            <a:endParaRPr lang="en-US" sz="12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6200" y="914400"/>
            <a:ext cx="39624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MJO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Combined EOFs of u850, u200, and OLR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Averaged over 15</a:t>
            </a:r>
            <a:r>
              <a:rPr lang="en-US" sz="1600" baseline="30000" dirty="0" smtClean="0"/>
              <a:t>o</a:t>
            </a:r>
            <a:r>
              <a:rPr lang="en-US" sz="1600" dirty="0" smtClean="0"/>
              <a:t>S–15</a:t>
            </a:r>
            <a:r>
              <a:rPr lang="en-US" sz="1600" baseline="30000" dirty="0" smtClean="0"/>
              <a:t>o</a:t>
            </a:r>
            <a:r>
              <a:rPr lang="en-US" sz="1600" dirty="0" smtClean="0"/>
              <a:t>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01Jan1999–31Dec2014, daily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NOAA Interpolated OLR, 1999–2013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CFSR for u850 and u200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CFSR for OLR, 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Anomaly w.r.t daily climatology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20–100-day band-pass filter prior to EOF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13511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48400" y="48006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PC1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3886864" y="236286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96000" y="2209800"/>
            <a:ext cx="76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Weak    MJO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1731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4"/>
                </a:solidFill>
              </a:rPr>
              <a:t>Daily MJO Index</a:t>
            </a:r>
            <a:endParaRPr lang="en-US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10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621268"/>
            <a:ext cx="326525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Weakly MJO Index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Normalized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8 phases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May – December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34 weeks (Sunday – Saturday)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3886864" y="236286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34100" y="23870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</a:rPr>
              <a:t>Weak MJO</a:t>
            </a:r>
            <a:endParaRPr lang="en-US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419600" y="621268"/>
            <a:ext cx="4114800" cy="4026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495800" y="621268"/>
            <a:ext cx="4038600" cy="4026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5800" y="309044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1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29900" y="4188185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2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940146" y="41910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3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35556" y="3314388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4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0" y="16764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5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010400" y="6858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6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103305" y="6858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7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95800" y="164264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8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48400" y="48006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79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381000"/>
            <a:ext cx="3598614" cy="184665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MJO Index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7-day mean index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Normalized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8 phases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May – December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35 weeks (1 May – 31 December)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3886864" y="2362864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PC2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134100" y="2387025"/>
            <a:ext cx="76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2">
                    <a:lumMod val="25000"/>
                  </a:schemeClr>
                </a:solidFill>
              </a:rPr>
              <a:t>Weak MJO</a:t>
            </a:r>
            <a:endParaRPr lang="en-US" sz="1600" b="1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419600" y="621268"/>
            <a:ext cx="4114800" cy="4026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495800" y="621268"/>
            <a:ext cx="4038600" cy="40269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5800" y="309044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1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29900" y="4188185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2</a:t>
            </a:r>
            <a:endParaRPr lang="en-US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940146" y="41910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3</a:t>
            </a:r>
            <a:endParaRPr lang="en-US" sz="1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635556" y="3314388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4</a:t>
            </a:r>
            <a:endParaRPr lang="en-US" sz="1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0" y="16764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5</a:t>
            </a:r>
            <a:endParaRPr lang="en-US" sz="1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010400" y="6858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6</a:t>
            </a:r>
            <a:endParaRPr lang="en-US" sz="1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103305" y="685800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7</a:t>
            </a:r>
            <a:endParaRPr lang="en-US" sz="1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495800" y="1642646"/>
            <a:ext cx="84029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Phase 8</a:t>
            </a:r>
            <a:endParaRPr lang="en-US" sz="1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248400" y="4800600"/>
            <a:ext cx="5437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PC1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34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" y="762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6D8838"/>
                </a:solidFill>
              </a:rPr>
              <a:t>Composite of TC Genesis Based on MJO Phase</a:t>
            </a:r>
            <a:endParaRPr lang="en-US" sz="2000" b="1" dirty="0">
              <a:solidFill>
                <a:srgbClr val="6D883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49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636" y="0"/>
            <a:ext cx="529936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990600"/>
            <a:ext cx="39624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TC Activity </a:t>
            </a:r>
            <a:r>
              <a:rPr lang="en-US" dirty="0" smtClean="0"/>
              <a:t>is defined as the sum of days of each TC over a 7-day period.  In a 7-day period, if there are two TCs lasting 3 days and 5 days, respectively, then the TC activity is 8 days.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76200"/>
            <a:ext cx="2895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2A7286"/>
                </a:solidFill>
              </a:rPr>
              <a:t>Composite of TC Activity Based on MJO Phase</a:t>
            </a:r>
            <a:endParaRPr lang="en-US" sz="2000" b="1" dirty="0">
              <a:solidFill>
                <a:srgbClr val="2A728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334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222</Words>
  <Application>Microsoft Office PowerPoint</Application>
  <PresentationFormat>On-screen Show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18</cp:revision>
  <dcterms:created xsi:type="dcterms:W3CDTF">2015-06-04T19:50:27Z</dcterms:created>
  <dcterms:modified xsi:type="dcterms:W3CDTF">2015-06-09T19:22:48Z</dcterms:modified>
</cp:coreProperties>
</file>