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3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4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7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0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8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2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1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F0663-1450-4246-A45E-63A58238908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D6EAE-7ADA-4AAA-9355-7E11EE51E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6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54532" y="304800"/>
            <a:ext cx="5813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Year-to-year Changes</a:t>
            </a:r>
            <a:r>
              <a:rPr lang="en-US" sz="2400" b="1" dirty="0" smtClean="0"/>
              <a:t> </a:t>
            </a:r>
            <a:r>
              <a:rPr lang="en-US" sz="2400" b="1" dirty="0" smtClean="0"/>
              <a:t>over CONUS     MAMJ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8840" y="819090"/>
            <a:ext cx="1058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Tornado</a:t>
            </a: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7159" y="365760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Hail</a:t>
            </a:r>
            <a:endParaRPr lang="en-US" sz="2000" b="1" dirty="0" smtClean="0">
              <a:solidFill>
                <a:schemeClr val="accent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41640" y="3941064"/>
            <a:ext cx="75376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4169664"/>
            <a:ext cx="75376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3733800"/>
            <a:ext cx="25946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Observation</a:t>
            </a:r>
          </a:p>
          <a:p>
            <a:r>
              <a:rPr lang="en-US" sz="1600" dirty="0" smtClean="0"/>
              <a:t>Forecast (SVD1)</a:t>
            </a:r>
          </a:p>
          <a:p>
            <a:r>
              <a:rPr lang="en-US" sz="1600" dirty="0" smtClean="0"/>
              <a:t>Forecast (SVD1+SVD2)</a:t>
            </a:r>
          </a:p>
          <a:p>
            <a:r>
              <a:rPr lang="en-US" sz="1600" dirty="0" smtClean="0"/>
              <a:t>Forecast (SVD1+SVD2+SVD3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4425696"/>
            <a:ext cx="753760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" y="4648200"/>
            <a:ext cx="753760" cy="0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1600" y="2362200"/>
            <a:ext cx="7633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R=0.09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R=0.22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R=0.19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6849" y="5181600"/>
            <a:ext cx="7633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R=0.26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R=0.19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R=0.18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2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508" y="73967"/>
            <a:ext cx="184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Forecast Skill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285690"/>
            <a:ext cx="238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Anomaly Correlation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3562290"/>
            <a:ext cx="1443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Hit Rate (%)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590490"/>
            <a:ext cx="1058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Tornado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9440" y="3810000"/>
            <a:ext cx="1058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Tornado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59049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Hail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381000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Hail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858000" y="2045300"/>
            <a:ext cx="990600" cy="88300"/>
          </a:xfrm>
          <a:prstGeom prst="straightConnector1">
            <a:avLst/>
          </a:prstGeom>
          <a:ln w="19050">
            <a:solidFill>
              <a:srgbClr val="2235E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1852136"/>
            <a:ext cx="10343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95% </a:t>
            </a:r>
          </a:p>
          <a:p>
            <a:pPr algn="ctr"/>
            <a:r>
              <a:rPr lang="en-US" sz="1400" dirty="0" smtClean="0"/>
              <a:t>significance</a:t>
            </a:r>
          </a:p>
          <a:p>
            <a:pPr algn="ctr"/>
            <a:r>
              <a:rPr lang="en-US" sz="1400" dirty="0" smtClean="0"/>
              <a:t>level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29" y="3037582"/>
            <a:ext cx="19267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Three </a:t>
            </a:r>
            <a:r>
              <a:rPr lang="en-US" sz="1600" b="1" dirty="0" smtClean="0">
                <a:solidFill>
                  <a:srgbClr val="7030A0"/>
                </a:solidFill>
              </a:rPr>
              <a:t>categories</a:t>
            </a:r>
            <a:endParaRPr lang="en-US" sz="1600" b="1" dirty="0">
              <a:solidFill>
                <a:srgbClr val="7030A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Above </a:t>
            </a:r>
            <a:r>
              <a:rPr lang="en-US" sz="1600" dirty="0" smtClean="0">
                <a:solidFill>
                  <a:srgbClr val="0070C0"/>
                </a:solidFill>
              </a:rPr>
              <a:t>normal:  33</a:t>
            </a:r>
            <a:r>
              <a:rPr lang="en-US" sz="1600" dirty="0">
                <a:solidFill>
                  <a:srgbClr val="0070C0"/>
                </a:solidFill>
              </a:rPr>
              <a:t>%</a:t>
            </a:r>
          </a:p>
          <a:p>
            <a:r>
              <a:rPr lang="en-US" sz="1600" dirty="0">
                <a:solidFill>
                  <a:srgbClr val="0070C0"/>
                </a:solidFill>
              </a:rPr>
              <a:t>Near </a:t>
            </a:r>
            <a:r>
              <a:rPr lang="en-US" sz="1600" dirty="0" smtClean="0">
                <a:solidFill>
                  <a:srgbClr val="0070C0"/>
                </a:solidFill>
              </a:rPr>
              <a:t>normal:     33</a:t>
            </a:r>
            <a:r>
              <a:rPr lang="en-US" sz="1600" dirty="0">
                <a:solidFill>
                  <a:srgbClr val="0070C0"/>
                </a:solidFill>
              </a:rPr>
              <a:t>%</a:t>
            </a:r>
          </a:p>
          <a:p>
            <a:r>
              <a:rPr lang="en-US" sz="1600" dirty="0">
                <a:solidFill>
                  <a:srgbClr val="0070C0"/>
                </a:solidFill>
              </a:rPr>
              <a:t>Below </a:t>
            </a:r>
            <a:r>
              <a:rPr lang="en-US" sz="1600" dirty="0" smtClean="0">
                <a:solidFill>
                  <a:srgbClr val="0070C0"/>
                </a:solidFill>
              </a:rPr>
              <a:t>normal:   33%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52631" y="10180"/>
            <a:ext cx="2891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Year-to-year Changes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11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60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4</cp:revision>
  <dcterms:created xsi:type="dcterms:W3CDTF">2016-02-01T19:19:58Z</dcterms:created>
  <dcterms:modified xsi:type="dcterms:W3CDTF">2016-02-01T20:40:50Z</dcterms:modified>
</cp:coreProperties>
</file>