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77" r:id="rId4"/>
    <p:sldId id="278" r:id="rId5"/>
    <p:sldId id="279" r:id="rId6"/>
    <p:sldId id="288" r:id="rId7"/>
    <p:sldId id="268" r:id="rId8"/>
    <p:sldId id="285" r:id="rId9"/>
    <p:sldId id="289" r:id="rId10"/>
    <p:sldId id="276" r:id="rId11"/>
    <p:sldId id="287" r:id="rId12"/>
    <p:sldId id="290" r:id="rId13"/>
    <p:sldId id="274" r:id="rId14"/>
    <p:sldId id="275" r:id="rId15"/>
    <p:sldId id="291" r:id="rId16"/>
    <p:sldId id="267" r:id="rId17"/>
    <p:sldId id="265" r:id="rId18"/>
    <p:sldId id="266" r:id="rId19"/>
    <p:sldId id="263" r:id="rId20"/>
    <p:sldId id="261" r:id="rId21"/>
    <p:sldId id="262" r:id="rId22"/>
    <p:sldId id="292" r:id="rId23"/>
    <p:sldId id="280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12" autoAdjust="0"/>
    <p:restoredTop sz="94641" autoAdjust="0"/>
  </p:normalViewPr>
  <p:slideViewPr>
    <p:cSldViewPr>
      <p:cViewPr varScale="1">
        <p:scale>
          <a:sx n="84" d="100"/>
          <a:sy n="84" d="100"/>
        </p:scale>
        <p:origin x="-10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F0-226F-4E20-85EA-3CB00E2C5B5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78393A-EE9C-4CC1-A70E-504FA6D946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F0-226F-4E20-85EA-3CB00E2C5B5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393A-EE9C-4CC1-A70E-504FA6D94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F0-226F-4E20-85EA-3CB00E2C5B5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393A-EE9C-4CC1-A70E-504FA6D94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F0-226F-4E20-85EA-3CB00E2C5B5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393A-EE9C-4CC1-A70E-504FA6D94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F0-226F-4E20-85EA-3CB00E2C5B5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393A-EE9C-4CC1-A70E-504FA6D946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F0-226F-4E20-85EA-3CB00E2C5B5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393A-EE9C-4CC1-A70E-504FA6D946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F0-226F-4E20-85EA-3CB00E2C5B5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393A-EE9C-4CC1-A70E-504FA6D946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F0-226F-4E20-85EA-3CB00E2C5B5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393A-EE9C-4CC1-A70E-504FA6D94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F0-226F-4E20-85EA-3CB00E2C5B5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393A-EE9C-4CC1-A70E-504FA6D94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F0-226F-4E20-85EA-3CB00E2C5B5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393A-EE9C-4CC1-A70E-504FA6D94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F0-226F-4E20-85EA-3CB00E2C5B5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393A-EE9C-4CC1-A70E-504FA6D94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65085F0-226F-4E20-85EA-3CB00E2C5B5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B78393A-EE9C-4CC1-A70E-504FA6D946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Follow up analysis from 12 </a:t>
            </a:r>
            <a:r>
              <a:rPr lang="en-US" sz="3200" dirty="0" smtClean="0"/>
              <a:t>January </a:t>
            </a:r>
            <a:br>
              <a:rPr lang="en-US" sz="3200" dirty="0" smtClean="0"/>
            </a:br>
            <a:r>
              <a:rPr lang="en-US" sz="3200" dirty="0" smtClean="0"/>
              <a:t>SSW </a:t>
            </a:r>
            <a:r>
              <a:rPr lang="en-US" sz="3200" dirty="0" smtClean="0"/>
              <a:t>meeting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096000"/>
            <a:ext cx="6400800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4 Feb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5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R_svd_hail.MAMJ.homo_ge1.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43609" y="52356"/>
            <a:ext cx="4492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SVD: Spatial Pattern (≥ 1.0”) (1985-2014)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644" y="152400"/>
            <a:ext cx="1438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January SST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2626" y="152400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MAMJ Hail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1524000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1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6</a:t>
            </a:r>
            <a:r>
              <a:rPr lang="en-US" b="1" dirty="0">
                <a:solidFill>
                  <a:srgbClr val="0070C0"/>
                </a:solidFill>
              </a:rPr>
              <a:t>3</a:t>
            </a:r>
            <a:r>
              <a:rPr lang="en-US" b="1" dirty="0" smtClean="0">
                <a:solidFill>
                  <a:srgbClr val="0070C0"/>
                </a:solidFill>
              </a:rPr>
              <a:t>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0" y="3593068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2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7</a:t>
            </a:r>
            <a:r>
              <a:rPr lang="en-US" b="1" dirty="0" smtClean="0">
                <a:solidFill>
                  <a:srgbClr val="0070C0"/>
                </a:solidFill>
              </a:rPr>
              <a:t>%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5650468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3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10%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600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R_svd_hail.MAMJ.homo_ge2.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43609" y="52356"/>
            <a:ext cx="4492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SVD: Spatial Pattern (≥ </a:t>
            </a:r>
            <a:r>
              <a:rPr lang="en-US" sz="2000" b="1" dirty="0" smtClean="0">
                <a:solidFill>
                  <a:schemeClr val="accent2"/>
                </a:solidFill>
              </a:rPr>
              <a:t>2.0</a:t>
            </a:r>
            <a:r>
              <a:rPr lang="en-US" sz="2000" b="1" dirty="0" smtClean="0">
                <a:solidFill>
                  <a:schemeClr val="accent2"/>
                </a:solidFill>
              </a:rPr>
              <a:t>”) (1985-2014)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644" y="152400"/>
            <a:ext cx="1438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January SST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2626" y="152400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MAMJ Hail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1524000"/>
            <a:ext cx="973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1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40</a:t>
            </a:r>
            <a:r>
              <a:rPr lang="en-US" b="1" dirty="0" smtClean="0">
                <a:solidFill>
                  <a:srgbClr val="0070C0"/>
                </a:solidFill>
              </a:rPr>
              <a:t>%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0" y="3593068"/>
            <a:ext cx="973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2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8</a:t>
            </a:r>
            <a:r>
              <a:rPr lang="en-US" b="1" dirty="0" smtClean="0">
                <a:solidFill>
                  <a:srgbClr val="0070C0"/>
                </a:solidFill>
              </a:rPr>
              <a:t>%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5650468"/>
            <a:ext cx="973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3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13%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46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kill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Anomaly Correlation &amp; Hit Rate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6" t="2684" r="11725" b="3211"/>
          <a:stretch/>
        </p:blipFill>
        <p:spPr>
          <a:xfrm>
            <a:off x="173366" y="265708"/>
            <a:ext cx="3200401" cy="44422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8367" y="848775"/>
            <a:ext cx="120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SVD1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0723" y="2401075"/>
            <a:ext cx="197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SVD1 +SVD2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3786122"/>
            <a:ext cx="306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SVD1 +SVD2+SVD3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5478" y="8104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Tornado</a:t>
            </a:r>
            <a:r>
              <a:rPr lang="en-US" dirty="0" smtClean="0"/>
              <a:t> (EF1-EF5)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10875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Hail ( ≥ 1”)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7" b="53176"/>
          <a:stretch/>
        </p:blipFill>
        <p:spPr>
          <a:xfrm>
            <a:off x="825478" y="4800600"/>
            <a:ext cx="7163171" cy="19742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373767" y="0"/>
            <a:ext cx="238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Anomaly Correlation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51588" y="4583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Tornado (All data)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29200" y="4583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Hail ( All data)</a:t>
            </a:r>
            <a:endParaRPr lang="en-US" dirty="0"/>
          </a:p>
        </p:txBody>
      </p:sp>
      <p:pic>
        <p:nvPicPr>
          <p:cNvPr id="6147" name="Picture 3" descr="C:\Users\kirstin.harnos\Documents\Severe Wx Outlook\Hail_time\AC_fcst.HAIL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88" t="4334" r="12276" b="2489"/>
          <a:stretch/>
        </p:blipFill>
        <p:spPr bwMode="auto">
          <a:xfrm>
            <a:off x="5943600" y="400110"/>
            <a:ext cx="2975339" cy="424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77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kirstin.harnos\Documents\Severe Wx Outlook\SVD\TORN_timeseries\Fcst_hit_rate.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8" r="12244"/>
          <a:stretch/>
        </p:blipFill>
        <p:spPr bwMode="auto">
          <a:xfrm>
            <a:off x="228600" y="116941"/>
            <a:ext cx="3200400" cy="483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92873" y="14769"/>
            <a:ext cx="2008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Hit Rate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62762" y="1121152"/>
            <a:ext cx="8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95758" y="2349130"/>
            <a:ext cx="153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 +SVD2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98938" y="382049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SVD1+SVD2+SVD3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9" b="5961"/>
          <a:stretch/>
        </p:blipFill>
        <p:spPr>
          <a:xfrm>
            <a:off x="819486" y="4862719"/>
            <a:ext cx="7409329" cy="199528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50227" y="370582"/>
            <a:ext cx="19267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Three </a:t>
            </a:r>
            <a:r>
              <a:rPr lang="en-US" sz="1600" b="1" dirty="0" smtClean="0">
                <a:solidFill>
                  <a:srgbClr val="7030A0"/>
                </a:solidFill>
              </a:rPr>
              <a:t>categories</a:t>
            </a:r>
            <a:endParaRPr lang="en-US" sz="1600" b="1" dirty="0">
              <a:solidFill>
                <a:srgbClr val="7030A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Above </a:t>
            </a:r>
            <a:r>
              <a:rPr lang="en-US" sz="1600" dirty="0" smtClean="0">
                <a:solidFill>
                  <a:srgbClr val="0070C0"/>
                </a:solidFill>
              </a:rPr>
              <a:t>normal:  33</a:t>
            </a:r>
            <a:r>
              <a:rPr lang="en-US" sz="1600" dirty="0">
                <a:solidFill>
                  <a:srgbClr val="0070C0"/>
                </a:solidFill>
              </a:rPr>
              <a:t>%</a:t>
            </a:r>
          </a:p>
          <a:p>
            <a:r>
              <a:rPr lang="en-US" sz="1600" dirty="0">
                <a:solidFill>
                  <a:srgbClr val="0070C0"/>
                </a:solidFill>
              </a:rPr>
              <a:t>Near </a:t>
            </a:r>
            <a:r>
              <a:rPr lang="en-US" sz="1600" dirty="0" smtClean="0">
                <a:solidFill>
                  <a:srgbClr val="0070C0"/>
                </a:solidFill>
              </a:rPr>
              <a:t>normal:     33</a:t>
            </a:r>
            <a:r>
              <a:rPr lang="en-US" sz="1600" dirty="0">
                <a:solidFill>
                  <a:srgbClr val="0070C0"/>
                </a:solidFill>
              </a:rPr>
              <a:t>%</a:t>
            </a:r>
          </a:p>
          <a:p>
            <a:r>
              <a:rPr lang="en-US" sz="1600" dirty="0">
                <a:solidFill>
                  <a:srgbClr val="0070C0"/>
                </a:solidFill>
              </a:rPr>
              <a:t>Below </a:t>
            </a:r>
            <a:r>
              <a:rPr lang="en-US" sz="1600" dirty="0" smtClean="0">
                <a:solidFill>
                  <a:srgbClr val="0070C0"/>
                </a:solidFill>
              </a:rPr>
              <a:t>normal:   33%</a:t>
            </a:r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5" t="3544" r="11854" b="2387"/>
          <a:stretch/>
        </p:blipFill>
        <p:spPr bwMode="auto">
          <a:xfrm>
            <a:off x="5562600" y="266992"/>
            <a:ext cx="3248250" cy="453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16181" y="24629"/>
            <a:ext cx="1438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EF1</a:t>
            </a:r>
            <a:r>
              <a:rPr lang="en-US" dirty="0" smtClean="0"/>
              <a:t> – EF5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05599" y="19179"/>
            <a:ext cx="1523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Hail </a:t>
            </a:r>
            <a:r>
              <a:rPr lang="en-US" dirty="0"/>
              <a:t>(≥ 1.0 </a:t>
            </a:r>
            <a:r>
              <a:rPr lang="en-US" dirty="0" smtClean="0"/>
              <a:t>“)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4690646"/>
            <a:ext cx="2004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Tornado (All Data)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4690646"/>
            <a:ext cx="162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Hail (All Data)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7924875" y="1152352"/>
            <a:ext cx="8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SVD1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z="4800" dirty="0" smtClean="0"/>
              <a:t>SVD Summary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EF1 – EF5 has similar pattern to EF0-EF5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Hail &gt; 1.0 “ also has similar pattern to all hail sizes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Anomaly Correlation</a:t>
            </a:r>
          </a:p>
          <a:p>
            <a:pPr lvl="1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EF1-EF5 had zero contribution from mode 1. All modes show smaller area than EF0-EF5</a:t>
            </a:r>
          </a:p>
          <a:p>
            <a:pPr lvl="1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Hail </a:t>
            </a:r>
            <a:r>
              <a:rPr lang="en-US" sz="1800" dirty="0"/>
              <a:t>≥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1.0” Mode 1 contributes the most to total. All modes show smaller area with larger values over Texas than all hail sizes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Hit Rate</a:t>
            </a:r>
          </a:p>
          <a:p>
            <a:pPr lvl="1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EF1-EF5 smaller area than EF0-EF5, all modes show similar pattern.</a:t>
            </a:r>
          </a:p>
          <a:p>
            <a:pPr lvl="1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Hail </a:t>
            </a:r>
            <a:r>
              <a:rPr lang="en-US" sz="1800" dirty="0"/>
              <a:t>≥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1.0” similar pattern with larger values than all hail sizes</a:t>
            </a:r>
          </a:p>
        </p:txBody>
      </p:sp>
    </p:spTree>
    <p:extLst>
      <p:ext uri="{BB962C8B-B14F-4D97-AF65-F5344CB8AC3E}">
        <p14:creationId xmlns:p14="http://schemas.microsoft.com/office/powerpoint/2010/main" val="709227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458194"/>
              </p:ext>
            </p:extLst>
          </p:nvPr>
        </p:nvGraphicFramePr>
        <p:xfrm>
          <a:off x="1181100" y="2667000"/>
          <a:ext cx="6553200" cy="3965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/>
                <a:gridCol w="1092200"/>
                <a:gridCol w="1269809"/>
                <a:gridCol w="914591"/>
                <a:gridCol w="1092200"/>
                <a:gridCol w="1092200"/>
              </a:tblGrid>
              <a:tr h="5493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ENSO Strength (std. dev)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Tornadoes: % Departure from Average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Range</a:t>
                      </a:r>
                    </a:p>
                    <a:p>
                      <a:pPr algn="ctr"/>
                      <a:r>
                        <a:rPr lang="en-US" sz="1200" dirty="0" smtClean="0"/>
                        <a:t>(%</a:t>
                      </a:r>
                      <a:r>
                        <a:rPr lang="en-US" sz="1200" baseline="0" dirty="0" smtClean="0"/>
                        <a:t> Departure)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</a:t>
                      </a:r>
                      <a:r>
                        <a:rPr lang="el-GR" sz="1200" dirty="0" smtClean="0"/>
                        <a:t>σ</a:t>
                      </a:r>
                      <a:r>
                        <a:rPr lang="en-US" sz="1200" dirty="0" smtClean="0"/>
                        <a:t> range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 Cases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Cases</a:t>
                      </a:r>
                      <a:r>
                        <a:rPr lang="en-US" sz="1200" baseline="0" dirty="0" smtClean="0"/>
                        <a:t> with Stated sign of Departure</a:t>
                      </a:r>
                      <a:endParaRPr lang="en-US" sz="1200" dirty="0"/>
                    </a:p>
                  </a:txBody>
                  <a:tcPr marT="45726" marB="45726"/>
                </a:tc>
              </a:tr>
              <a:tr h="3891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+2</a:t>
                      </a:r>
                      <a:r>
                        <a:rPr lang="el-GR" sz="1200" dirty="0" smtClean="0"/>
                        <a:t>σ </a:t>
                      </a:r>
                      <a:r>
                        <a:rPr lang="en-US" sz="1200" dirty="0" smtClean="0"/>
                        <a:t>and stronger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</a:tr>
              <a:tr h="278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+1.5to</a:t>
                      </a:r>
                      <a:r>
                        <a:rPr lang="en-US" sz="1200" baseline="0" dirty="0" smtClean="0"/>
                        <a:t> +2</a:t>
                      </a:r>
                      <a:r>
                        <a:rPr lang="el-GR" sz="1200" dirty="0" smtClean="0"/>
                        <a:t>σ</a:t>
                      </a:r>
                      <a:endParaRPr lang="en-US" sz="1200" dirty="0" smtClean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</a:tr>
              <a:tr h="278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+1 </a:t>
                      </a:r>
                      <a:r>
                        <a:rPr lang="el-GR" sz="1200" dirty="0" smtClean="0"/>
                        <a:t>σ</a:t>
                      </a:r>
                      <a:r>
                        <a:rPr lang="en-US" sz="1200" dirty="0" smtClean="0"/>
                        <a:t> to +1.5 </a:t>
                      </a:r>
                      <a:r>
                        <a:rPr lang="el-GR" sz="1200" dirty="0" smtClean="0"/>
                        <a:t>σ</a:t>
                      </a:r>
                      <a:endParaRPr lang="en-US" sz="1200" dirty="0" smtClean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</a:tr>
              <a:tr h="278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+0.5 </a:t>
                      </a:r>
                      <a:r>
                        <a:rPr lang="el-GR" sz="1200" dirty="0" smtClean="0"/>
                        <a:t>σ</a:t>
                      </a:r>
                      <a:r>
                        <a:rPr lang="en-US" sz="1200" dirty="0" smtClean="0"/>
                        <a:t> to +1 </a:t>
                      </a:r>
                      <a:r>
                        <a:rPr lang="el-GR" sz="1200" dirty="0" smtClean="0"/>
                        <a:t>σ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</a:tr>
              <a:tr h="278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to +0.5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l-GR" sz="1200" dirty="0" smtClean="0"/>
                        <a:t>σ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marT="45726" marB="45726"/>
                </a:tc>
              </a:tr>
              <a:tr h="278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-0.5</a:t>
                      </a:r>
                      <a:r>
                        <a:rPr lang="el-GR" sz="1200" dirty="0" smtClean="0"/>
                        <a:t>σ</a:t>
                      </a:r>
                      <a:r>
                        <a:rPr lang="en-US" sz="1200" dirty="0" smtClean="0"/>
                        <a:t> to 0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l-GR" sz="1200" dirty="0" smtClean="0"/>
                        <a:t>σ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-0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</a:tr>
              <a:tr h="278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-1</a:t>
                      </a:r>
                      <a:r>
                        <a:rPr lang="el-GR" sz="1200" dirty="0" smtClean="0"/>
                        <a:t>σ</a:t>
                      </a:r>
                      <a:r>
                        <a:rPr lang="en-US" sz="1200" baseline="0" dirty="0" smtClean="0"/>
                        <a:t> to -0.5 </a:t>
                      </a:r>
                      <a:r>
                        <a:rPr lang="el-GR" sz="1200" dirty="0" smtClean="0"/>
                        <a:t>σ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-5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</a:tr>
              <a:tr h="278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-1.5  </a:t>
                      </a:r>
                      <a:r>
                        <a:rPr lang="el-GR" sz="1200" dirty="0" smtClean="0"/>
                        <a:t>σ</a:t>
                      </a:r>
                      <a:r>
                        <a:rPr lang="en-US" sz="1200" dirty="0" smtClean="0"/>
                        <a:t> to -1 </a:t>
                      </a:r>
                      <a:r>
                        <a:rPr lang="el-GR" sz="1200" dirty="0" smtClean="0"/>
                        <a:t>σ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-10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</a:tr>
              <a:tr h="278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-2 </a:t>
                      </a:r>
                      <a:r>
                        <a:rPr lang="el-GR" sz="1200" dirty="0" smtClean="0"/>
                        <a:t>σ</a:t>
                      </a:r>
                      <a:r>
                        <a:rPr lang="en-US" sz="1200" dirty="0" smtClean="0"/>
                        <a:t> to -1.5 </a:t>
                      </a:r>
                      <a:r>
                        <a:rPr lang="el-GR" sz="1200" dirty="0" smtClean="0"/>
                        <a:t>σ</a:t>
                      </a:r>
                      <a:endParaRPr lang="en-US" sz="1200" dirty="0" smtClean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-15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</a:tr>
              <a:tr h="278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-2 </a:t>
                      </a:r>
                      <a:r>
                        <a:rPr lang="el-GR" sz="1200" dirty="0" smtClean="0"/>
                        <a:t>σ</a:t>
                      </a:r>
                      <a:r>
                        <a:rPr lang="en-US" sz="1200" dirty="0" smtClean="0"/>
                        <a:t> and colder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-20</a:t>
                      </a:r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7256" name="TextBox 6"/>
          <p:cNvSpPr txBox="1">
            <a:spLocks noChangeArrowheads="1"/>
          </p:cNvSpPr>
          <p:nvPr/>
        </p:nvSpPr>
        <p:spPr bwMode="auto">
          <a:xfrm rot="-1374883">
            <a:off x="1858665" y="4687687"/>
            <a:ext cx="538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solidFill>
                  <a:srgbClr val="FE081F"/>
                </a:solidFill>
              </a:rPr>
              <a:t>Example: Numbers are For Example Only</a:t>
            </a:r>
          </a:p>
        </p:txBody>
      </p:sp>
      <p:sp>
        <p:nvSpPr>
          <p:cNvPr id="7257" name="Rectangle 7"/>
          <p:cNvSpPr>
            <a:spLocks noChangeArrowheads="1"/>
          </p:cNvSpPr>
          <p:nvPr/>
        </p:nvSpPr>
        <p:spPr bwMode="auto">
          <a:xfrm>
            <a:off x="838200" y="159603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Displaying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ENSO Climate Analogue/ Binning Tool Results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827" y="8382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Methodology</a:t>
            </a:r>
          </a:p>
          <a:p>
            <a:pPr algn="ctr"/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Using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January ERSSTv4 NINO3.4 values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CONUS (5°x5°) MAMJ storm reports.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7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47092"/>
              </p:ext>
            </p:extLst>
          </p:nvPr>
        </p:nvGraphicFramePr>
        <p:xfrm>
          <a:off x="228600" y="1152610"/>
          <a:ext cx="8686800" cy="5095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062"/>
                <a:gridCol w="1473233"/>
                <a:gridCol w="1513251"/>
                <a:gridCol w="1395854"/>
                <a:gridCol w="1351511"/>
                <a:gridCol w="1467889"/>
              </a:tblGrid>
              <a:tr h="6954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NINO</a:t>
                      </a:r>
                      <a:r>
                        <a:rPr lang="en-US" sz="1600" baseline="0" dirty="0" smtClean="0"/>
                        <a:t> 3.4</a:t>
                      </a:r>
                      <a:r>
                        <a:rPr lang="en-US" sz="1600" dirty="0" smtClean="0"/>
                        <a:t> Strength</a:t>
                      </a:r>
                    </a:p>
                    <a:p>
                      <a:pPr algn="ctr"/>
                      <a:r>
                        <a:rPr lang="en-US" sz="1600" dirty="0" smtClean="0"/>
                        <a:t>(ERSSTv4)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 departure from avg.</a:t>
                      </a:r>
                    </a:p>
                    <a:p>
                      <a:pPr algn="ctr"/>
                      <a:r>
                        <a:rPr lang="en-US" sz="1600" dirty="0" smtClean="0"/>
                        <a:t>(~315/year)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Range</a:t>
                      </a:r>
                    </a:p>
                    <a:p>
                      <a:pPr algn="ctr"/>
                      <a:r>
                        <a:rPr lang="en-US" sz="1600" dirty="0" smtClean="0"/>
                        <a:t>(%</a:t>
                      </a:r>
                      <a:r>
                        <a:rPr lang="en-US" sz="1600" baseline="0" dirty="0" smtClean="0"/>
                        <a:t> departure from </a:t>
                      </a:r>
                      <a:r>
                        <a:rPr lang="en-US" sz="1600" baseline="0" dirty="0" err="1" smtClean="0"/>
                        <a:t>avg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</a:t>
                      </a:r>
                      <a:r>
                        <a:rPr lang="el-GR" sz="1600" smtClean="0"/>
                        <a:t>σ</a:t>
                      </a:r>
                      <a:r>
                        <a:rPr lang="en-US" sz="1600" smtClean="0"/>
                        <a:t> range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(% departure)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 of reports</a:t>
                      </a:r>
                    </a:p>
                    <a:p>
                      <a:pPr algn="ctr"/>
                      <a:r>
                        <a:rPr lang="en-US" sz="1600" dirty="0" smtClean="0"/>
                        <a:t>(20,140 total)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 of total reports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≥  +2.0</a:t>
                      </a:r>
                      <a:r>
                        <a:rPr lang="el-GR" sz="1600" dirty="0" smtClean="0"/>
                        <a:t>σ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-11.6 to 23.3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-9.9 to 25.5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5.0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+1.5 to +2.0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-26.3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-57.1 to 7.5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-58.7 to 6.1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3.4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+1.0 to +1.5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-22.2 to 84.0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-28.0</a:t>
                      </a:r>
                      <a:r>
                        <a:rPr lang="en-US" sz="1600" baseline="0" dirty="0" smtClean="0"/>
                        <a:t> to 66.5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1,478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7.3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+0.5 to +1.0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-8.1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-44.2 to 24.6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-30.0 to 13.9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2,564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12.7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to +0.5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-8.7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-60.6 to 40.7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-43.4</a:t>
                      </a:r>
                      <a:r>
                        <a:rPr lang="en-US" sz="1600" baseline="0" dirty="0" smtClean="0"/>
                        <a:t> to 26.0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3,112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15.5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to -0.5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-36.7 to 50.7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-28.9 to 29.8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4,669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23.2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-0.5 to -1.0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-6.9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-32.5 to 22.6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-26.1 to 12.1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2,594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12.9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-1.0 to -1.5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-60.6</a:t>
                      </a:r>
                      <a:r>
                        <a:rPr lang="en-US" sz="1600" baseline="0" dirty="0" smtClean="0"/>
                        <a:t> to 158.5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-53.0</a:t>
                      </a:r>
                      <a:r>
                        <a:rPr lang="en-US" sz="1600" baseline="0" dirty="0" smtClean="0"/>
                        <a:t> to 89.2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2,562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12.7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-1.5 to -2.0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-64.2 to 71.1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-40.9 to 78.8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1,474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7.3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≤ -2.0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35803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CONUS (5°x5°) </a:t>
            </a:r>
            <a:r>
              <a:rPr lang="en-US" sz="2000" b="1" dirty="0" smtClean="0">
                <a:solidFill>
                  <a:srgbClr val="C00000"/>
                </a:solidFill>
              </a:rPr>
              <a:t>MAMJ Tornado</a:t>
            </a:r>
            <a:r>
              <a:rPr lang="en-US" sz="2000" b="1" dirty="0" smtClean="0"/>
              <a:t> reports </a:t>
            </a:r>
            <a:r>
              <a:rPr lang="en-US" sz="2000" b="1" dirty="0" smtClean="0">
                <a:solidFill>
                  <a:srgbClr val="C00000"/>
                </a:solidFill>
              </a:rPr>
              <a:t>(EF1-EF5) </a:t>
            </a:r>
            <a:r>
              <a:rPr lang="en-US" sz="2000" b="1" dirty="0" smtClean="0"/>
              <a:t>with Jan NINO 3.4</a:t>
            </a:r>
          </a:p>
          <a:p>
            <a:pPr algn="ctr"/>
            <a:r>
              <a:rPr lang="en-US" sz="2000" b="1" dirty="0" smtClean="0"/>
              <a:t>(1950-2014)</a:t>
            </a:r>
            <a:endParaRPr lang="en-US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228600" y="5029200"/>
            <a:ext cx="86868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3048000"/>
            <a:ext cx="86868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98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870688"/>
              </p:ext>
            </p:extLst>
          </p:nvPr>
        </p:nvGraphicFramePr>
        <p:xfrm>
          <a:off x="228600" y="1152610"/>
          <a:ext cx="8686800" cy="4851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062"/>
                <a:gridCol w="1473233"/>
                <a:gridCol w="1513251"/>
                <a:gridCol w="1548254"/>
                <a:gridCol w="1295400"/>
                <a:gridCol w="1371600"/>
              </a:tblGrid>
              <a:tr h="6954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NINO</a:t>
                      </a:r>
                      <a:r>
                        <a:rPr lang="en-US" sz="1600" baseline="0" dirty="0" smtClean="0"/>
                        <a:t> 3.4</a:t>
                      </a:r>
                      <a:r>
                        <a:rPr lang="en-US" sz="1600" dirty="0" smtClean="0"/>
                        <a:t> Strength</a:t>
                      </a:r>
                    </a:p>
                    <a:p>
                      <a:pPr algn="ctr"/>
                      <a:r>
                        <a:rPr lang="en-US" sz="1600" dirty="0" smtClean="0"/>
                        <a:t>(ERSSTv4)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 departure from avg.</a:t>
                      </a:r>
                    </a:p>
                    <a:p>
                      <a:pPr algn="ctr"/>
                      <a:r>
                        <a:rPr lang="en-US" sz="1600" dirty="0" smtClean="0"/>
                        <a:t>(~6,472/year)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Range</a:t>
                      </a:r>
                    </a:p>
                    <a:p>
                      <a:pPr algn="ctr"/>
                      <a:r>
                        <a:rPr lang="en-US" sz="1600" dirty="0" smtClean="0"/>
                        <a:t>(%</a:t>
                      </a:r>
                      <a:r>
                        <a:rPr lang="en-US" sz="1600" baseline="0" dirty="0" smtClean="0"/>
                        <a:t> departure from </a:t>
                      </a:r>
                      <a:r>
                        <a:rPr lang="en-US" sz="1600" baseline="0" dirty="0" err="1" smtClean="0"/>
                        <a:t>avg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</a:t>
                      </a:r>
                      <a:r>
                        <a:rPr lang="el-GR" sz="1600" smtClean="0"/>
                        <a:t>σ</a:t>
                      </a:r>
                      <a:r>
                        <a:rPr lang="en-US" sz="1600" smtClean="0"/>
                        <a:t> range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(% departure)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 of reports</a:t>
                      </a:r>
                    </a:p>
                    <a:p>
                      <a:pPr algn="ctr"/>
                      <a:r>
                        <a:rPr lang="en-US" sz="1600" dirty="0" smtClean="0"/>
                        <a:t>(108,324 total)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 of total reports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≥  +2.0</a:t>
                      </a:r>
                      <a:r>
                        <a:rPr lang="el-GR" sz="1600" dirty="0" smtClean="0"/>
                        <a:t>σ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4,021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3.7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+1.5 to +2.0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-42.5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2,077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1.9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+1.0 to +1.5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-18.3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-78.9 to 42.3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-104.0</a:t>
                      </a:r>
                      <a:r>
                        <a:rPr lang="en-US" sz="1600" baseline="0" dirty="0" smtClean="0"/>
                        <a:t> to 67.4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5,900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5.4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+0.5 to +1.0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-3.5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-41.8 to 30.0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-40.8</a:t>
                      </a:r>
                      <a:r>
                        <a:rPr lang="en-US" sz="1600" baseline="0" dirty="0" smtClean="0"/>
                        <a:t> to 33.9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13,943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12.9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to +0.5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-24.9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-73.9 to 16.9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-60.1 to 10.3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18,972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17.5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to -0.5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-39.1 to 64.4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-34.9 to 70.0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12,732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11.8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-0.5 to -1.0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-59.7 to 79.5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-45.9 to 55.0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26,422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24.4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-1.0 to -1.5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-48.8 to 161.2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-67.9 to 118.0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18,062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16.7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-1.5 to -2.0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6,195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5.7</a:t>
                      </a:r>
                      <a:endParaRPr lang="en-US" sz="1600" dirty="0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≤ -2.0</a:t>
                      </a:r>
                      <a:r>
                        <a:rPr lang="el-GR" sz="1600" dirty="0" smtClean="0"/>
                        <a:t>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344269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CONUS (5°x5°) </a:t>
            </a:r>
            <a:r>
              <a:rPr lang="en-US" b="1" dirty="0" smtClean="0">
                <a:solidFill>
                  <a:srgbClr val="C00000"/>
                </a:solidFill>
              </a:rPr>
              <a:t>MAMJ hail </a:t>
            </a:r>
            <a:r>
              <a:rPr lang="en-US" b="1" dirty="0" smtClean="0"/>
              <a:t>reports </a:t>
            </a:r>
            <a:r>
              <a:rPr lang="en-US" b="1" dirty="0" smtClean="0">
                <a:solidFill>
                  <a:srgbClr val="C00000"/>
                </a:solidFill>
              </a:rPr>
              <a:t>(≥ 1”) </a:t>
            </a:r>
            <a:r>
              <a:rPr lang="en-US" b="1" dirty="0" smtClean="0"/>
              <a:t>with Jan NINO 3.4</a:t>
            </a:r>
          </a:p>
          <a:p>
            <a:pPr algn="ctr"/>
            <a:r>
              <a:rPr lang="en-US" b="1" dirty="0" smtClean="0"/>
              <a:t>(1985-2014)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228600" y="2362200"/>
            <a:ext cx="8686800" cy="1600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3962400"/>
            <a:ext cx="8686800" cy="16002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96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4400" dirty="0" smtClean="0"/>
              <a:t>ENSO </a:t>
            </a:r>
            <a:r>
              <a:rPr lang="en-US" sz="4400" dirty="0" smtClean="0"/>
              <a:t>Composite Maps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525963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Layout similar to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current CPC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ENSO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Temp/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Precip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composites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Anomalies and frequency of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occurrence (%)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Composite years based on NDJ ONI ENSO years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96365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El Nino Years (22):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1951 1953 1957 1958 1963 1965 1968 1969 1972 1976 1977 1979 1983 1986 1987 1991 1994 1997 2002 2004 2006 2009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La Nina Years (19):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1950 1954 1955 1964 1967 1970 1971 1973 1974 1975 1984 1988 1995 1998 1999 2000 2007 2010 2011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2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z="4400" dirty="0" smtClean="0"/>
              <a:t>Action Items from 12 Jan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Repeat Climatologies using 5 ° x 5</a:t>
            </a:r>
            <a:r>
              <a:rPr lang="en-US" dirty="0" smtClean="0">
                <a:solidFill>
                  <a:schemeClr val="tx1"/>
                </a:solidFill>
              </a:rPr>
              <a:t>°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Repeat SVD analysis for different </a:t>
            </a:r>
            <a:r>
              <a:rPr lang="en-US" dirty="0" smtClean="0">
                <a:solidFill>
                  <a:schemeClr val="tx1"/>
                </a:solidFill>
              </a:rPr>
              <a:t>categories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SVD </a:t>
            </a:r>
            <a:r>
              <a:rPr lang="en-US" dirty="0" smtClean="0">
                <a:solidFill>
                  <a:schemeClr val="tx1"/>
                </a:solidFill>
              </a:rPr>
              <a:t>analysis skill due to individual </a:t>
            </a:r>
            <a:r>
              <a:rPr lang="en-US" dirty="0" smtClean="0">
                <a:solidFill>
                  <a:schemeClr val="tx1"/>
                </a:solidFill>
              </a:rPr>
              <a:t>modes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ENSO </a:t>
            </a:r>
            <a:r>
              <a:rPr lang="en-US" dirty="0" smtClean="0">
                <a:solidFill>
                  <a:schemeClr val="tx1"/>
                </a:solidFill>
              </a:rPr>
              <a:t>analogs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Table format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Composite maps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563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kirstin.harnos\Documents\Severe Wx Outlook\ENSO.tor.composites.ef1-ef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6" b="27625"/>
          <a:stretch/>
        </p:blipFill>
        <p:spPr bwMode="auto">
          <a:xfrm>
            <a:off x="93145" y="596079"/>
            <a:ext cx="8974655" cy="519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9906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(5 </a:t>
            </a:r>
            <a:r>
              <a:rPr lang="en-US" sz="1600" dirty="0"/>
              <a:t>°</a:t>
            </a:r>
            <a:r>
              <a:rPr lang="en-US" sz="1600" dirty="0" smtClean="0"/>
              <a:t> x 5</a:t>
            </a:r>
            <a:r>
              <a:rPr lang="en-US" sz="1600" dirty="0"/>
              <a:t> °</a:t>
            </a:r>
            <a:r>
              <a:rPr lang="en-US" sz="1600" dirty="0" smtClean="0"/>
              <a:t> gridding)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44026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irstin.harnos\Documents\Severe Wx Outlook\ENSO.hail.composites.ge1.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79" b="28239"/>
          <a:stretch/>
        </p:blipFill>
        <p:spPr bwMode="auto">
          <a:xfrm>
            <a:off x="148388" y="762000"/>
            <a:ext cx="8801679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9000" y="110924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(5 </a:t>
            </a:r>
            <a:r>
              <a:rPr lang="en-US" sz="1600" dirty="0"/>
              <a:t>°</a:t>
            </a:r>
            <a:r>
              <a:rPr lang="en-US" sz="1600" dirty="0" smtClean="0"/>
              <a:t> x 5</a:t>
            </a:r>
            <a:r>
              <a:rPr lang="en-US" sz="1600" dirty="0"/>
              <a:t> °</a:t>
            </a:r>
            <a:r>
              <a:rPr lang="en-US" sz="1600" dirty="0" smtClean="0"/>
              <a:t> gridding)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70827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000" dirty="0" smtClean="0"/>
              <a:t>ENSO Composite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format hinted hail organization</a:t>
            </a:r>
          </a:p>
          <a:p>
            <a:pPr lvl="1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Large range of values and uncertainty ranges for both hail and tornadoes.</a:t>
            </a:r>
          </a:p>
          <a:p>
            <a:pPr lvl="1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Can provide many different combinations of SST and storm reports, what combinations would be most useful for the forecast?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Maps</a:t>
            </a:r>
          </a:p>
          <a:p>
            <a:pPr lvl="1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La Nina and Tornado occurrence showed largest value for anomalies and %.</a:t>
            </a:r>
          </a:p>
          <a:p>
            <a:pPr lvl="1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Similar to table, what combination of SST and storm reports is most useful?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70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312638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Supplemental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00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02444" y="57090"/>
            <a:ext cx="2312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SVD: Spatial Pattern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178" y="152400"/>
            <a:ext cx="1438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January SST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5041" y="152400"/>
            <a:ext cx="1805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MAMJ Tornado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1524000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1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34%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35477" y="3593068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2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12%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35477" y="5650468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3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10%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02444" y="57090"/>
            <a:ext cx="2312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SVD: Spatial Pattern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178" y="152400"/>
            <a:ext cx="1438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January SST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89160" y="152400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MAMJ Hail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1524000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1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6</a:t>
            </a:r>
            <a:r>
              <a:rPr lang="en-US" b="1" dirty="0">
                <a:solidFill>
                  <a:srgbClr val="0070C0"/>
                </a:solidFill>
              </a:rPr>
              <a:t>6</a:t>
            </a:r>
            <a:r>
              <a:rPr lang="en-US" b="1" dirty="0" smtClean="0">
                <a:solidFill>
                  <a:srgbClr val="0070C0"/>
                </a:solidFill>
              </a:rPr>
              <a:t>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35477" y="3593068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2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4</a:t>
            </a:r>
            <a:r>
              <a:rPr lang="en-US" b="1" dirty="0" smtClean="0">
                <a:solidFill>
                  <a:srgbClr val="0070C0"/>
                </a:solidFill>
              </a:rPr>
              <a:t>%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35477" y="5650468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3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10%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3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irstin.harnos\Downloads\clim_5x5box_tornad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709"/>
            <a:ext cx="8839200" cy="683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irstin.harnos\Documents\Severe Wx Outlook\TORN_timeseries\clim_5x5box_1x1grid_ef1-ef5_forpane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7" t="22955" r="16112" b="29091"/>
          <a:stretch/>
        </p:blipFill>
        <p:spPr bwMode="auto">
          <a:xfrm>
            <a:off x="4374573" y="990600"/>
            <a:ext cx="4114801" cy="214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irstin.harnos\Documents\Severe Wx Outlook\TORN_timeseries\clim_5x5box_1x1grid_ef2-ef5_forpanel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7" t="22148" r="15588" b="30750"/>
          <a:stretch/>
        </p:blipFill>
        <p:spPr bwMode="auto">
          <a:xfrm>
            <a:off x="121227" y="3442854"/>
            <a:ext cx="4145446" cy="214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irstin.harnos\Documents\Severe Wx Outlook\TORN_timeseries\clim_5x5box_1x1grid_ef3-ef5_forpanel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2" t="23049" r="15985" b="31518"/>
          <a:stretch/>
        </p:blipFill>
        <p:spPr bwMode="auto">
          <a:xfrm>
            <a:off x="4407214" y="3489960"/>
            <a:ext cx="4236979" cy="214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9800" y="8382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EF1 – EF5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3258188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EF2 – EF5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3305294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EF3 – EF5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7620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All Data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189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kirstin.harnos\Documents\Severe Wx Outlook\Hail_time\clim_5x5box_1x1grid_ge1.0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8" t="25147" r="15896" b="30503"/>
          <a:stretch/>
        </p:blipFill>
        <p:spPr bwMode="auto">
          <a:xfrm>
            <a:off x="434407" y="990600"/>
            <a:ext cx="4116426" cy="201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kirstin.harnos\Documents\Severe Wx Outlook\Hail_time\clim_5x5box_1x1grid_ge1.5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9" t="25347" r="16255" b="30976"/>
          <a:stretch/>
        </p:blipFill>
        <p:spPr bwMode="auto">
          <a:xfrm>
            <a:off x="4653247" y="990600"/>
            <a:ext cx="4179894" cy="201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kirstin.harnos\Documents\Severe Wx Outlook\Hail_time\clim_5x5box_1x1grid_ge2.0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2" t="26252" r="15686" b="30188"/>
          <a:stretch/>
        </p:blipFill>
        <p:spPr bwMode="auto">
          <a:xfrm>
            <a:off x="184740" y="3475590"/>
            <a:ext cx="4396091" cy="211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irstin.harnos\Documents\Severe Wx Outlook\Hail_time\clim_5x5box_1x1grid_ge2.5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3" t="27294" r="15401" b="30092"/>
          <a:stretch/>
        </p:blipFill>
        <p:spPr bwMode="auto">
          <a:xfrm>
            <a:off x="4550831" y="3581400"/>
            <a:ext cx="4321387" cy="201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03039" y="685800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≥ 1.0”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15099" y="722049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≥ 1.5”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09750" y="3212068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≥ 2.0”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43144" y="3212068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≥ 2.5”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39469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Hail Climatology  MAMJ 1985-2014</a:t>
            </a:r>
          </a:p>
          <a:p>
            <a:pPr algn="ctr"/>
            <a:r>
              <a:rPr lang="en-US" b="1" dirty="0"/>
              <a:t> </a:t>
            </a:r>
            <a:r>
              <a:rPr lang="en-US" b="1" dirty="0" smtClean="0"/>
              <a:t>Number of Hail Reports (5x5 box)</a:t>
            </a:r>
            <a:endParaRPr lang="en-US" b="1" dirty="0"/>
          </a:p>
        </p:txBody>
      </p:sp>
      <p:pic>
        <p:nvPicPr>
          <p:cNvPr id="3074" name="Picture 2" descr="C:\Users\kirstin.harnos\Documents\Severe Wx Outlook\Hail_time\clim_5x5box_1x1grid_ge1.0.gif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2" t="71114" r="17865" b="19322"/>
          <a:stretch/>
        </p:blipFill>
        <p:spPr bwMode="auto">
          <a:xfrm>
            <a:off x="1277930" y="5791200"/>
            <a:ext cx="6636774" cy="77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37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5265" y="228600"/>
            <a:ext cx="30315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Methodology</a:t>
            </a:r>
          </a:p>
          <a:p>
            <a:pPr algn="ctr"/>
            <a:r>
              <a:rPr lang="en-US" sz="2400" b="1" dirty="0" smtClean="0"/>
              <a:t>(from 12 Jan)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5461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The statistical forecast model is based on lagged relationships between </a:t>
            </a:r>
            <a:r>
              <a:rPr lang="en-US" sz="2000" b="1" u="sng" dirty="0" smtClean="0">
                <a:solidFill>
                  <a:schemeClr val="accent6">
                    <a:lumMod val="75000"/>
                  </a:schemeClr>
                </a:solidFill>
              </a:rPr>
              <a:t>January SST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sz="2000" b="1" u="sng" dirty="0" smtClean="0">
                <a:solidFill>
                  <a:schemeClr val="accent6">
                    <a:lumMod val="75000"/>
                  </a:schemeClr>
                </a:solidFill>
              </a:rPr>
              <a:t>MAMJ tornado/hail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activity.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The lagged relationships are objectively identified by the singular value decomposition (</a:t>
            </a:r>
            <a:r>
              <a:rPr lang="en-US" sz="2000" b="1" u="sng" dirty="0" smtClean="0">
                <a:solidFill>
                  <a:schemeClr val="accent6">
                    <a:lumMod val="75000"/>
                  </a:schemeClr>
                </a:solidFill>
              </a:rPr>
              <a:t>SVD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) method.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000" b="1" u="sng" dirty="0" smtClean="0">
                <a:solidFill>
                  <a:schemeClr val="accent6">
                    <a:lumMod val="75000"/>
                  </a:schemeClr>
                </a:solidFill>
              </a:rPr>
              <a:t>Forecast </a:t>
            </a:r>
            <a:r>
              <a:rPr lang="en-US" sz="2000" b="1" u="sng" dirty="0" smtClean="0">
                <a:solidFill>
                  <a:schemeClr val="accent6">
                    <a:lumMod val="75000"/>
                  </a:schemeClr>
                </a:solidFill>
              </a:rPr>
              <a:t>skill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is measured by anomaly correlation and hit rate.</a:t>
            </a:r>
          </a:p>
        </p:txBody>
      </p:sp>
    </p:spTree>
    <p:extLst>
      <p:ext uri="{BB962C8B-B14F-4D97-AF65-F5344CB8AC3E}">
        <p14:creationId xmlns:p14="http://schemas.microsoft.com/office/powerpoint/2010/main" val="10595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Tornado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114800"/>
            <a:ext cx="7772400" cy="150018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EF1-EF5 &amp; EF3-EF5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1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6" b="58214"/>
          <a:stretch/>
        </p:blipFill>
        <p:spPr>
          <a:xfrm>
            <a:off x="40341" y="552510"/>
            <a:ext cx="8875059" cy="1962090"/>
          </a:xfrm>
          <a:prstGeom prst="rect">
            <a:avLst/>
          </a:prstGeom>
        </p:spPr>
      </p:pic>
      <p:pic>
        <p:nvPicPr>
          <p:cNvPr id="3" name="Picture 2" descr="SVD2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4" b="58341"/>
          <a:stretch/>
        </p:blipFill>
        <p:spPr>
          <a:xfrm>
            <a:off x="49192" y="2562827"/>
            <a:ext cx="8875059" cy="1932973"/>
          </a:xfrm>
          <a:prstGeom prst="rect">
            <a:avLst/>
          </a:prstGeom>
        </p:spPr>
      </p:pic>
      <p:pic>
        <p:nvPicPr>
          <p:cNvPr id="4" name="Picture 3" descr="SVD3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58172"/>
          <a:stretch/>
        </p:blipFill>
        <p:spPr>
          <a:xfrm>
            <a:off x="43405" y="4548851"/>
            <a:ext cx="8875059" cy="19572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00387" y="33941"/>
            <a:ext cx="335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SVD: Spatial Pattern (EF1-EF5)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329" y="228600"/>
            <a:ext cx="1438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January SST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89160" y="228600"/>
            <a:ext cx="1805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MAMJ Tornado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1524000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1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33%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35477" y="3593068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2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12%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35477" y="5650468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3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7</a:t>
            </a:r>
            <a:r>
              <a:rPr lang="en-US" b="1" dirty="0" smtClean="0">
                <a:solidFill>
                  <a:srgbClr val="0070C0"/>
                </a:solidFill>
              </a:rPr>
              <a:t>%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1" name="Picture 10" descr="SVD3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" t="42236" r="50822" b="54742"/>
          <a:stretch/>
        </p:blipFill>
        <p:spPr>
          <a:xfrm>
            <a:off x="1905000" y="6588964"/>
            <a:ext cx="5334000" cy="26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79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VD3.ef3-ef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26" b="58486"/>
          <a:stretch/>
        </p:blipFill>
        <p:spPr>
          <a:xfrm>
            <a:off x="76200" y="4575464"/>
            <a:ext cx="8875059" cy="1974273"/>
          </a:xfrm>
          <a:prstGeom prst="rect">
            <a:avLst/>
          </a:prstGeom>
        </p:spPr>
      </p:pic>
      <p:pic>
        <p:nvPicPr>
          <p:cNvPr id="13" name="Picture 12" descr="SVD2.ef3-ef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0" b="58031"/>
          <a:stretch/>
        </p:blipFill>
        <p:spPr>
          <a:xfrm>
            <a:off x="76200" y="2590800"/>
            <a:ext cx="8875059" cy="1984664"/>
          </a:xfrm>
          <a:prstGeom prst="rect">
            <a:avLst/>
          </a:prstGeom>
        </p:spPr>
      </p:pic>
      <p:pic>
        <p:nvPicPr>
          <p:cNvPr id="12" name="Picture 11" descr="SVD1.ef3-ef5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 b="58637"/>
          <a:stretch/>
        </p:blipFill>
        <p:spPr>
          <a:xfrm>
            <a:off x="76200" y="609600"/>
            <a:ext cx="8875059" cy="19223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00387" y="33941"/>
            <a:ext cx="335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SVD: Spatial Pattern (</a:t>
            </a:r>
            <a:r>
              <a:rPr lang="en-US" sz="2000" b="1" dirty="0" smtClean="0">
                <a:solidFill>
                  <a:schemeClr val="accent2"/>
                </a:solidFill>
              </a:rPr>
              <a:t>EF3-EF5</a:t>
            </a:r>
            <a:r>
              <a:rPr lang="en-US" sz="2000" b="1" dirty="0" smtClean="0">
                <a:solidFill>
                  <a:schemeClr val="accent2"/>
                </a:solidFill>
              </a:rPr>
              <a:t>)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329" y="228600"/>
            <a:ext cx="1438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January SST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89160" y="228600"/>
            <a:ext cx="1805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MAMJ Tornado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96200" y="1676400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1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27%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35477" y="3593068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2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12%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35477" y="5650468"/>
            <a:ext cx="91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Mode 3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9</a:t>
            </a:r>
            <a:r>
              <a:rPr lang="en-US" b="1" dirty="0" smtClean="0">
                <a:solidFill>
                  <a:srgbClr val="0070C0"/>
                </a:solidFill>
              </a:rPr>
              <a:t>%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1" name="Picture 10" descr="SVD3.gi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" t="42236" r="50822" b="54742"/>
          <a:stretch/>
        </p:blipFill>
        <p:spPr>
          <a:xfrm>
            <a:off x="1905000" y="6588964"/>
            <a:ext cx="5334000" cy="26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54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Hail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38600"/>
            <a:ext cx="7772400" cy="150018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≥ </a:t>
            </a:r>
            <a:r>
              <a:rPr lang="en-US" dirty="0" smtClean="0">
                <a:solidFill>
                  <a:schemeClr val="accent2"/>
                </a:solidFill>
              </a:rPr>
              <a:t>1.0”  &amp;   </a:t>
            </a:r>
            <a:r>
              <a:rPr lang="en-US" b="1" dirty="0" smtClean="0">
                <a:solidFill>
                  <a:schemeClr val="accent2"/>
                </a:solidFill>
              </a:rPr>
              <a:t>≥</a:t>
            </a:r>
            <a:r>
              <a:rPr lang="en-US" dirty="0" smtClean="0">
                <a:solidFill>
                  <a:schemeClr val="accent2"/>
                </a:solidFill>
              </a:rPr>
              <a:t> 2.0”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128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585</TotalTime>
  <Words>1163</Words>
  <Application>Microsoft Office PowerPoint</Application>
  <PresentationFormat>On-screen Show (4:3)</PresentationFormat>
  <Paragraphs>316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Executive</vt:lpstr>
      <vt:lpstr>Follow up analysis from 12 January  SSW meeting</vt:lpstr>
      <vt:lpstr>Action Items from 12 Jan</vt:lpstr>
      <vt:lpstr>PowerPoint Presentation</vt:lpstr>
      <vt:lpstr>PowerPoint Presentation</vt:lpstr>
      <vt:lpstr>PowerPoint Presentation</vt:lpstr>
      <vt:lpstr>Tornado</vt:lpstr>
      <vt:lpstr>PowerPoint Presentation</vt:lpstr>
      <vt:lpstr>PowerPoint Presentation</vt:lpstr>
      <vt:lpstr>Hail</vt:lpstr>
      <vt:lpstr>PowerPoint Presentation</vt:lpstr>
      <vt:lpstr>PowerPoint Presentation</vt:lpstr>
      <vt:lpstr>Skill</vt:lpstr>
      <vt:lpstr>PowerPoint Presentation</vt:lpstr>
      <vt:lpstr>PowerPoint Presentation</vt:lpstr>
      <vt:lpstr>SVD Summary</vt:lpstr>
      <vt:lpstr>PowerPoint Presentation</vt:lpstr>
      <vt:lpstr>PowerPoint Presentation</vt:lpstr>
      <vt:lpstr>PowerPoint Presentation</vt:lpstr>
      <vt:lpstr>ENSO Composite Maps</vt:lpstr>
      <vt:lpstr>PowerPoint Presentation</vt:lpstr>
      <vt:lpstr>PowerPoint Presentation</vt:lpstr>
      <vt:lpstr>ENSO Composite Summary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Kirstin Harnos</dc:creator>
  <cp:lastModifiedBy>Kirstin Harnos</cp:lastModifiedBy>
  <cp:revision>48</cp:revision>
  <dcterms:created xsi:type="dcterms:W3CDTF">2016-02-02T13:24:18Z</dcterms:created>
  <dcterms:modified xsi:type="dcterms:W3CDTF">2016-02-04T15:26:08Z</dcterms:modified>
</cp:coreProperties>
</file>