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B9D48-13A8-403D-AD50-A1AB75FD8F7D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19D5F-72B8-4EFC-8908-BF0A9CD50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9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5D2-7A6C-4BC1-845E-1E9D5A773571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9F94-EC22-405C-A4EC-A7EF79CE9EB0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04A6-73E0-4216-B946-9E7EA30A1269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C931-3E10-432C-89FE-D975787C2F91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3F6-545D-4374-8749-49EC4C11C431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BACF-58E2-4474-97E4-BAF9CCE12A6F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39E3-A035-44FD-931D-45797238F4F0}" type="datetime1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9E12-C43C-4444-BF66-B9C874A7934F}" type="datetime1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D8CA-BB52-40C1-820B-81E0F569E00F}" type="datetime1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C92B-DC04-4C00-9109-AE45A196A7C8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6CF7-FA8F-41B5-ADA8-28C5E4BC87A1}" type="datetime1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40F7-BD3D-4F56-BD93-7082FD716E45}" type="datetime1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c.ncep.noaa.gov/products/outlooks/hurricane2015/August/hurricane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SSW </a:t>
            </a:r>
            <a:r>
              <a:rPr lang="en-US" dirty="0" err="1" smtClean="0"/>
              <a:t>Telecon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04 Feb,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1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08-12 February, discuss format for the outlook (via emails)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February: </a:t>
            </a:r>
            <a:r>
              <a:rPr lang="en-US" dirty="0" err="1" smtClean="0"/>
              <a:t>Telecon</a:t>
            </a:r>
            <a:r>
              <a:rPr lang="en-US" dirty="0" smtClean="0"/>
              <a:t> to present initial outlooks from various tools (in the format we decide on)</a:t>
            </a:r>
          </a:p>
          <a:p>
            <a:r>
              <a:rPr lang="en-US" dirty="0" smtClean="0"/>
              <a:t>22 February: </a:t>
            </a:r>
            <a:r>
              <a:rPr lang="en-US" dirty="0" err="1" smtClean="0"/>
              <a:t>Telecon</a:t>
            </a:r>
            <a:r>
              <a:rPr lang="en-US" dirty="0" smtClean="0"/>
              <a:t> with final outlooks from various sources</a:t>
            </a:r>
          </a:p>
          <a:p>
            <a:r>
              <a:rPr lang="en-US" dirty="0" smtClean="0"/>
              <a:t>23-24 February: Finalize the outlook</a:t>
            </a:r>
          </a:p>
          <a:p>
            <a:r>
              <a:rPr lang="en-US" dirty="0" smtClean="0"/>
              <a:t>25 February: release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2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all presentations summarizing various methodologies that could be used</a:t>
            </a:r>
          </a:p>
          <a:p>
            <a:pPr lvl="1"/>
            <a:r>
              <a:rPr lang="en-US" dirty="0" smtClean="0"/>
              <a:t>Sang-Ki Lee</a:t>
            </a:r>
          </a:p>
          <a:p>
            <a:pPr lvl="1"/>
            <a:r>
              <a:rPr lang="en-US" dirty="0" smtClean="0"/>
              <a:t>John Allen</a:t>
            </a:r>
          </a:p>
          <a:p>
            <a:pPr lvl="1"/>
            <a:r>
              <a:rPr lang="en-US" dirty="0" smtClean="0"/>
              <a:t>Ashton Cook</a:t>
            </a:r>
          </a:p>
          <a:p>
            <a:pPr lvl="1"/>
            <a:r>
              <a:rPr lang="en-US" dirty="0" smtClean="0"/>
              <a:t>Hui Wang/Kirsten </a:t>
            </a:r>
            <a:r>
              <a:rPr lang="en-US" dirty="0" err="1" smtClean="0"/>
              <a:t>Harnos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5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immediate question is what format of outlook to aim for? The answer to this question will determine work during next couple of weeks and discussion during next </a:t>
            </a:r>
            <a:r>
              <a:rPr lang="en-US" dirty="0" err="1" smtClean="0"/>
              <a:t>telecon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4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suggestions on the format</a:t>
            </a:r>
          </a:p>
          <a:p>
            <a:pPr lvl="1"/>
            <a:r>
              <a:rPr lang="en-US" dirty="0" smtClean="0"/>
              <a:t>A basic format for seasonal severe weather (SSW) outlook may be a spatial map of category that is favored, e.g., a regions with enhanced risk for SSW (tornado and hail); regions with reduced risk for SSW; in principle, one could also have a region with enhanced probability for normal SSW (for CPC’s seasonal forecast this is rarely invoked); and a 4</a:t>
            </a:r>
            <a:r>
              <a:rPr lang="en-US" baseline="30000" dirty="0" smtClean="0"/>
              <a:t>th</a:t>
            </a:r>
            <a:r>
              <a:rPr lang="en-US" dirty="0" smtClean="0"/>
              <a:t> region for which nothing could be said (climatology as the forecasts)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Map will look like the one John distributed</a:t>
            </a:r>
          </a:p>
          <a:p>
            <a:r>
              <a:rPr lang="en-US" dirty="0" smtClean="0"/>
              <a:t>In this approach, we will need to decide forecasts for how many categories – three (like CPC does for seasonal); five (like the one on the right)</a:t>
            </a:r>
          </a:p>
          <a:p>
            <a:r>
              <a:rPr lang="en-US" dirty="0" smtClean="0"/>
              <a:t>My (</a:t>
            </a:r>
            <a:r>
              <a:rPr lang="en-US" dirty="0" err="1" smtClean="0"/>
              <a:t>Arun’s</a:t>
            </a:r>
            <a:r>
              <a:rPr lang="en-US" dirty="0" smtClean="0"/>
              <a:t>) preference is three categories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90800"/>
            <a:ext cx="4114800" cy="288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5473829"/>
            <a:ext cx="1600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Fig. 1: Option1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65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could stay with a map like Fig. 1 or add next level of complexity in that add a pie chart that also illustrates probabilities for each category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3" t="73268" r="74720" b="7194"/>
          <a:stretch/>
        </p:blipFill>
        <p:spPr bwMode="auto">
          <a:xfrm>
            <a:off x="7086600" y="4295775"/>
            <a:ext cx="1524001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511485"/>
            <a:ext cx="4114800" cy="288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71900" y="6375464"/>
            <a:ext cx="1981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Fig. 2: Option 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486400" y="4686300"/>
            <a:ext cx="1752600" cy="2666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2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 smtClean="0"/>
              <a:t>The next level of complexity will be to produce a map like CPC’s seasonal outlooks for surface temperature and precipitation that also differentiate probabilities within a category</a:t>
            </a:r>
            <a:endParaRPr lang="en-US" dirty="0"/>
          </a:p>
        </p:txBody>
      </p:sp>
      <p:pic>
        <p:nvPicPr>
          <p:cNvPr id="4098" name="Picture 2" descr="http://www.cpc.noaa.gov/products/predictions/long_range/lead01/off01_tem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05837"/>
            <a:ext cx="2667000" cy="24778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09950" y="5943600"/>
            <a:ext cx="16383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Fig. 3:Option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5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state of science, will be best to stay with either option 1 or 2. </a:t>
            </a:r>
            <a:r>
              <a:rPr lang="en-US" dirty="0" smtClean="0">
                <a:solidFill>
                  <a:srgbClr val="C00000"/>
                </a:solidFill>
              </a:rPr>
              <a:t>Comments?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6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Additional considerations	</a:t>
            </a:r>
          </a:p>
          <a:p>
            <a:pPr lvl="1"/>
            <a:r>
              <a:rPr lang="en-US" dirty="0" smtClean="0"/>
              <a:t>Will need a text statement accompanying the forecasts that describes science behind</a:t>
            </a:r>
          </a:p>
          <a:p>
            <a:pPr lvl="1"/>
            <a:r>
              <a:rPr lang="en-US" dirty="0" smtClean="0"/>
              <a:t>Will need a disclaimer that below normal risk for SSW does not imply letting the guard down!</a:t>
            </a:r>
          </a:p>
          <a:p>
            <a:r>
              <a:rPr lang="en-US" dirty="0" smtClean="0"/>
              <a:t>Gerry (and CPC) have considerable experience in dealing with above two points in the context of Hurricane </a:t>
            </a:r>
            <a:r>
              <a:rPr lang="en-US" dirty="0"/>
              <a:t>Seasonal Outlooks, e.g., 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www.cpc.ncep.noaa.gov/products/outlooks/hurricane2015/August/hurricane.shtml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344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SSW Telecon 04 Feb,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SSW Telecon 04 Feb, 2016</dc:title>
  <dc:creator>Arun Kumar</dc:creator>
  <cp:lastModifiedBy>Arun Kumar</cp:lastModifiedBy>
  <cp:revision>6</cp:revision>
  <dcterms:created xsi:type="dcterms:W3CDTF">2006-08-16T00:00:00Z</dcterms:created>
  <dcterms:modified xsi:type="dcterms:W3CDTF">2016-02-05T15:09:24Z</dcterms:modified>
</cp:coreProperties>
</file>