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2" r:id="rId5"/>
    <p:sldId id="259" r:id="rId6"/>
    <p:sldId id="260" r:id="rId7"/>
    <p:sldId id="261" r:id="rId8"/>
    <p:sldId id="263" r:id="rId9"/>
    <p:sldId id="264" r:id="rId10"/>
    <p:sldId id="276" r:id="rId11"/>
    <p:sldId id="277" r:id="rId12"/>
    <p:sldId id="278" r:id="rId13"/>
    <p:sldId id="266" r:id="rId14"/>
    <p:sldId id="267" r:id="rId15"/>
    <p:sldId id="279" r:id="rId16"/>
    <p:sldId id="280" r:id="rId17"/>
    <p:sldId id="281" r:id="rId18"/>
    <p:sldId id="28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22" y="-10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306AB-4AB6-4763-A95B-36E3C6444C08}" type="datetimeFigureOut">
              <a:rPr lang="en-US" smtClean="0"/>
              <a:t>11/30/2015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AD026-62B8-4260-A0BF-5102913EA6FD}" type="slidenum">
              <a:rPr lang="en-US" smtClean="0"/>
              <a:t>‹#›</a:t>
            </a:fld>
            <a:endParaRPr lang="en-US"/>
          </a:p>
        </p:txBody>
      </p:sp>
    </p:spTree>
    <p:extLst>
      <p:ext uri="{BB962C8B-B14F-4D97-AF65-F5344CB8AC3E}">
        <p14:creationId xmlns:p14="http://schemas.microsoft.com/office/powerpoint/2010/main" val="259776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A9F37-FE9D-4CCD-BE61-1BC51CA91B7E}" type="datetime1">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165498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2599E-6A1C-461E-BE13-F9B1E5535247}" type="datetime1">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126982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A0D46-0EC1-4F9E-9700-085C38AF0DC8}" type="datetime1">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137615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D6A7B-DCA7-4A87-BC4C-40181A5B8B84}" type="datetime1">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85454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7CF1A-0253-41D7-BEBF-E589E635C549}" type="datetime1">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2239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2F8FA-423B-4136-8E9B-A5486CB2F564}" type="datetime1">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388904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513ABF-4744-45FE-A95A-4C3505F58CD0}" type="datetime1">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152748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0E5E3-29E8-4A69-9AD4-6B6D1B97E851}" type="datetime1">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78509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36AB7-9D38-4239-BD56-3F3FA30FBF85}" type="datetime1">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191537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197A5-8E14-438B-8144-AE7E6853096B}" type="datetime1">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409576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6AA64-9433-47AA-BA1C-038D55649B95}" type="datetime1">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9E2A9-986F-477B-89FE-312C8876AB06}" type="slidenum">
              <a:rPr lang="en-US" smtClean="0"/>
              <a:t>‹#›</a:t>
            </a:fld>
            <a:endParaRPr lang="en-US"/>
          </a:p>
        </p:txBody>
      </p:sp>
    </p:spTree>
    <p:extLst>
      <p:ext uri="{BB962C8B-B14F-4D97-AF65-F5344CB8AC3E}">
        <p14:creationId xmlns:p14="http://schemas.microsoft.com/office/powerpoint/2010/main" val="82963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93C3B-9E97-4FB2-A132-A7D1B9A4EAC7}" type="datetime1">
              <a:rPr lang="en-US" smtClean="0"/>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9E2A9-986F-477B-89FE-312C8876AB06}" type="slidenum">
              <a:rPr lang="en-US" smtClean="0"/>
              <a:t>‹#›</a:t>
            </a:fld>
            <a:endParaRPr lang="en-US"/>
          </a:p>
        </p:txBody>
      </p:sp>
    </p:spTree>
    <p:extLst>
      <p:ext uri="{BB962C8B-B14F-4D97-AF65-F5344CB8AC3E}">
        <p14:creationId xmlns:p14="http://schemas.microsoft.com/office/powerpoint/2010/main" val="321963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1111" y="914400"/>
            <a:ext cx="6683689" cy="461665"/>
          </a:xfrm>
          <a:prstGeom prst="rect">
            <a:avLst/>
          </a:prstGeom>
          <a:noFill/>
        </p:spPr>
        <p:txBody>
          <a:bodyPr wrap="none" rtlCol="0">
            <a:spAutoFit/>
          </a:bodyPr>
          <a:lstStyle/>
          <a:p>
            <a:r>
              <a:rPr lang="en-US" sz="2400" b="1" dirty="0" smtClean="0"/>
              <a:t>Statistical Predictions of Seasonal Tornado Activity</a:t>
            </a:r>
            <a:endParaRPr lang="en-US" sz="2400" b="1" dirty="0"/>
          </a:p>
        </p:txBody>
      </p:sp>
      <p:sp>
        <p:nvSpPr>
          <p:cNvPr id="3" name="TextBox 2"/>
          <p:cNvSpPr txBox="1"/>
          <p:nvPr/>
        </p:nvSpPr>
        <p:spPr>
          <a:xfrm>
            <a:off x="3581400" y="5791200"/>
            <a:ext cx="2034468" cy="369332"/>
          </a:xfrm>
          <a:prstGeom prst="rect">
            <a:avLst/>
          </a:prstGeom>
          <a:noFill/>
        </p:spPr>
        <p:txBody>
          <a:bodyPr wrap="none" rtlCol="0">
            <a:spAutoFit/>
          </a:bodyPr>
          <a:lstStyle/>
          <a:p>
            <a:r>
              <a:rPr lang="en-US" dirty="0" smtClean="0"/>
              <a:t>30 November 2015</a:t>
            </a:r>
            <a:endParaRPr lang="en-US" dirty="0"/>
          </a:p>
        </p:txBody>
      </p:sp>
      <p:sp>
        <p:nvSpPr>
          <p:cNvPr id="5" name="Slide Number Placeholder 4"/>
          <p:cNvSpPr>
            <a:spLocks noGrp="1"/>
          </p:cNvSpPr>
          <p:nvPr>
            <p:ph type="sldNum" sz="quarter" idx="12"/>
          </p:nvPr>
        </p:nvSpPr>
        <p:spPr/>
        <p:txBody>
          <a:bodyPr/>
          <a:lstStyle/>
          <a:p>
            <a:fld id="{0E39E2A9-986F-477B-89FE-312C8876AB06}" type="slidenum">
              <a:rPr lang="en-US" smtClean="0"/>
              <a:t>1</a:t>
            </a:fld>
            <a:endParaRPr lang="en-US"/>
          </a:p>
        </p:txBody>
      </p:sp>
    </p:spTree>
    <p:extLst>
      <p:ext uri="{BB962C8B-B14F-4D97-AF65-F5344CB8AC3E}">
        <p14:creationId xmlns:p14="http://schemas.microsoft.com/office/powerpoint/2010/main" val="2920716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0" y="0"/>
            <a:ext cx="3505200" cy="1815882"/>
          </a:xfrm>
          <a:prstGeom prst="rect">
            <a:avLst/>
          </a:prstGeom>
          <a:noFill/>
        </p:spPr>
        <p:txBody>
          <a:bodyPr wrap="square" rtlCol="0">
            <a:spAutoFit/>
          </a:bodyPr>
          <a:lstStyle/>
          <a:p>
            <a:r>
              <a:rPr lang="en-US" sz="3200" b="1" dirty="0" smtClean="0">
                <a:solidFill>
                  <a:srgbClr val="C00000"/>
                </a:solidFill>
              </a:rPr>
              <a:t>Forecast Skill</a:t>
            </a:r>
          </a:p>
          <a:p>
            <a:r>
              <a:rPr lang="en-US" sz="2000" b="1" u="sng" dirty="0" smtClean="0">
                <a:solidFill>
                  <a:srgbClr val="0070C0"/>
                </a:solidFill>
              </a:rPr>
              <a:t>Anomaly Correlation </a:t>
            </a:r>
            <a:r>
              <a:rPr lang="en-US" sz="2000" b="1" dirty="0" smtClean="0">
                <a:solidFill>
                  <a:srgbClr val="0070C0"/>
                </a:solidFill>
              </a:rPr>
              <a:t>between observed and predicted MAMJ tornado activity during 1955 and 2014.</a:t>
            </a:r>
            <a:endParaRPr lang="en-US" sz="2000" b="1" dirty="0">
              <a:solidFill>
                <a:srgbClr val="0070C0"/>
              </a:solidFill>
            </a:endParaRPr>
          </a:p>
        </p:txBody>
      </p:sp>
      <p:sp>
        <p:nvSpPr>
          <p:cNvPr id="5" name="TextBox 4"/>
          <p:cNvSpPr txBox="1"/>
          <p:nvPr/>
        </p:nvSpPr>
        <p:spPr>
          <a:xfrm>
            <a:off x="3733800" y="1748135"/>
            <a:ext cx="842988" cy="461665"/>
          </a:xfrm>
          <a:prstGeom prst="rect">
            <a:avLst/>
          </a:prstGeom>
          <a:noFill/>
        </p:spPr>
        <p:txBody>
          <a:bodyPr wrap="none" rtlCol="0">
            <a:spAutoFit/>
          </a:bodyPr>
          <a:lstStyle/>
          <a:p>
            <a:r>
              <a:rPr lang="en-US" sz="2400" dirty="0" smtClean="0">
                <a:solidFill>
                  <a:srgbClr val="C00000"/>
                </a:solidFill>
              </a:rPr>
              <a:t>SVD1</a:t>
            </a:r>
            <a:endParaRPr lang="en-US" sz="2400" dirty="0">
              <a:solidFill>
                <a:srgbClr val="C00000"/>
              </a:solidFill>
            </a:endParaRPr>
          </a:p>
        </p:txBody>
      </p:sp>
      <p:sp>
        <p:nvSpPr>
          <p:cNvPr id="6" name="TextBox 5"/>
          <p:cNvSpPr txBox="1"/>
          <p:nvPr/>
        </p:nvSpPr>
        <p:spPr>
          <a:xfrm>
            <a:off x="3733800" y="3881735"/>
            <a:ext cx="1655197" cy="461665"/>
          </a:xfrm>
          <a:prstGeom prst="rect">
            <a:avLst/>
          </a:prstGeom>
          <a:noFill/>
        </p:spPr>
        <p:txBody>
          <a:bodyPr wrap="none" rtlCol="0">
            <a:spAutoFit/>
          </a:bodyPr>
          <a:lstStyle/>
          <a:p>
            <a:r>
              <a:rPr lang="en-US" sz="2400" dirty="0" smtClean="0">
                <a:solidFill>
                  <a:srgbClr val="C00000"/>
                </a:solidFill>
              </a:rPr>
              <a:t>SVD1+SVD2</a:t>
            </a:r>
            <a:endParaRPr lang="en-US" sz="2400" dirty="0">
              <a:solidFill>
                <a:srgbClr val="C00000"/>
              </a:solidFill>
            </a:endParaRPr>
          </a:p>
        </p:txBody>
      </p:sp>
      <p:sp>
        <p:nvSpPr>
          <p:cNvPr id="7" name="TextBox 6"/>
          <p:cNvSpPr txBox="1"/>
          <p:nvPr/>
        </p:nvSpPr>
        <p:spPr>
          <a:xfrm>
            <a:off x="3738588" y="6015335"/>
            <a:ext cx="2467407" cy="461665"/>
          </a:xfrm>
          <a:prstGeom prst="rect">
            <a:avLst/>
          </a:prstGeom>
          <a:noFill/>
        </p:spPr>
        <p:txBody>
          <a:bodyPr wrap="none" rtlCol="0">
            <a:spAutoFit/>
          </a:bodyPr>
          <a:lstStyle/>
          <a:p>
            <a:r>
              <a:rPr lang="en-US" sz="2400" dirty="0" smtClean="0">
                <a:solidFill>
                  <a:srgbClr val="C00000"/>
                </a:solidFill>
              </a:rPr>
              <a:t>SVD1+SVD2+SVD3</a:t>
            </a:r>
            <a:endParaRPr lang="en-US" sz="2400" dirty="0">
              <a:solidFill>
                <a:srgbClr val="C00000"/>
              </a:solidFill>
            </a:endParaRPr>
          </a:p>
        </p:txBody>
      </p:sp>
      <p:cxnSp>
        <p:nvCxnSpPr>
          <p:cNvPr id="8" name="Straight Arrow Connector 7"/>
          <p:cNvCxnSpPr/>
          <p:nvPr/>
        </p:nvCxnSpPr>
        <p:spPr>
          <a:xfrm flipH="1" flipV="1">
            <a:off x="6253188" y="1551800"/>
            <a:ext cx="457200" cy="2770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61814" y="1371600"/>
            <a:ext cx="1034386" cy="738664"/>
          </a:xfrm>
          <a:prstGeom prst="rect">
            <a:avLst/>
          </a:prstGeom>
          <a:noFill/>
        </p:spPr>
        <p:txBody>
          <a:bodyPr wrap="none" rtlCol="0">
            <a:spAutoFit/>
          </a:bodyPr>
          <a:lstStyle/>
          <a:p>
            <a:pPr algn="ctr"/>
            <a:r>
              <a:rPr lang="en-US" sz="1400" dirty="0" smtClean="0"/>
              <a:t>95% </a:t>
            </a:r>
          </a:p>
          <a:p>
            <a:pPr algn="ctr"/>
            <a:r>
              <a:rPr lang="en-US" sz="1400" dirty="0" smtClean="0"/>
              <a:t>significance</a:t>
            </a:r>
          </a:p>
          <a:p>
            <a:pPr algn="ctr"/>
            <a:r>
              <a:rPr lang="en-US" sz="1400" dirty="0" smtClean="0"/>
              <a:t>level</a:t>
            </a:r>
            <a:endParaRPr lang="en-US" sz="1400" dirty="0"/>
          </a:p>
        </p:txBody>
      </p:sp>
      <p:sp>
        <p:nvSpPr>
          <p:cNvPr id="10" name="TextBox 9"/>
          <p:cNvSpPr txBox="1"/>
          <p:nvPr/>
        </p:nvSpPr>
        <p:spPr>
          <a:xfrm>
            <a:off x="381000" y="2791361"/>
            <a:ext cx="2667000" cy="1323439"/>
          </a:xfrm>
          <a:prstGeom prst="rect">
            <a:avLst/>
          </a:prstGeom>
          <a:noFill/>
        </p:spPr>
        <p:txBody>
          <a:bodyPr wrap="square" rtlCol="0">
            <a:spAutoFit/>
          </a:bodyPr>
          <a:lstStyle/>
          <a:p>
            <a:pPr algn="just"/>
            <a:r>
              <a:rPr lang="en-US" sz="2000" b="1" dirty="0">
                <a:solidFill>
                  <a:schemeClr val="accent4"/>
                </a:solidFill>
              </a:rPr>
              <a:t> </a:t>
            </a:r>
            <a:r>
              <a:rPr lang="en-US" sz="2000" b="1" dirty="0" smtClean="0">
                <a:solidFill>
                  <a:schemeClr val="accent4"/>
                </a:solidFill>
              </a:rPr>
              <a:t>     The forecast skill is increased by including the second and third SVD modes.</a:t>
            </a:r>
            <a:endParaRPr lang="en-US" sz="2000" b="1" dirty="0">
              <a:solidFill>
                <a:schemeClr val="accent4"/>
              </a:solidFill>
            </a:endParaRPr>
          </a:p>
        </p:txBody>
      </p:sp>
      <p:sp>
        <p:nvSpPr>
          <p:cNvPr id="11" name="Slide Number Placeholder 10"/>
          <p:cNvSpPr>
            <a:spLocks noGrp="1"/>
          </p:cNvSpPr>
          <p:nvPr>
            <p:ph type="sldNum" sz="quarter" idx="12"/>
          </p:nvPr>
        </p:nvSpPr>
        <p:spPr/>
        <p:txBody>
          <a:bodyPr/>
          <a:lstStyle/>
          <a:p>
            <a:fld id="{0E39E2A9-986F-477B-89FE-312C8876AB06}" type="slidenum">
              <a:rPr lang="en-US" smtClean="0"/>
              <a:t>10</a:t>
            </a:fld>
            <a:endParaRPr lang="en-US"/>
          </a:p>
        </p:txBody>
      </p:sp>
    </p:spTree>
    <p:extLst>
      <p:ext uri="{BB962C8B-B14F-4D97-AF65-F5344CB8AC3E}">
        <p14:creationId xmlns:p14="http://schemas.microsoft.com/office/powerpoint/2010/main" val="1194050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3733800" y="1748135"/>
            <a:ext cx="842988" cy="461665"/>
          </a:xfrm>
          <a:prstGeom prst="rect">
            <a:avLst/>
          </a:prstGeom>
          <a:noFill/>
        </p:spPr>
        <p:txBody>
          <a:bodyPr wrap="none" rtlCol="0">
            <a:spAutoFit/>
          </a:bodyPr>
          <a:lstStyle/>
          <a:p>
            <a:r>
              <a:rPr lang="en-US" sz="2400" dirty="0" smtClean="0">
                <a:solidFill>
                  <a:srgbClr val="C00000"/>
                </a:solidFill>
              </a:rPr>
              <a:t>SVD1</a:t>
            </a:r>
            <a:endParaRPr lang="en-US" sz="2400" dirty="0">
              <a:solidFill>
                <a:srgbClr val="C00000"/>
              </a:solidFill>
            </a:endParaRPr>
          </a:p>
        </p:txBody>
      </p:sp>
      <p:sp>
        <p:nvSpPr>
          <p:cNvPr id="5" name="TextBox 4"/>
          <p:cNvSpPr txBox="1"/>
          <p:nvPr/>
        </p:nvSpPr>
        <p:spPr>
          <a:xfrm>
            <a:off x="3733800" y="3881735"/>
            <a:ext cx="1655197" cy="461665"/>
          </a:xfrm>
          <a:prstGeom prst="rect">
            <a:avLst/>
          </a:prstGeom>
          <a:noFill/>
        </p:spPr>
        <p:txBody>
          <a:bodyPr wrap="none" rtlCol="0">
            <a:spAutoFit/>
          </a:bodyPr>
          <a:lstStyle/>
          <a:p>
            <a:r>
              <a:rPr lang="en-US" sz="2400" dirty="0" smtClean="0">
                <a:solidFill>
                  <a:srgbClr val="C00000"/>
                </a:solidFill>
              </a:rPr>
              <a:t>SVD1+SVD2</a:t>
            </a:r>
            <a:endParaRPr lang="en-US" sz="2400" dirty="0">
              <a:solidFill>
                <a:srgbClr val="C00000"/>
              </a:solidFill>
            </a:endParaRPr>
          </a:p>
        </p:txBody>
      </p:sp>
      <p:sp>
        <p:nvSpPr>
          <p:cNvPr id="6" name="TextBox 5"/>
          <p:cNvSpPr txBox="1"/>
          <p:nvPr/>
        </p:nvSpPr>
        <p:spPr>
          <a:xfrm>
            <a:off x="3738588" y="6015335"/>
            <a:ext cx="2467407" cy="461665"/>
          </a:xfrm>
          <a:prstGeom prst="rect">
            <a:avLst/>
          </a:prstGeom>
          <a:noFill/>
        </p:spPr>
        <p:txBody>
          <a:bodyPr wrap="none" rtlCol="0">
            <a:spAutoFit/>
          </a:bodyPr>
          <a:lstStyle/>
          <a:p>
            <a:r>
              <a:rPr lang="en-US" sz="2400" dirty="0" smtClean="0">
                <a:solidFill>
                  <a:srgbClr val="C00000"/>
                </a:solidFill>
              </a:rPr>
              <a:t>SVD1+SVD2+SVD3</a:t>
            </a:r>
            <a:endParaRPr lang="en-US" sz="2400" dirty="0">
              <a:solidFill>
                <a:srgbClr val="C00000"/>
              </a:solidFill>
            </a:endParaRPr>
          </a:p>
        </p:txBody>
      </p:sp>
      <p:sp>
        <p:nvSpPr>
          <p:cNvPr id="7" name="TextBox 6"/>
          <p:cNvSpPr txBox="1"/>
          <p:nvPr/>
        </p:nvSpPr>
        <p:spPr>
          <a:xfrm>
            <a:off x="0" y="0"/>
            <a:ext cx="2478564" cy="1815882"/>
          </a:xfrm>
          <a:prstGeom prst="rect">
            <a:avLst/>
          </a:prstGeom>
          <a:noFill/>
        </p:spPr>
        <p:txBody>
          <a:bodyPr wrap="none" rtlCol="0">
            <a:spAutoFit/>
          </a:bodyPr>
          <a:lstStyle/>
          <a:p>
            <a:r>
              <a:rPr lang="en-US" sz="3200" b="1" dirty="0" smtClean="0">
                <a:solidFill>
                  <a:srgbClr val="C00000"/>
                </a:solidFill>
              </a:rPr>
              <a:t>Hit Rate (%)</a:t>
            </a:r>
          </a:p>
          <a:p>
            <a:r>
              <a:rPr lang="en-US" sz="2000" b="1" dirty="0" smtClean="0">
                <a:solidFill>
                  <a:srgbClr val="7030A0"/>
                </a:solidFill>
              </a:rPr>
              <a:t>Three categories:</a:t>
            </a:r>
          </a:p>
          <a:p>
            <a:r>
              <a:rPr lang="en-US" sz="2000" b="1" dirty="0" smtClean="0">
                <a:solidFill>
                  <a:srgbClr val="0070C0"/>
                </a:solidFill>
              </a:rPr>
              <a:t>Above </a:t>
            </a:r>
            <a:r>
              <a:rPr lang="en-US" sz="2000" b="1" dirty="0" smtClean="0">
                <a:solidFill>
                  <a:srgbClr val="0070C0"/>
                </a:solidFill>
              </a:rPr>
              <a:t>normal:	33%</a:t>
            </a:r>
          </a:p>
          <a:p>
            <a:r>
              <a:rPr lang="en-US" sz="2000" b="1" dirty="0" smtClean="0">
                <a:solidFill>
                  <a:srgbClr val="0070C0"/>
                </a:solidFill>
              </a:rPr>
              <a:t>Near normal:	33%</a:t>
            </a:r>
          </a:p>
          <a:p>
            <a:r>
              <a:rPr lang="en-US" sz="2000" b="1" dirty="0" smtClean="0">
                <a:solidFill>
                  <a:srgbClr val="0070C0"/>
                </a:solidFill>
              </a:rPr>
              <a:t>Below normal:	33%</a:t>
            </a:r>
          </a:p>
        </p:txBody>
      </p:sp>
      <p:sp>
        <p:nvSpPr>
          <p:cNvPr id="8" name="TextBox 7"/>
          <p:cNvSpPr txBox="1"/>
          <p:nvPr/>
        </p:nvSpPr>
        <p:spPr>
          <a:xfrm>
            <a:off x="134470" y="2498229"/>
            <a:ext cx="3294530" cy="1692771"/>
          </a:xfrm>
          <a:prstGeom prst="rect">
            <a:avLst/>
          </a:prstGeom>
          <a:noFill/>
        </p:spPr>
        <p:txBody>
          <a:bodyPr wrap="square" rtlCol="0">
            <a:spAutoFit/>
          </a:bodyPr>
          <a:lstStyle/>
          <a:p>
            <a:r>
              <a:rPr lang="en-US" sz="2400" b="1" u="sng" dirty="0" smtClean="0">
                <a:solidFill>
                  <a:schemeClr val="accent3">
                    <a:lumMod val="75000"/>
                  </a:schemeClr>
                </a:solidFill>
              </a:rPr>
              <a:t>Hit rate</a:t>
            </a:r>
            <a:r>
              <a:rPr lang="en-US" sz="2000" b="1" dirty="0" smtClean="0">
                <a:solidFill>
                  <a:schemeClr val="accent3">
                    <a:lumMod val="75000"/>
                  </a:schemeClr>
                </a:solidFill>
              </a:rPr>
              <a:t>: ratio of number of hits (both seasonal forecast and observation fall into the same category) to the total number of years (60 </a:t>
            </a:r>
            <a:r>
              <a:rPr lang="en-US" sz="2000" b="1" dirty="0" smtClean="0">
                <a:solidFill>
                  <a:schemeClr val="accent3">
                    <a:lumMod val="75000"/>
                  </a:schemeClr>
                </a:solidFill>
              </a:rPr>
              <a:t>years).</a:t>
            </a:r>
            <a:endParaRPr lang="en-US" sz="2000" b="1" dirty="0">
              <a:solidFill>
                <a:schemeClr val="accent3">
                  <a:lumMod val="75000"/>
                </a:schemeClr>
              </a:solidFill>
            </a:endParaRPr>
          </a:p>
        </p:txBody>
      </p:sp>
      <p:sp>
        <p:nvSpPr>
          <p:cNvPr id="9" name="Slide Number Placeholder 8"/>
          <p:cNvSpPr>
            <a:spLocks noGrp="1"/>
          </p:cNvSpPr>
          <p:nvPr>
            <p:ph type="sldNum" sz="quarter" idx="12"/>
          </p:nvPr>
        </p:nvSpPr>
        <p:spPr/>
        <p:txBody>
          <a:bodyPr/>
          <a:lstStyle/>
          <a:p>
            <a:fld id="{0E39E2A9-986F-477B-89FE-312C8876AB06}" type="slidenum">
              <a:rPr lang="en-US" smtClean="0"/>
              <a:t>11</a:t>
            </a:fld>
            <a:endParaRPr lang="en-US"/>
          </a:p>
        </p:txBody>
      </p:sp>
    </p:spTree>
    <p:extLst>
      <p:ext uri="{BB962C8B-B14F-4D97-AF65-F5344CB8AC3E}">
        <p14:creationId xmlns:p14="http://schemas.microsoft.com/office/powerpoint/2010/main" val="260974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3733800" y="1748135"/>
            <a:ext cx="842988" cy="461665"/>
          </a:xfrm>
          <a:prstGeom prst="rect">
            <a:avLst/>
          </a:prstGeom>
          <a:noFill/>
        </p:spPr>
        <p:txBody>
          <a:bodyPr wrap="none" rtlCol="0">
            <a:spAutoFit/>
          </a:bodyPr>
          <a:lstStyle/>
          <a:p>
            <a:r>
              <a:rPr lang="en-US" sz="2400" dirty="0" smtClean="0">
                <a:solidFill>
                  <a:srgbClr val="C00000"/>
                </a:solidFill>
              </a:rPr>
              <a:t>SVD1</a:t>
            </a:r>
            <a:endParaRPr lang="en-US" sz="2400" dirty="0">
              <a:solidFill>
                <a:srgbClr val="C00000"/>
              </a:solidFill>
            </a:endParaRPr>
          </a:p>
        </p:txBody>
      </p:sp>
      <p:sp>
        <p:nvSpPr>
          <p:cNvPr id="5" name="TextBox 4"/>
          <p:cNvSpPr txBox="1"/>
          <p:nvPr/>
        </p:nvSpPr>
        <p:spPr>
          <a:xfrm>
            <a:off x="3733800" y="3881735"/>
            <a:ext cx="1655197" cy="461665"/>
          </a:xfrm>
          <a:prstGeom prst="rect">
            <a:avLst/>
          </a:prstGeom>
          <a:noFill/>
        </p:spPr>
        <p:txBody>
          <a:bodyPr wrap="none" rtlCol="0">
            <a:spAutoFit/>
          </a:bodyPr>
          <a:lstStyle/>
          <a:p>
            <a:r>
              <a:rPr lang="en-US" sz="2400" dirty="0" smtClean="0">
                <a:solidFill>
                  <a:srgbClr val="C00000"/>
                </a:solidFill>
              </a:rPr>
              <a:t>SVD1+SVD2</a:t>
            </a:r>
            <a:endParaRPr lang="en-US" sz="2400" dirty="0">
              <a:solidFill>
                <a:srgbClr val="C00000"/>
              </a:solidFill>
            </a:endParaRPr>
          </a:p>
        </p:txBody>
      </p:sp>
      <p:sp>
        <p:nvSpPr>
          <p:cNvPr id="6" name="TextBox 5"/>
          <p:cNvSpPr txBox="1"/>
          <p:nvPr/>
        </p:nvSpPr>
        <p:spPr>
          <a:xfrm>
            <a:off x="3738588" y="6015335"/>
            <a:ext cx="2467407" cy="461665"/>
          </a:xfrm>
          <a:prstGeom prst="rect">
            <a:avLst/>
          </a:prstGeom>
          <a:noFill/>
        </p:spPr>
        <p:txBody>
          <a:bodyPr wrap="none" rtlCol="0">
            <a:spAutoFit/>
          </a:bodyPr>
          <a:lstStyle/>
          <a:p>
            <a:r>
              <a:rPr lang="en-US" sz="2400" dirty="0" smtClean="0">
                <a:solidFill>
                  <a:srgbClr val="C00000"/>
                </a:solidFill>
              </a:rPr>
              <a:t>SVD1+SVD2+SVD3</a:t>
            </a:r>
            <a:endParaRPr lang="en-US" sz="2400" dirty="0">
              <a:solidFill>
                <a:srgbClr val="C00000"/>
              </a:solidFill>
            </a:endParaRPr>
          </a:p>
        </p:txBody>
      </p:sp>
      <p:sp>
        <p:nvSpPr>
          <p:cNvPr id="7" name="TextBox 6"/>
          <p:cNvSpPr txBox="1"/>
          <p:nvPr/>
        </p:nvSpPr>
        <p:spPr>
          <a:xfrm>
            <a:off x="0" y="0"/>
            <a:ext cx="2478564" cy="1815882"/>
          </a:xfrm>
          <a:prstGeom prst="rect">
            <a:avLst/>
          </a:prstGeom>
          <a:noFill/>
        </p:spPr>
        <p:txBody>
          <a:bodyPr wrap="none" rtlCol="0">
            <a:spAutoFit/>
          </a:bodyPr>
          <a:lstStyle/>
          <a:p>
            <a:r>
              <a:rPr lang="en-US" sz="3200" b="1" dirty="0" smtClean="0">
                <a:solidFill>
                  <a:srgbClr val="C00000"/>
                </a:solidFill>
              </a:rPr>
              <a:t>Hit Rate (%)</a:t>
            </a:r>
          </a:p>
          <a:p>
            <a:r>
              <a:rPr lang="en-US" sz="2000" b="1" dirty="0" smtClean="0">
                <a:solidFill>
                  <a:srgbClr val="7030A0"/>
                </a:solidFill>
              </a:rPr>
              <a:t>Three categories:</a:t>
            </a:r>
          </a:p>
          <a:p>
            <a:r>
              <a:rPr lang="en-US" sz="2000" b="1" dirty="0" smtClean="0">
                <a:solidFill>
                  <a:srgbClr val="0070C0"/>
                </a:solidFill>
              </a:rPr>
              <a:t>Above </a:t>
            </a:r>
            <a:r>
              <a:rPr lang="en-US" sz="2000" b="1" dirty="0" smtClean="0">
                <a:solidFill>
                  <a:srgbClr val="0070C0"/>
                </a:solidFill>
              </a:rPr>
              <a:t>normal:	25%</a:t>
            </a:r>
          </a:p>
          <a:p>
            <a:r>
              <a:rPr lang="en-US" sz="2000" b="1" dirty="0" smtClean="0">
                <a:solidFill>
                  <a:srgbClr val="0070C0"/>
                </a:solidFill>
              </a:rPr>
              <a:t>Near normal:	50%</a:t>
            </a:r>
          </a:p>
          <a:p>
            <a:r>
              <a:rPr lang="en-US" sz="2000" b="1" dirty="0" smtClean="0">
                <a:solidFill>
                  <a:srgbClr val="0070C0"/>
                </a:solidFill>
              </a:rPr>
              <a:t>Below normal:	25%</a:t>
            </a:r>
            <a:endParaRPr lang="en-US" sz="2000" b="1" dirty="0">
              <a:solidFill>
                <a:srgbClr val="0070C0"/>
              </a:solidFill>
            </a:endParaRPr>
          </a:p>
        </p:txBody>
      </p:sp>
      <p:sp>
        <p:nvSpPr>
          <p:cNvPr id="8" name="Slide Number Placeholder 7"/>
          <p:cNvSpPr>
            <a:spLocks noGrp="1"/>
          </p:cNvSpPr>
          <p:nvPr>
            <p:ph type="sldNum" sz="quarter" idx="12"/>
          </p:nvPr>
        </p:nvSpPr>
        <p:spPr/>
        <p:txBody>
          <a:bodyPr/>
          <a:lstStyle/>
          <a:p>
            <a:fld id="{0E39E2A9-986F-477B-89FE-312C8876AB06}" type="slidenum">
              <a:rPr lang="en-US" smtClean="0"/>
              <a:t>12</a:t>
            </a:fld>
            <a:endParaRPr lang="en-US"/>
          </a:p>
        </p:txBody>
      </p:sp>
    </p:spTree>
    <p:extLst>
      <p:ext uri="{BB962C8B-B14F-4D97-AF65-F5344CB8AC3E}">
        <p14:creationId xmlns:p14="http://schemas.microsoft.com/office/powerpoint/2010/main" val="579819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381000" y="2895600"/>
            <a:ext cx="8305799" cy="646331"/>
          </a:xfrm>
          <a:prstGeom prst="rect">
            <a:avLst/>
          </a:prstGeom>
          <a:noFill/>
        </p:spPr>
        <p:txBody>
          <a:bodyPr wrap="square" rtlCol="0">
            <a:spAutoFit/>
          </a:bodyPr>
          <a:lstStyle/>
          <a:p>
            <a:pPr algn="ctr"/>
            <a:r>
              <a:rPr lang="en-US" dirty="0" smtClean="0">
                <a:solidFill>
                  <a:srgbClr val="C00000"/>
                </a:solidFill>
              </a:rPr>
              <a:t>The standard deviation of forecasted tornado activity is about a half of the observed.  Therefore, the predicted tornado activity is weaker than the observed.</a:t>
            </a:r>
            <a:endParaRPr lang="en-US" dirty="0">
              <a:solidFill>
                <a:srgbClr val="C00000"/>
              </a:solidFill>
            </a:endParaRPr>
          </a:p>
        </p:txBody>
      </p:sp>
      <p:sp>
        <p:nvSpPr>
          <p:cNvPr id="6" name="Rounded Rectangle 5"/>
          <p:cNvSpPr/>
          <p:nvPr/>
        </p:nvSpPr>
        <p:spPr>
          <a:xfrm>
            <a:off x="1524000" y="685800"/>
            <a:ext cx="2286000" cy="2286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133600" y="3657600"/>
            <a:ext cx="1905000" cy="2286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0E39E2A9-986F-477B-89FE-312C8876AB06}" type="slidenum">
              <a:rPr lang="en-US" smtClean="0"/>
              <a:t>13</a:t>
            </a:fld>
            <a:endParaRPr lang="en-US"/>
          </a:p>
        </p:txBody>
      </p:sp>
      <p:sp>
        <p:nvSpPr>
          <p:cNvPr id="8" name="Rounded Rectangle 7"/>
          <p:cNvSpPr/>
          <p:nvPr/>
        </p:nvSpPr>
        <p:spPr>
          <a:xfrm>
            <a:off x="7315200" y="685800"/>
            <a:ext cx="533400" cy="2286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7620000" y="3657600"/>
            <a:ext cx="457200" cy="2286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7729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0" y="0"/>
            <a:ext cx="2633863" cy="738664"/>
          </a:xfrm>
          <a:prstGeom prst="rect">
            <a:avLst/>
          </a:prstGeom>
          <a:noFill/>
        </p:spPr>
        <p:txBody>
          <a:bodyPr wrap="none" rtlCol="0">
            <a:spAutoFit/>
          </a:bodyPr>
          <a:lstStyle/>
          <a:p>
            <a:r>
              <a:rPr lang="en-US" sz="2400" b="1" dirty="0" smtClean="0">
                <a:solidFill>
                  <a:srgbClr val="C00000"/>
                </a:solidFill>
              </a:rPr>
              <a:t>Pattern Correlation</a:t>
            </a:r>
          </a:p>
          <a:p>
            <a:r>
              <a:rPr lang="en-US" dirty="0">
                <a:solidFill>
                  <a:srgbClr val="C00000"/>
                </a:solidFill>
              </a:rPr>
              <a:t>f</a:t>
            </a:r>
            <a:r>
              <a:rPr lang="en-US" dirty="0" smtClean="0">
                <a:solidFill>
                  <a:srgbClr val="C00000"/>
                </a:solidFill>
              </a:rPr>
              <a:t>or each year</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0E39E2A9-986F-477B-89FE-312C8876AB06}" type="slidenum">
              <a:rPr lang="en-US" smtClean="0"/>
              <a:t>14</a:t>
            </a:fld>
            <a:endParaRPr lang="en-US"/>
          </a:p>
        </p:txBody>
      </p:sp>
    </p:spTree>
    <p:extLst>
      <p:ext uri="{BB962C8B-B14F-4D97-AF65-F5344CB8AC3E}">
        <p14:creationId xmlns:p14="http://schemas.microsoft.com/office/powerpoint/2010/main" val="1883922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Rounded Rectangle 3"/>
          <p:cNvSpPr/>
          <p:nvPr/>
        </p:nvSpPr>
        <p:spPr>
          <a:xfrm>
            <a:off x="228600" y="6248400"/>
            <a:ext cx="2362200" cy="3810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77000" y="4038600"/>
            <a:ext cx="2467434" cy="523220"/>
          </a:xfrm>
          <a:prstGeom prst="rect">
            <a:avLst/>
          </a:prstGeom>
          <a:noFill/>
        </p:spPr>
        <p:txBody>
          <a:bodyPr wrap="square" rtlCol="0">
            <a:spAutoFit/>
          </a:bodyPr>
          <a:lstStyle/>
          <a:p>
            <a:pPr algn="ctr"/>
            <a:r>
              <a:rPr lang="en-US" sz="1400" b="1" dirty="0" smtClean="0">
                <a:solidFill>
                  <a:srgbClr val="7030A0"/>
                </a:solidFill>
              </a:rPr>
              <a:t>The predicted is much weaker than the observed in 2011.</a:t>
            </a:r>
            <a:endParaRPr lang="en-US" sz="1400" b="1" dirty="0">
              <a:solidFill>
                <a:srgbClr val="7030A0"/>
              </a:solidFill>
            </a:endParaRPr>
          </a:p>
        </p:txBody>
      </p:sp>
      <p:sp>
        <p:nvSpPr>
          <p:cNvPr id="6" name="Slide Number Placeholder 5"/>
          <p:cNvSpPr>
            <a:spLocks noGrp="1"/>
          </p:cNvSpPr>
          <p:nvPr>
            <p:ph type="sldNum" sz="quarter" idx="12"/>
          </p:nvPr>
        </p:nvSpPr>
        <p:spPr/>
        <p:txBody>
          <a:bodyPr/>
          <a:lstStyle/>
          <a:p>
            <a:fld id="{0E39E2A9-986F-477B-89FE-312C8876AB06}" type="slidenum">
              <a:rPr lang="en-US" smtClean="0"/>
              <a:t>15</a:t>
            </a:fld>
            <a:endParaRPr lang="en-US"/>
          </a:p>
        </p:txBody>
      </p:sp>
      <p:sp>
        <p:nvSpPr>
          <p:cNvPr id="7" name="Rounded Rectangle 6"/>
          <p:cNvSpPr/>
          <p:nvPr/>
        </p:nvSpPr>
        <p:spPr>
          <a:xfrm>
            <a:off x="4191000" y="304800"/>
            <a:ext cx="2438400" cy="3048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1398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4937327" y="6324600"/>
            <a:ext cx="3262945" cy="369332"/>
          </a:xfrm>
          <a:prstGeom prst="rect">
            <a:avLst/>
          </a:prstGeom>
          <a:noFill/>
        </p:spPr>
        <p:txBody>
          <a:bodyPr wrap="none" rtlCol="0">
            <a:spAutoFit/>
          </a:bodyPr>
          <a:lstStyle/>
          <a:p>
            <a:r>
              <a:rPr lang="en-US" b="1" dirty="0" smtClean="0">
                <a:solidFill>
                  <a:schemeClr val="accent6">
                    <a:lumMod val="75000"/>
                  </a:schemeClr>
                </a:solidFill>
              </a:rPr>
              <a:t>SSTs are weak in 1982 and 2002.</a:t>
            </a:r>
            <a:endParaRPr lang="en-US" b="1" dirty="0">
              <a:solidFill>
                <a:schemeClr val="accent6">
                  <a:lumMod val="75000"/>
                </a:schemeClr>
              </a:solidFill>
            </a:endParaRPr>
          </a:p>
        </p:txBody>
      </p:sp>
      <p:sp>
        <p:nvSpPr>
          <p:cNvPr id="5" name="Rounded Rectangle 4"/>
          <p:cNvSpPr/>
          <p:nvPr/>
        </p:nvSpPr>
        <p:spPr>
          <a:xfrm>
            <a:off x="228600" y="6248400"/>
            <a:ext cx="2362200" cy="3810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16</a:t>
            </a:fld>
            <a:endParaRPr lang="en-US"/>
          </a:p>
        </p:txBody>
      </p:sp>
      <p:sp>
        <p:nvSpPr>
          <p:cNvPr id="7" name="Rounded Rectangle 6"/>
          <p:cNvSpPr/>
          <p:nvPr/>
        </p:nvSpPr>
        <p:spPr>
          <a:xfrm>
            <a:off x="4191000" y="304800"/>
            <a:ext cx="2438400" cy="3048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931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2647839" y="6324600"/>
            <a:ext cx="6038961" cy="369332"/>
          </a:xfrm>
          <a:prstGeom prst="rect">
            <a:avLst/>
          </a:prstGeom>
          <a:noFill/>
        </p:spPr>
        <p:txBody>
          <a:bodyPr wrap="none" rtlCol="0">
            <a:spAutoFit/>
          </a:bodyPr>
          <a:lstStyle/>
          <a:p>
            <a:r>
              <a:rPr lang="en-US" b="1" dirty="0">
                <a:solidFill>
                  <a:schemeClr val="accent2">
                    <a:lumMod val="75000"/>
                  </a:schemeClr>
                </a:solidFill>
              </a:rPr>
              <a:t>O</a:t>
            </a:r>
            <a:r>
              <a:rPr lang="en-US" b="1" dirty="0" smtClean="0">
                <a:solidFill>
                  <a:schemeClr val="accent2">
                    <a:lumMod val="75000"/>
                  </a:schemeClr>
                </a:solidFill>
              </a:rPr>
              <a:t>bservations are not coherent among different El Niño years.</a:t>
            </a:r>
            <a:endParaRPr lang="en-US" b="1" dirty="0">
              <a:solidFill>
                <a:schemeClr val="accent2">
                  <a:lumMod val="75000"/>
                </a:schemeClr>
              </a:solidFill>
            </a:endParaRPr>
          </a:p>
        </p:txBody>
      </p:sp>
      <p:sp>
        <p:nvSpPr>
          <p:cNvPr id="5" name="Rounded Rectangle 4"/>
          <p:cNvSpPr/>
          <p:nvPr/>
        </p:nvSpPr>
        <p:spPr>
          <a:xfrm>
            <a:off x="228600" y="6248400"/>
            <a:ext cx="2362200" cy="3810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17</a:t>
            </a:fld>
            <a:endParaRPr lang="en-US"/>
          </a:p>
        </p:txBody>
      </p:sp>
      <p:sp>
        <p:nvSpPr>
          <p:cNvPr id="7" name="Rounded Rectangle 6"/>
          <p:cNvSpPr/>
          <p:nvPr/>
        </p:nvSpPr>
        <p:spPr>
          <a:xfrm>
            <a:off x="4191000" y="304800"/>
            <a:ext cx="762000" cy="3048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292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2932572" y="6324600"/>
            <a:ext cx="5297028" cy="369332"/>
          </a:xfrm>
          <a:prstGeom prst="rect">
            <a:avLst/>
          </a:prstGeom>
          <a:noFill/>
        </p:spPr>
        <p:txBody>
          <a:bodyPr wrap="none" rtlCol="0">
            <a:spAutoFit/>
          </a:bodyPr>
          <a:lstStyle/>
          <a:p>
            <a:r>
              <a:rPr lang="en-US" b="1" dirty="0" smtClean="0">
                <a:solidFill>
                  <a:srgbClr val="C00000"/>
                </a:solidFill>
              </a:rPr>
              <a:t>Skills are better in La Niña years than in El Niño years.</a:t>
            </a:r>
            <a:endParaRPr lang="en-US" b="1" dirty="0">
              <a:solidFill>
                <a:srgbClr val="C00000"/>
              </a:solidFill>
            </a:endParaRPr>
          </a:p>
        </p:txBody>
      </p:sp>
      <p:sp>
        <p:nvSpPr>
          <p:cNvPr id="5" name="Rounded Rectangle 4"/>
          <p:cNvSpPr/>
          <p:nvPr/>
        </p:nvSpPr>
        <p:spPr>
          <a:xfrm>
            <a:off x="228600" y="6248400"/>
            <a:ext cx="2362200" cy="3810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0E39E2A9-986F-477B-89FE-312C8876AB06}" type="slidenum">
              <a:rPr lang="en-US" smtClean="0"/>
              <a:t>18</a:t>
            </a:fld>
            <a:endParaRPr lang="en-US"/>
          </a:p>
        </p:txBody>
      </p:sp>
      <p:sp>
        <p:nvSpPr>
          <p:cNvPr id="7" name="Rounded Rectangle 6"/>
          <p:cNvSpPr/>
          <p:nvPr/>
        </p:nvSpPr>
        <p:spPr>
          <a:xfrm>
            <a:off x="4114800" y="304800"/>
            <a:ext cx="838200" cy="304800"/>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9935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534400" cy="5724644"/>
          </a:xfrm>
          <a:prstGeom prst="rect">
            <a:avLst/>
          </a:prstGeom>
          <a:noFill/>
        </p:spPr>
        <p:txBody>
          <a:bodyPr wrap="square" rtlCol="0">
            <a:spAutoFit/>
          </a:bodyPr>
          <a:lstStyle/>
          <a:p>
            <a:pPr algn="ctr">
              <a:spcAft>
                <a:spcPts val="1200"/>
              </a:spcAft>
            </a:pPr>
            <a:r>
              <a:rPr lang="en-US" sz="3200" b="1" dirty="0" smtClean="0">
                <a:solidFill>
                  <a:srgbClr val="0070C0"/>
                </a:solidFill>
              </a:rPr>
              <a:t>Summary</a:t>
            </a:r>
          </a:p>
          <a:p>
            <a:pPr marL="457200" indent="-457200">
              <a:spcAft>
                <a:spcPts val="1800"/>
              </a:spcAft>
              <a:buFont typeface="+mj-lt"/>
              <a:buAutoNum type="arabicPeriod"/>
            </a:pPr>
            <a:r>
              <a:rPr lang="en-US" sz="2400" dirty="0" smtClean="0">
                <a:solidFill>
                  <a:srgbClr val="0070C0"/>
                </a:solidFill>
              </a:rPr>
              <a:t>A statistical model was developed for forecasting seasonal tornado activity based on lagged relationships between January SST and MAMJ tornado activity depicted by three SVD modes.</a:t>
            </a:r>
          </a:p>
          <a:p>
            <a:pPr marL="457200" indent="-457200">
              <a:spcAft>
                <a:spcPts val="1800"/>
              </a:spcAft>
              <a:buFont typeface="+mj-lt"/>
              <a:buAutoNum type="arabicPeriod"/>
            </a:pPr>
            <a:r>
              <a:rPr lang="en-US" sz="2400" dirty="0" smtClean="0">
                <a:solidFill>
                  <a:srgbClr val="0070C0"/>
                </a:solidFill>
              </a:rPr>
              <a:t>The predictors are January SSTs associated with three specific SST patterns, namely, a warming trend, ENSO, and the PDO-like pattern.</a:t>
            </a:r>
          </a:p>
          <a:p>
            <a:pPr marL="457200" indent="-457200">
              <a:spcAft>
                <a:spcPts val="1800"/>
              </a:spcAft>
              <a:buFont typeface="+mj-lt"/>
              <a:buAutoNum type="arabicPeriod"/>
            </a:pPr>
            <a:r>
              <a:rPr lang="en-US" sz="2400" dirty="0" smtClean="0">
                <a:solidFill>
                  <a:srgbClr val="0070C0"/>
                </a:solidFill>
              </a:rPr>
              <a:t>Cross-validations indicate </a:t>
            </a:r>
            <a:r>
              <a:rPr lang="en-US" sz="2400" dirty="0" smtClean="0">
                <a:solidFill>
                  <a:srgbClr val="0070C0"/>
                </a:solidFill>
              </a:rPr>
              <a:t>some</a:t>
            </a:r>
            <a:r>
              <a:rPr lang="en-US" sz="2400" dirty="0" smtClean="0">
                <a:solidFill>
                  <a:srgbClr val="0070C0"/>
                </a:solidFill>
              </a:rPr>
              <a:t> skills in </a:t>
            </a:r>
            <a:r>
              <a:rPr lang="en-US" sz="2400" dirty="0" smtClean="0">
                <a:solidFill>
                  <a:srgbClr val="0070C0"/>
                </a:solidFill>
              </a:rPr>
              <a:t>the central and eastern U.S.</a:t>
            </a:r>
          </a:p>
          <a:p>
            <a:pPr marL="457200" indent="-457200">
              <a:spcAft>
                <a:spcPts val="1800"/>
              </a:spcAft>
              <a:buFont typeface="+mj-lt"/>
              <a:buAutoNum type="arabicPeriod"/>
            </a:pPr>
            <a:r>
              <a:rPr lang="en-US" sz="2400" dirty="0" smtClean="0">
                <a:solidFill>
                  <a:srgbClr val="0070C0"/>
                </a:solidFill>
              </a:rPr>
              <a:t>The predicted tornado activity is weaker than observations.</a:t>
            </a:r>
          </a:p>
          <a:p>
            <a:pPr marL="457200" indent="-457200">
              <a:spcAft>
                <a:spcPts val="1800"/>
              </a:spcAft>
              <a:buFont typeface="+mj-lt"/>
              <a:buAutoNum type="arabicPeriod"/>
            </a:pPr>
            <a:r>
              <a:rPr lang="en-US" sz="2400" dirty="0" smtClean="0">
                <a:solidFill>
                  <a:srgbClr val="0070C0"/>
                </a:solidFill>
              </a:rPr>
              <a:t>The forecast skill seems higher in La Niña years than in El Niño years.</a:t>
            </a:r>
          </a:p>
        </p:txBody>
      </p:sp>
      <p:sp>
        <p:nvSpPr>
          <p:cNvPr id="4" name="Slide Number Placeholder 3"/>
          <p:cNvSpPr>
            <a:spLocks noGrp="1"/>
          </p:cNvSpPr>
          <p:nvPr>
            <p:ph type="sldNum" sz="quarter" idx="12"/>
          </p:nvPr>
        </p:nvSpPr>
        <p:spPr/>
        <p:txBody>
          <a:bodyPr/>
          <a:lstStyle/>
          <a:p>
            <a:fld id="{0E39E2A9-986F-477B-89FE-312C8876AB06}" type="slidenum">
              <a:rPr lang="en-US" smtClean="0"/>
              <a:t>19</a:t>
            </a:fld>
            <a:endParaRPr lang="en-US"/>
          </a:p>
        </p:txBody>
      </p:sp>
    </p:spTree>
    <p:extLst>
      <p:ext uri="{BB962C8B-B14F-4D97-AF65-F5344CB8AC3E}">
        <p14:creationId xmlns:p14="http://schemas.microsoft.com/office/powerpoint/2010/main" val="1801681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862" y="990600"/>
            <a:ext cx="8240276" cy="5306166"/>
          </a:xfrm>
          <a:prstGeom prst="rect">
            <a:avLst/>
          </a:prstGeom>
        </p:spPr>
      </p:pic>
      <p:sp>
        <p:nvSpPr>
          <p:cNvPr id="5" name="TextBox 4"/>
          <p:cNvSpPr txBox="1"/>
          <p:nvPr/>
        </p:nvSpPr>
        <p:spPr>
          <a:xfrm>
            <a:off x="1750457" y="457200"/>
            <a:ext cx="5717143" cy="523220"/>
          </a:xfrm>
          <a:prstGeom prst="rect">
            <a:avLst/>
          </a:prstGeom>
          <a:noFill/>
        </p:spPr>
        <p:txBody>
          <a:bodyPr wrap="none" rtlCol="0">
            <a:spAutoFit/>
          </a:bodyPr>
          <a:lstStyle/>
          <a:p>
            <a:r>
              <a:rPr lang="en-US" sz="2800" b="1" dirty="0" smtClean="0">
                <a:solidFill>
                  <a:srgbClr val="0070C0"/>
                </a:solidFill>
              </a:rPr>
              <a:t>NOAA/NWS/Storm Prediction Center</a:t>
            </a:r>
            <a:endParaRPr lang="en-US" sz="2800" b="1" dirty="0">
              <a:solidFill>
                <a:srgbClr val="0070C0"/>
              </a:solidFill>
            </a:endParaRPr>
          </a:p>
        </p:txBody>
      </p:sp>
      <p:sp>
        <p:nvSpPr>
          <p:cNvPr id="6" name="TextBox 5"/>
          <p:cNvSpPr txBox="1"/>
          <p:nvPr/>
        </p:nvSpPr>
        <p:spPr>
          <a:xfrm>
            <a:off x="0" y="0"/>
            <a:ext cx="981551" cy="584775"/>
          </a:xfrm>
          <a:prstGeom prst="rect">
            <a:avLst/>
          </a:prstGeom>
          <a:noFill/>
        </p:spPr>
        <p:txBody>
          <a:bodyPr wrap="none" rtlCol="0">
            <a:spAutoFit/>
          </a:bodyPr>
          <a:lstStyle/>
          <a:p>
            <a:r>
              <a:rPr lang="en-US" sz="3200" b="1" dirty="0" smtClean="0">
                <a:solidFill>
                  <a:srgbClr val="C00000"/>
                </a:solidFill>
              </a:rPr>
              <a:t>Data</a:t>
            </a:r>
            <a:endParaRPr lang="en-US" sz="3200" b="1" dirty="0">
              <a:solidFill>
                <a:srgbClr val="C00000"/>
              </a:solidFill>
            </a:endParaRPr>
          </a:p>
        </p:txBody>
      </p:sp>
      <p:sp>
        <p:nvSpPr>
          <p:cNvPr id="3" name="Slide Number Placeholder 2"/>
          <p:cNvSpPr>
            <a:spLocks noGrp="1"/>
          </p:cNvSpPr>
          <p:nvPr>
            <p:ph type="sldNum" sz="quarter" idx="12"/>
          </p:nvPr>
        </p:nvSpPr>
        <p:spPr/>
        <p:txBody>
          <a:bodyPr/>
          <a:lstStyle/>
          <a:p>
            <a:fld id="{0E39E2A9-986F-477B-89FE-312C8876AB06}" type="slidenum">
              <a:rPr lang="en-US" smtClean="0"/>
              <a:t>2</a:t>
            </a:fld>
            <a:endParaRPr lang="en-US"/>
          </a:p>
        </p:txBody>
      </p:sp>
    </p:spTree>
    <p:extLst>
      <p:ext uri="{BB962C8B-B14F-4D97-AF65-F5344CB8AC3E}">
        <p14:creationId xmlns:p14="http://schemas.microsoft.com/office/powerpoint/2010/main" val="3577694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735" y="850136"/>
            <a:ext cx="8182065" cy="3493264"/>
          </a:xfrm>
          <a:prstGeom prst="rect">
            <a:avLst/>
          </a:prstGeom>
          <a:noFill/>
        </p:spPr>
        <p:txBody>
          <a:bodyPr wrap="square" rtlCol="0">
            <a:spAutoFit/>
          </a:bodyPr>
          <a:lstStyle/>
          <a:p>
            <a:pPr algn="ctr">
              <a:spcAft>
                <a:spcPts val="1800"/>
              </a:spcAft>
            </a:pPr>
            <a:r>
              <a:rPr lang="en-US" sz="3200" b="1" dirty="0" smtClean="0">
                <a:solidFill>
                  <a:schemeClr val="accent1"/>
                </a:solidFill>
              </a:rPr>
              <a:t>Potential Future </a:t>
            </a:r>
            <a:r>
              <a:rPr lang="en-US" sz="3200" b="1" dirty="0">
                <a:solidFill>
                  <a:schemeClr val="accent1"/>
                </a:solidFill>
              </a:rPr>
              <a:t>W</a:t>
            </a:r>
            <a:r>
              <a:rPr lang="en-US" sz="3200" b="1" dirty="0" smtClean="0">
                <a:solidFill>
                  <a:schemeClr val="accent1"/>
                </a:solidFill>
              </a:rPr>
              <a:t>ork</a:t>
            </a:r>
            <a:endParaRPr lang="en-US" sz="3200" b="1" dirty="0" smtClean="0">
              <a:solidFill>
                <a:schemeClr val="accent1"/>
              </a:solidFill>
            </a:endParaRPr>
          </a:p>
          <a:p>
            <a:pPr marL="342900" indent="-342900">
              <a:spcAft>
                <a:spcPts val="1800"/>
              </a:spcAft>
              <a:buFont typeface="Wingdings" panose="05000000000000000000" pitchFamily="2" charset="2"/>
              <a:buChar char="q"/>
            </a:pPr>
            <a:r>
              <a:rPr lang="en-US" sz="2400" dirty="0" smtClean="0">
                <a:solidFill>
                  <a:schemeClr val="accent1"/>
                </a:solidFill>
              </a:rPr>
              <a:t>The model may also be used for seasonal prediction of hails.</a:t>
            </a:r>
          </a:p>
          <a:p>
            <a:pPr marL="342900" indent="-342900">
              <a:spcAft>
                <a:spcPts val="1800"/>
              </a:spcAft>
              <a:buFont typeface="Wingdings" panose="05000000000000000000" pitchFamily="2" charset="2"/>
              <a:buChar char="q"/>
            </a:pPr>
            <a:r>
              <a:rPr lang="en-US" sz="2400" dirty="0" smtClean="0">
                <a:solidFill>
                  <a:schemeClr val="accent1"/>
                </a:solidFill>
              </a:rPr>
              <a:t>The method can be used for develop a hybrid dynamical–statistical forecast model, as well as the NMME-based forecasting system, using model predicted SST and atmospheric circulation for the MAMJ season as predictors.</a:t>
            </a:r>
          </a:p>
          <a:p>
            <a:pPr marL="342900" indent="-342900">
              <a:spcAft>
                <a:spcPts val="1800"/>
              </a:spcAft>
              <a:buFont typeface="Wingdings" panose="05000000000000000000" pitchFamily="2" charset="2"/>
              <a:buChar char="q"/>
            </a:pPr>
            <a:r>
              <a:rPr lang="en-US" sz="2400" dirty="0" smtClean="0">
                <a:solidFill>
                  <a:schemeClr val="accent1"/>
                </a:solidFill>
              </a:rPr>
              <a:t>Statistical forecasts for sub-seasonal time scales.</a:t>
            </a:r>
            <a:endParaRPr lang="en-US" sz="2400" dirty="0">
              <a:solidFill>
                <a:schemeClr val="accent1"/>
              </a:solidFill>
            </a:endParaRPr>
          </a:p>
        </p:txBody>
      </p:sp>
      <p:sp>
        <p:nvSpPr>
          <p:cNvPr id="4" name="Slide Number Placeholder 3"/>
          <p:cNvSpPr>
            <a:spLocks noGrp="1"/>
          </p:cNvSpPr>
          <p:nvPr>
            <p:ph type="sldNum" sz="quarter" idx="12"/>
          </p:nvPr>
        </p:nvSpPr>
        <p:spPr/>
        <p:txBody>
          <a:bodyPr/>
          <a:lstStyle/>
          <a:p>
            <a:fld id="{0E39E2A9-986F-477B-89FE-312C8876AB06}" type="slidenum">
              <a:rPr lang="en-US" smtClean="0"/>
              <a:t>20</a:t>
            </a:fld>
            <a:endParaRPr lang="en-US"/>
          </a:p>
        </p:txBody>
      </p:sp>
    </p:spTree>
    <p:extLst>
      <p:ext uri="{BB962C8B-B14F-4D97-AF65-F5344CB8AC3E}">
        <p14:creationId xmlns:p14="http://schemas.microsoft.com/office/powerpoint/2010/main" val="305655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50317"/>
          <a:stretch/>
        </p:blipFill>
        <p:spPr>
          <a:xfrm>
            <a:off x="2362200" y="0"/>
            <a:ext cx="4409399" cy="6858000"/>
          </a:xfrm>
          <a:prstGeom prst="rect">
            <a:avLst/>
          </a:prstGeom>
        </p:spPr>
      </p:pic>
      <p:sp>
        <p:nvSpPr>
          <p:cNvPr id="3" name="TextBox 2"/>
          <p:cNvSpPr txBox="1"/>
          <p:nvPr/>
        </p:nvSpPr>
        <p:spPr>
          <a:xfrm>
            <a:off x="1664498" y="6400800"/>
            <a:ext cx="5879302" cy="338554"/>
          </a:xfrm>
          <a:prstGeom prst="rect">
            <a:avLst/>
          </a:prstGeom>
          <a:noFill/>
        </p:spPr>
        <p:txBody>
          <a:bodyPr wrap="none" rtlCol="0">
            <a:spAutoFit/>
          </a:bodyPr>
          <a:lstStyle/>
          <a:p>
            <a:r>
              <a:rPr lang="en-US" sz="1600" dirty="0" smtClean="0"/>
              <a:t>Unit: number of tornados in 5</a:t>
            </a:r>
            <a:r>
              <a:rPr lang="en-US" sz="1600" baseline="30000" dirty="0" smtClean="0"/>
              <a:t>o</a:t>
            </a:r>
            <a:r>
              <a:rPr lang="en-US" sz="1600" dirty="0" smtClean="0"/>
              <a:t> × 5</a:t>
            </a:r>
            <a:r>
              <a:rPr lang="en-US" sz="1600" baseline="30000" dirty="0" smtClean="0"/>
              <a:t>o</a:t>
            </a:r>
            <a:r>
              <a:rPr lang="en-US" sz="1600" dirty="0" smtClean="0"/>
              <a:t> box from March to June per year</a:t>
            </a:r>
            <a:endParaRPr lang="en-US" sz="1600" dirty="0"/>
          </a:p>
        </p:txBody>
      </p:sp>
      <p:sp>
        <p:nvSpPr>
          <p:cNvPr id="4" name="TextBox 3"/>
          <p:cNvSpPr txBox="1"/>
          <p:nvPr/>
        </p:nvSpPr>
        <p:spPr>
          <a:xfrm>
            <a:off x="0" y="0"/>
            <a:ext cx="2206245" cy="584775"/>
          </a:xfrm>
          <a:prstGeom prst="rect">
            <a:avLst/>
          </a:prstGeom>
          <a:noFill/>
        </p:spPr>
        <p:txBody>
          <a:bodyPr wrap="none" rtlCol="0">
            <a:spAutoFit/>
          </a:bodyPr>
          <a:lstStyle/>
          <a:p>
            <a:r>
              <a:rPr lang="en-US" sz="3200" b="1" dirty="0" smtClean="0">
                <a:solidFill>
                  <a:srgbClr val="C00000"/>
                </a:solidFill>
              </a:rPr>
              <a:t>Climatology</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0E39E2A9-986F-477B-89FE-312C8876AB06}" type="slidenum">
              <a:rPr lang="en-US" smtClean="0"/>
              <a:t>3</a:t>
            </a:fld>
            <a:endParaRPr lang="en-US"/>
          </a:p>
        </p:txBody>
      </p:sp>
    </p:spTree>
    <p:extLst>
      <p:ext uri="{BB962C8B-B14F-4D97-AF65-F5344CB8AC3E}">
        <p14:creationId xmlns:p14="http://schemas.microsoft.com/office/powerpoint/2010/main" val="2291397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093143"/>
            <a:ext cx="7619999" cy="4708981"/>
          </a:xfrm>
          <a:prstGeom prst="rect">
            <a:avLst/>
          </a:prstGeom>
          <a:noFill/>
        </p:spPr>
        <p:txBody>
          <a:bodyPr wrap="square" rtlCol="0">
            <a:spAutoFit/>
          </a:bodyPr>
          <a:lstStyle/>
          <a:p>
            <a:pPr>
              <a:spcAft>
                <a:spcPts val="1800"/>
              </a:spcAft>
            </a:pPr>
            <a:r>
              <a:rPr lang="en-US" sz="2400" b="1" dirty="0" smtClean="0"/>
              <a:t>	The forecast model is based on lagged relationships between </a:t>
            </a:r>
            <a:r>
              <a:rPr lang="en-US" sz="2400" b="1" dirty="0" smtClean="0">
                <a:solidFill>
                  <a:srgbClr val="C00000"/>
                </a:solidFill>
              </a:rPr>
              <a:t>January</a:t>
            </a:r>
            <a:r>
              <a:rPr lang="en-US" sz="2400" b="1" dirty="0" smtClean="0"/>
              <a:t> SST and </a:t>
            </a:r>
            <a:r>
              <a:rPr lang="en-US" sz="2400" b="1" dirty="0" smtClean="0">
                <a:solidFill>
                  <a:srgbClr val="C00000"/>
                </a:solidFill>
              </a:rPr>
              <a:t>MAMJ </a:t>
            </a:r>
            <a:r>
              <a:rPr lang="en-US" sz="2400" b="1" dirty="0" smtClean="0"/>
              <a:t>tornado activity.</a:t>
            </a:r>
            <a:endParaRPr lang="en-US" sz="2400" b="1" dirty="0"/>
          </a:p>
          <a:p>
            <a:pPr marL="342900" indent="-342900">
              <a:spcAft>
                <a:spcPts val="1200"/>
              </a:spcAft>
              <a:buFont typeface="Arial" panose="020B0604020202020204" pitchFamily="34" charset="0"/>
              <a:buChar char="•"/>
            </a:pPr>
            <a:r>
              <a:rPr lang="en-US" sz="2400" dirty="0" smtClean="0">
                <a:solidFill>
                  <a:srgbClr val="0070C0"/>
                </a:solidFill>
              </a:rPr>
              <a:t>The lagged relationships are objectively identified by the singular value decomposition (SVD) method.</a:t>
            </a:r>
          </a:p>
          <a:p>
            <a:pPr marL="342900" indent="-342900">
              <a:spcAft>
                <a:spcPts val="1800"/>
              </a:spcAft>
              <a:buFont typeface="Arial" panose="020B0604020202020204" pitchFamily="34" charset="0"/>
              <a:buChar char="•"/>
            </a:pPr>
            <a:r>
              <a:rPr lang="en-US" sz="2400" dirty="0" smtClean="0">
                <a:solidFill>
                  <a:srgbClr val="0070C0"/>
                </a:solidFill>
              </a:rPr>
              <a:t>The first three SVD modes account for 56% of seasonal tornado variance.</a:t>
            </a:r>
          </a:p>
          <a:p>
            <a:pPr marL="342900" indent="-342900">
              <a:spcAft>
                <a:spcPts val="1200"/>
              </a:spcAft>
              <a:buFont typeface="Arial" panose="020B0604020202020204" pitchFamily="34" charset="0"/>
              <a:buChar char="•"/>
            </a:pPr>
            <a:r>
              <a:rPr lang="en-US" sz="2400" dirty="0" smtClean="0">
                <a:solidFill>
                  <a:schemeClr val="accent6">
                    <a:lumMod val="75000"/>
                  </a:schemeClr>
                </a:solidFill>
              </a:rPr>
              <a:t>Data: 1955–2014 (60 years)</a:t>
            </a:r>
          </a:p>
          <a:p>
            <a:pPr marL="342900" indent="-342900">
              <a:spcAft>
                <a:spcPts val="1200"/>
              </a:spcAft>
              <a:buFont typeface="Arial" panose="020B0604020202020204" pitchFamily="34" charset="0"/>
              <a:buChar char="•"/>
            </a:pPr>
            <a:r>
              <a:rPr lang="en-US" sz="2400" dirty="0" smtClean="0">
                <a:solidFill>
                  <a:schemeClr val="accent6">
                    <a:lumMod val="75000"/>
                  </a:schemeClr>
                </a:solidFill>
              </a:rPr>
              <a:t>February SST is not available when issuing forecasts.</a:t>
            </a:r>
          </a:p>
          <a:p>
            <a:pPr marL="342900" indent="-342900">
              <a:spcAft>
                <a:spcPts val="1200"/>
              </a:spcAft>
              <a:buFont typeface="Arial" panose="020B0604020202020204" pitchFamily="34" charset="0"/>
              <a:buChar char="•"/>
            </a:pPr>
            <a:r>
              <a:rPr lang="en-US" sz="2400" dirty="0" smtClean="0">
                <a:solidFill>
                  <a:schemeClr val="accent6">
                    <a:lumMod val="75000"/>
                  </a:schemeClr>
                </a:solidFill>
              </a:rPr>
              <a:t>January SST should be similar to DJF SST due to strong persistence of winter SST anomaly.</a:t>
            </a:r>
          </a:p>
        </p:txBody>
      </p:sp>
      <p:sp>
        <p:nvSpPr>
          <p:cNvPr id="4" name="Slide Number Placeholder 3"/>
          <p:cNvSpPr>
            <a:spLocks noGrp="1"/>
          </p:cNvSpPr>
          <p:nvPr>
            <p:ph type="sldNum" sz="quarter" idx="12"/>
          </p:nvPr>
        </p:nvSpPr>
        <p:spPr/>
        <p:txBody>
          <a:bodyPr/>
          <a:lstStyle/>
          <a:p>
            <a:fld id="{0E39E2A9-986F-477B-89FE-312C8876AB06}" type="slidenum">
              <a:rPr lang="en-US" smtClean="0"/>
              <a:t>4</a:t>
            </a:fld>
            <a:endParaRPr lang="en-US"/>
          </a:p>
        </p:txBody>
      </p:sp>
    </p:spTree>
    <p:extLst>
      <p:ext uri="{BB962C8B-B14F-4D97-AF65-F5344CB8AC3E}">
        <p14:creationId xmlns:p14="http://schemas.microsoft.com/office/powerpoint/2010/main" val="2077906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0" y="0"/>
            <a:ext cx="1082925" cy="584775"/>
          </a:xfrm>
          <a:prstGeom prst="rect">
            <a:avLst/>
          </a:prstGeom>
          <a:noFill/>
        </p:spPr>
        <p:txBody>
          <a:bodyPr wrap="none" rtlCol="0">
            <a:spAutoFit/>
          </a:bodyPr>
          <a:lstStyle/>
          <a:p>
            <a:r>
              <a:rPr lang="en-US" sz="3200" b="1" dirty="0" smtClean="0">
                <a:solidFill>
                  <a:srgbClr val="C00000"/>
                </a:solidFill>
              </a:rPr>
              <a:t>SVD1</a:t>
            </a:r>
            <a:endParaRPr lang="en-US" sz="3200" b="1" dirty="0">
              <a:solidFill>
                <a:srgbClr val="C00000"/>
              </a:solidFill>
            </a:endParaRPr>
          </a:p>
        </p:txBody>
      </p:sp>
      <p:sp>
        <p:nvSpPr>
          <p:cNvPr id="5" name="TextBox 4"/>
          <p:cNvSpPr txBox="1"/>
          <p:nvPr/>
        </p:nvSpPr>
        <p:spPr>
          <a:xfrm>
            <a:off x="5969836" y="0"/>
            <a:ext cx="3140283" cy="646331"/>
          </a:xfrm>
          <a:prstGeom prst="rect">
            <a:avLst/>
          </a:prstGeom>
          <a:noFill/>
        </p:spPr>
        <p:txBody>
          <a:bodyPr wrap="none" rtlCol="0">
            <a:spAutoFit/>
          </a:bodyPr>
          <a:lstStyle/>
          <a:p>
            <a:pPr algn="r"/>
            <a:r>
              <a:rPr lang="en-US" b="1" dirty="0" smtClean="0">
                <a:solidFill>
                  <a:srgbClr val="0070C0"/>
                </a:solidFill>
              </a:rPr>
              <a:t>Homogeneous correlation </a:t>
            </a:r>
            <a:r>
              <a:rPr lang="en-US" b="1" dirty="0" smtClean="0">
                <a:solidFill>
                  <a:srgbClr val="0070C0"/>
                </a:solidFill>
              </a:rPr>
              <a:t>map</a:t>
            </a:r>
          </a:p>
          <a:p>
            <a:pPr algn="r"/>
            <a:r>
              <a:rPr lang="en-US" dirty="0" smtClean="0">
                <a:solidFill>
                  <a:srgbClr val="0070C0"/>
                </a:solidFill>
              </a:rPr>
              <a:t>99% significance level: R=0.33</a:t>
            </a:r>
            <a:endParaRPr lang="en-US" dirty="0">
              <a:solidFill>
                <a:srgbClr val="0070C0"/>
              </a:solidFill>
            </a:endParaRPr>
          </a:p>
        </p:txBody>
      </p:sp>
      <p:sp>
        <p:nvSpPr>
          <p:cNvPr id="6" name="TextBox 5"/>
          <p:cNvSpPr txBox="1"/>
          <p:nvPr/>
        </p:nvSpPr>
        <p:spPr>
          <a:xfrm>
            <a:off x="4724399" y="2133600"/>
            <a:ext cx="1295401" cy="523220"/>
          </a:xfrm>
          <a:prstGeom prst="rect">
            <a:avLst/>
          </a:prstGeom>
          <a:noFill/>
        </p:spPr>
        <p:txBody>
          <a:bodyPr wrap="square" rtlCol="0">
            <a:spAutoFit/>
          </a:bodyPr>
          <a:lstStyle/>
          <a:p>
            <a:r>
              <a:rPr lang="en-US" sz="1400" b="1" dirty="0" smtClean="0">
                <a:solidFill>
                  <a:srgbClr val="008000"/>
                </a:solidFill>
              </a:rPr>
              <a:t>Domain for </a:t>
            </a:r>
          </a:p>
          <a:p>
            <a:r>
              <a:rPr lang="en-US" sz="1400" b="1" dirty="0" smtClean="0">
                <a:solidFill>
                  <a:srgbClr val="008000"/>
                </a:solidFill>
              </a:rPr>
              <a:t>SVD analysis</a:t>
            </a:r>
            <a:endParaRPr lang="en-US" sz="1400" b="1" dirty="0">
              <a:solidFill>
                <a:srgbClr val="008000"/>
              </a:solidFill>
            </a:endParaRPr>
          </a:p>
        </p:txBody>
      </p:sp>
      <p:cxnSp>
        <p:nvCxnSpPr>
          <p:cNvPr id="8" name="Straight Arrow Connector 7"/>
          <p:cNvCxnSpPr/>
          <p:nvPr/>
        </p:nvCxnSpPr>
        <p:spPr>
          <a:xfrm flipH="1" flipV="1">
            <a:off x="4267200" y="1905000"/>
            <a:ext cx="762000" cy="304800"/>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257800" y="1752600"/>
            <a:ext cx="609600" cy="457200"/>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0" y="6324600"/>
            <a:ext cx="8519063" cy="369332"/>
          </a:xfrm>
          <a:prstGeom prst="rect">
            <a:avLst/>
          </a:prstGeom>
          <a:noFill/>
        </p:spPr>
        <p:txBody>
          <a:bodyPr wrap="none" rtlCol="0">
            <a:spAutoFit/>
          </a:bodyPr>
          <a:lstStyle/>
          <a:p>
            <a:r>
              <a:rPr lang="en-US" b="1" dirty="0" smtClean="0">
                <a:solidFill>
                  <a:srgbClr val="0000FF"/>
                </a:solidFill>
              </a:rPr>
              <a:t>Mode 1: Tornados in the eastern and central U.S. associated with an SST warming trend</a:t>
            </a:r>
            <a:endParaRPr lang="en-US" b="1" dirty="0">
              <a:solidFill>
                <a:srgbClr val="0000FF"/>
              </a:solidFill>
            </a:endParaRPr>
          </a:p>
        </p:txBody>
      </p:sp>
      <p:sp>
        <p:nvSpPr>
          <p:cNvPr id="7" name="Slide Number Placeholder 6"/>
          <p:cNvSpPr>
            <a:spLocks noGrp="1"/>
          </p:cNvSpPr>
          <p:nvPr>
            <p:ph type="sldNum" sz="quarter" idx="12"/>
          </p:nvPr>
        </p:nvSpPr>
        <p:spPr/>
        <p:txBody>
          <a:bodyPr/>
          <a:lstStyle/>
          <a:p>
            <a:fld id="{0E39E2A9-986F-477B-89FE-312C8876AB06}" type="slidenum">
              <a:rPr lang="en-US" smtClean="0"/>
              <a:t>5</a:t>
            </a:fld>
            <a:endParaRPr lang="en-US"/>
          </a:p>
        </p:txBody>
      </p:sp>
    </p:spTree>
    <p:extLst>
      <p:ext uri="{BB962C8B-B14F-4D97-AF65-F5344CB8AC3E}">
        <p14:creationId xmlns:p14="http://schemas.microsoft.com/office/powerpoint/2010/main" val="52632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0" y="0"/>
            <a:ext cx="1082925" cy="584775"/>
          </a:xfrm>
          <a:prstGeom prst="rect">
            <a:avLst/>
          </a:prstGeom>
          <a:noFill/>
        </p:spPr>
        <p:txBody>
          <a:bodyPr wrap="none" rtlCol="0">
            <a:spAutoFit/>
          </a:bodyPr>
          <a:lstStyle/>
          <a:p>
            <a:r>
              <a:rPr lang="en-US" sz="3200" b="1" dirty="0" smtClean="0">
                <a:solidFill>
                  <a:srgbClr val="C00000"/>
                </a:solidFill>
              </a:rPr>
              <a:t>SVD2</a:t>
            </a:r>
            <a:endParaRPr lang="en-US" sz="3200" b="1" dirty="0">
              <a:solidFill>
                <a:srgbClr val="C00000"/>
              </a:solidFill>
            </a:endParaRPr>
          </a:p>
        </p:txBody>
      </p:sp>
      <p:sp>
        <p:nvSpPr>
          <p:cNvPr id="5" name="TextBox 4"/>
          <p:cNvSpPr txBox="1"/>
          <p:nvPr/>
        </p:nvSpPr>
        <p:spPr>
          <a:xfrm>
            <a:off x="0" y="6324600"/>
            <a:ext cx="9169498" cy="369332"/>
          </a:xfrm>
          <a:prstGeom prst="rect">
            <a:avLst/>
          </a:prstGeom>
          <a:noFill/>
        </p:spPr>
        <p:txBody>
          <a:bodyPr wrap="none" rtlCol="0">
            <a:spAutoFit/>
          </a:bodyPr>
          <a:lstStyle/>
          <a:p>
            <a:r>
              <a:rPr lang="en-US" b="1" dirty="0" smtClean="0">
                <a:solidFill>
                  <a:srgbClr val="0000FF"/>
                </a:solidFill>
              </a:rPr>
              <a:t>Mode 2: Out-of-phase tornado activity in the southeast and Great </a:t>
            </a:r>
            <a:r>
              <a:rPr lang="en-US" b="1" dirty="0">
                <a:solidFill>
                  <a:srgbClr val="0000FF"/>
                </a:solidFill>
              </a:rPr>
              <a:t>P</a:t>
            </a:r>
            <a:r>
              <a:rPr lang="en-US" b="1" dirty="0" smtClean="0">
                <a:solidFill>
                  <a:srgbClr val="0000FF"/>
                </a:solidFill>
              </a:rPr>
              <a:t>lains associated with ENSO</a:t>
            </a:r>
            <a:endParaRPr lang="en-US" b="1" dirty="0">
              <a:solidFill>
                <a:srgbClr val="0000FF"/>
              </a:solidFill>
            </a:endParaRPr>
          </a:p>
        </p:txBody>
      </p:sp>
      <p:sp>
        <p:nvSpPr>
          <p:cNvPr id="6" name="Slide Number Placeholder 5"/>
          <p:cNvSpPr>
            <a:spLocks noGrp="1"/>
          </p:cNvSpPr>
          <p:nvPr>
            <p:ph type="sldNum" sz="quarter" idx="12"/>
          </p:nvPr>
        </p:nvSpPr>
        <p:spPr/>
        <p:txBody>
          <a:bodyPr/>
          <a:lstStyle/>
          <a:p>
            <a:fld id="{0E39E2A9-986F-477B-89FE-312C8876AB06}" type="slidenum">
              <a:rPr lang="en-US" smtClean="0"/>
              <a:t>6</a:t>
            </a:fld>
            <a:endParaRPr lang="en-US"/>
          </a:p>
        </p:txBody>
      </p:sp>
    </p:spTree>
    <p:extLst>
      <p:ext uri="{BB962C8B-B14F-4D97-AF65-F5344CB8AC3E}">
        <p14:creationId xmlns:p14="http://schemas.microsoft.com/office/powerpoint/2010/main" val="1252802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0" y="0"/>
            <a:ext cx="1082925" cy="584775"/>
          </a:xfrm>
          <a:prstGeom prst="rect">
            <a:avLst/>
          </a:prstGeom>
          <a:noFill/>
        </p:spPr>
        <p:txBody>
          <a:bodyPr wrap="none" rtlCol="0">
            <a:spAutoFit/>
          </a:bodyPr>
          <a:lstStyle/>
          <a:p>
            <a:r>
              <a:rPr lang="en-US" sz="3200" b="1" dirty="0" smtClean="0">
                <a:solidFill>
                  <a:srgbClr val="C00000"/>
                </a:solidFill>
              </a:rPr>
              <a:t>SVD3</a:t>
            </a:r>
            <a:endParaRPr lang="en-US" sz="3200" b="1" dirty="0">
              <a:solidFill>
                <a:srgbClr val="C00000"/>
              </a:solidFill>
            </a:endParaRPr>
          </a:p>
        </p:txBody>
      </p:sp>
      <p:sp>
        <p:nvSpPr>
          <p:cNvPr id="5" name="TextBox 4"/>
          <p:cNvSpPr txBox="1"/>
          <p:nvPr/>
        </p:nvSpPr>
        <p:spPr>
          <a:xfrm>
            <a:off x="0" y="6324600"/>
            <a:ext cx="8345041" cy="369332"/>
          </a:xfrm>
          <a:prstGeom prst="rect">
            <a:avLst/>
          </a:prstGeom>
          <a:noFill/>
        </p:spPr>
        <p:txBody>
          <a:bodyPr wrap="none" rtlCol="0">
            <a:spAutoFit/>
          </a:bodyPr>
          <a:lstStyle/>
          <a:p>
            <a:r>
              <a:rPr lang="en-US" b="1" dirty="0" smtClean="0">
                <a:solidFill>
                  <a:srgbClr val="0000FF"/>
                </a:solidFill>
              </a:rPr>
              <a:t>Mode 3: Tornados in the </a:t>
            </a:r>
            <a:r>
              <a:rPr lang="en-US" b="1" dirty="0" smtClean="0">
                <a:solidFill>
                  <a:srgbClr val="0000FF"/>
                </a:solidFill>
              </a:rPr>
              <a:t>Central </a:t>
            </a:r>
            <a:r>
              <a:rPr lang="en-US" b="1" dirty="0" smtClean="0">
                <a:solidFill>
                  <a:srgbClr val="0000FF"/>
                </a:solidFill>
              </a:rPr>
              <a:t>and </a:t>
            </a:r>
            <a:r>
              <a:rPr lang="en-US" b="1" dirty="0" smtClean="0">
                <a:solidFill>
                  <a:srgbClr val="0000FF"/>
                </a:solidFill>
              </a:rPr>
              <a:t>Southern </a:t>
            </a:r>
            <a:r>
              <a:rPr lang="en-US" b="1" dirty="0">
                <a:solidFill>
                  <a:srgbClr val="0000FF"/>
                </a:solidFill>
              </a:rPr>
              <a:t>P</a:t>
            </a:r>
            <a:r>
              <a:rPr lang="en-US" b="1" dirty="0" smtClean="0">
                <a:solidFill>
                  <a:srgbClr val="0000FF"/>
                </a:solidFill>
              </a:rPr>
              <a:t>lains </a:t>
            </a:r>
            <a:r>
              <a:rPr lang="en-US" b="1" dirty="0" smtClean="0">
                <a:solidFill>
                  <a:srgbClr val="0000FF"/>
                </a:solidFill>
              </a:rPr>
              <a:t>associated with the PDO-like SST</a:t>
            </a:r>
            <a:endParaRPr lang="en-US" b="1" dirty="0">
              <a:solidFill>
                <a:srgbClr val="0000FF"/>
              </a:solidFill>
            </a:endParaRPr>
          </a:p>
        </p:txBody>
      </p:sp>
      <p:sp>
        <p:nvSpPr>
          <p:cNvPr id="6" name="Slide Number Placeholder 5"/>
          <p:cNvSpPr>
            <a:spLocks noGrp="1"/>
          </p:cNvSpPr>
          <p:nvPr>
            <p:ph type="sldNum" sz="quarter" idx="12"/>
          </p:nvPr>
        </p:nvSpPr>
        <p:spPr/>
        <p:txBody>
          <a:bodyPr/>
          <a:lstStyle/>
          <a:p>
            <a:fld id="{0E39E2A9-986F-477B-89FE-312C8876AB06}" type="slidenum">
              <a:rPr lang="en-US" smtClean="0"/>
              <a:t>7</a:t>
            </a:fld>
            <a:endParaRPr lang="en-US"/>
          </a:p>
        </p:txBody>
      </p:sp>
    </p:spTree>
    <p:extLst>
      <p:ext uri="{BB962C8B-B14F-4D97-AF65-F5344CB8AC3E}">
        <p14:creationId xmlns:p14="http://schemas.microsoft.com/office/powerpoint/2010/main" val="701223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TextBox 1"/>
          <p:cNvSpPr txBox="1"/>
          <p:nvPr/>
        </p:nvSpPr>
        <p:spPr>
          <a:xfrm>
            <a:off x="1143000" y="6400800"/>
            <a:ext cx="6791796" cy="369332"/>
          </a:xfrm>
          <a:prstGeom prst="rect">
            <a:avLst/>
          </a:prstGeom>
          <a:noFill/>
        </p:spPr>
        <p:txBody>
          <a:bodyPr wrap="none" rtlCol="0">
            <a:spAutoFit/>
          </a:bodyPr>
          <a:lstStyle/>
          <a:p>
            <a:r>
              <a:rPr lang="en-US" b="1" dirty="0" smtClean="0">
                <a:solidFill>
                  <a:srgbClr val="0000FF"/>
                </a:solidFill>
              </a:rPr>
              <a:t>Magnitudes of anomalous SST and tornado activity in the SVD modes</a:t>
            </a:r>
            <a:endParaRPr lang="en-US" b="1" dirty="0">
              <a:solidFill>
                <a:srgbClr val="0000FF"/>
              </a:solidFill>
            </a:endParaRPr>
          </a:p>
        </p:txBody>
      </p:sp>
      <p:sp>
        <p:nvSpPr>
          <p:cNvPr id="5" name="Slide Number Placeholder 4"/>
          <p:cNvSpPr>
            <a:spLocks noGrp="1"/>
          </p:cNvSpPr>
          <p:nvPr>
            <p:ph type="sldNum" sz="quarter" idx="12"/>
          </p:nvPr>
        </p:nvSpPr>
        <p:spPr/>
        <p:txBody>
          <a:bodyPr/>
          <a:lstStyle/>
          <a:p>
            <a:fld id="{0E39E2A9-986F-477B-89FE-312C8876AB06}" type="slidenum">
              <a:rPr lang="en-US" smtClean="0"/>
              <a:t>8</a:t>
            </a:fld>
            <a:endParaRPr lang="en-US"/>
          </a:p>
        </p:txBody>
      </p:sp>
    </p:spTree>
    <p:extLst>
      <p:ext uri="{BB962C8B-B14F-4D97-AF65-F5344CB8AC3E}">
        <p14:creationId xmlns:p14="http://schemas.microsoft.com/office/powerpoint/2010/main" val="834561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257800"/>
            <a:ext cx="7772400" cy="861774"/>
          </a:xfrm>
          <a:prstGeom prst="rect">
            <a:avLst/>
          </a:prstGeom>
          <a:noFill/>
        </p:spPr>
        <p:txBody>
          <a:bodyPr wrap="square" rtlCol="0">
            <a:spAutoFit/>
          </a:bodyPr>
          <a:lstStyle/>
          <a:p>
            <a:r>
              <a:rPr lang="en-US" b="1" dirty="0" smtClean="0"/>
              <a:t>Reference:</a:t>
            </a:r>
          </a:p>
          <a:p>
            <a:r>
              <a:rPr lang="en-US" sz="1600" dirty="0" smtClean="0"/>
              <a:t>Wang, H., M. Ting, and M. Ji, 1999: Prediction of seasonal mean United States precipitation</a:t>
            </a:r>
          </a:p>
          <a:p>
            <a:r>
              <a:rPr lang="en-US" sz="1600" dirty="0"/>
              <a:t> </a:t>
            </a:r>
            <a:r>
              <a:rPr lang="en-US" sz="1600" dirty="0" smtClean="0"/>
              <a:t>            based on El Niño sea surface temperatures. </a:t>
            </a:r>
            <a:r>
              <a:rPr lang="en-US" sz="1600" i="1" dirty="0" err="1" smtClean="0"/>
              <a:t>Geophys</a:t>
            </a:r>
            <a:r>
              <a:rPr lang="en-US" sz="1600" i="1" dirty="0" smtClean="0"/>
              <a:t>. Res. Lett.</a:t>
            </a:r>
            <a:r>
              <a:rPr lang="en-US" sz="1600" dirty="0" smtClean="0"/>
              <a:t>, </a:t>
            </a:r>
            <a:r>
              <a:rPr lang="en-US" sz="1600" b="1" dirty="0" smtClean="0"/>
              <a:t>26,</a:t>
            </a:r>
            <a:r>
              <a:rPr lang="en-US" sz="1600" dirty="0" smtClean="0"/>
              <a:t> 1341–1344.</a:t>
            </a:r>
            <a:endParaRPr lang="en-US" sz="1600" dirty="0"/>
          </a:p>
        </p:txBody>
      </p:sp>
      <p:sp>
        <p:nvSpPr>
          <p:cNvPr id="4" name="TextBox 3"/>
          <p:cNvSpPr txBox="1"/>
          <p:nvPr/>
        </p:nvSpPr>
        <p:spPr>
          <a:xfrm>
            <a:off x="381000" y="765750"/>
            <a:ext cx="8382000" cy="4339650"/>
          </a:xfrm>
          <a:prstGeom prst="rect">
            <a:avLst/>
          </a:prstGeom>
          <a:noFill/>
        </p:spPr>
        <p:txBody>
          <a:bodyPr wrap="square" rtlCol="0">
            <a:spAutoFit/>
          </a:bodyPr>
          <a:lstStyle/>
          <a:p>
            <a:pPr>
              <a:spcAft>
                <a:spcPts val="1200"/>
              </a:spcAft>
            </a:pPr>
            <a:r>
              <a:rPr lang="en-US" sz="2400" b="1" dirty="0" smtClean="0"/>
              <a:t>Statistical Forecast model</a:t>
            </a:r>
          </a:p>
          <a:p>
            <a:pPr>
              <a:spcAft>
                <a:spcPts val="1200"/>
              </a:spcAft>
            </a:pPr>
            <a:r>
              <a:rPr lang="en-US" sz="2000" dirty="0" smtClean="0"/>
              <a:t>	The methodology is same as Wang et al. (1999). The forecast model is cross-validated by the following steps.</a:t>
            </a:r>
          </a:p>
          <a:p>
            <a:pPr marL="342900" indent="-342900">
              <a:spcAft>
                <a:spcPts val="1200"/>
              </a:spcAft>
              <a:buFont typeface="+mj-lt"/>
              <a:buAutoNum type="arabicPeriod"/>
            </a:pPr>
            <a:r>
              <a:rPr lang="en-US" dirty="0" smtClean="0">
                <a:solidFill>
                  <a:schemeClr val="accent6">
                    <a:lumMod val="50000"/>
                  </a:schemeClr>
                </a:solidFill>
              </a:rPr>
              <a:t>To perform an SVD analysis between January SST and MAMJ tornado activity to establish the lagged relationships, with a target year removed from the SVD analysis.</a:t>
            </a:r>
          </a:p>
          <a:p>
            <a:pPr marL="342900" indent="-342900">
              <a:spcAft>
                <a:spcPts val="1200"/>
              </a:spcAft>
              <a:buFont typeface="+mj-lt"/>
              <a:buAutoNum type="arabicPeriod"/>
            </a:pPr>
            <a:r>
              <a:rPr lang="en-US" dirty="0" smtClean="0">
                <a:solidFill>
                  <a:schemeClr val="accent5">
                    <a:lumMod val="75000"/>
                  </a:schemeClr>
                </a:solidFill>
              </a:rPr>
              <a:t>January SST of the target year is projected onto the SVD SST pattern. The SST projection coefficient is multiplied by the correlation coefficient between the two SVD time series to obtain </a:t>
            </a:r>
            <a:r>
              <a:rPr lang="en-US" dirty="0" smtClean="0">
                <a:solidFill>
                  <a:schemeClr val="accent5">
                    <a:lumMod val="75000"/>
                  </a:schemeClr>
                </a:solidFill>
              </a:rPr>
              <a:t>a tornado </a:t>
            </a:r>
            <a:r>
              <a:rPr lang="en-US" dirty="0" smtClean="0">
                <a:solidFill>
                  <a:schemeClr val="accent5">
                    <a:lumMod val="75000"/>
                  </a:schemeClr>
                </a:solidFill>
              </a:rPr>
              <a:t>projection </a:t>
            </a:r>
            <a:r>
              <a:rPr lang="en-US" dirty="0" smtClean="0">
                <a:solidFill>
                  <a:schemeClr val="accent5">
                    <a:lumMod val="75000"/>
                  </a:schemeClr>
                </a:solidFill>
              </a:rPr>
              <a:t>coefficient for each mode.</a:t>
            </a:r>
            <a:endParaRPr lang="en-US" dirty="0" smtClean="0">
              <a:solidFill>
                <a:schemeClr val="accent5">
                  <a:lumMod val="75000"/>
                </a:schemeClr>
              </a:solidFill>
            </a:endParaRPr>
          </a:p>
          <a:p>
            <a:pPr marL="342900" indent="-342900">
              <a:spcAft>
                <a:spcPts val="1200"/>
              </a:spcAft>
              <a:buFont typeface="+mj-lt"/>
              <a:buAutoNum type="arabicPeriod"/>
            </a:pPr>
            <a:r>
              <a:rPr lang="en-US" dirty="0" smtClean="0">
                <a:solidFill>
                  <a:schemeClr val="accent4">
                    <a:lumMod val="75000"/>
                  </a:schemeClr>
                </a:solidFill>
              </a:rPr>
              <a:t>The anomalous tornado activity of the target year is predicted by the regression pattern of tornado activity associated with each SVD mode multiplied by the tornado projection coefficient for the target year.</a:t>
            </a:r>
          </a:p>
          <a:p>
            <a:pPr marL="342900" indent="-342900">
              <a:spcAft>
                <a:spcPts val="1200"/>
              </a:spcAft>
              <a:buFont typeface="+mj-lt"/>
              <a:buAutoNum type="arabicPeriod"/>
            </a:pPr>
            <a:r>
              <a:rPr lang="en-US" dirty="0" smtClean="0">
                <a:solidFill>
                  <a:schemeClr val="accent1">
                    <a:lumMod val="75000"/>
                  </a:schemeClr>
                </a:solidFill>
              </a:rPr>
              <a:t>The forecast skill is measured by anomaly correlation and hit rate over the 60 years.</a:t>
            </a:r>
          </a:p>
        </p:txBody>
      </p:sp>
      <p:sp>
        <p:nvSpPr>
          <p:cNvPr id="5" name="Slide Number Placeholder 4"/>
          <p:cNvSpPr>
            <a:spLocks noGrp="1"/>
          </p:cNvSpPr>
          <p:nvPr>
            <p:ph type="sldNum" sz="quarter" idx="12"/>
          </p:nvPr>
        </p:nvSpPr>
        <p:spPr/>
        <p:txBody>
          <a:bodyPr/>
          <a:lstStyle/>
          <a:p>
            <a:fld id="{0E39E2A9-986F-477B-89FE-312C8876AB06}" type="slidenum">
              <a:rPr lang="en-US" smtClean="0"/>
              <a:t>9</a:t>
            </a:fld>
            <a:endParaRPr lang="en-US"/>
          </a:p>
        </p:txBody>
      </p:sp>
    </p:spTree>
    <p:extLst>
      <p:ext uri="{BB962C8B-B14F-4D97-AF65-F5344CB8AC3E}">
        <p14:creationId xmlns:p14="http://schemas.microsoft.com/office/powerpoint/2010/main" val="305522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481</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 Wang</dc:creator>
  <cp:lastModifiedBy>Hui Wang</cp:lastModifiedBy>
  <cp:revision>66</cp:revision>
  <dcterms:created xsi:type="dcterms:W3CDTF">2015-11-26T05:27:47Z</dcterms:created>
  <dcterms:modified xsi:type="dcterms:W3CDTF">2015-11-30T13:47:19Z</dcterms:modified>
</cp:coreProperties>
</file>