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2" r:id="rId2"/>
    <p:sldId id="300" r:id="rId3"/>
    <p:sldId id="358" r:id="rId4"/>
    <p:sldId id="359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79" r:id="rId14"/>
    <p:sldId id="380" r:id="rId15"/>
    <p:sldId id="370" r:id="rId16"/>
    <p:sldId id="353" r:id="rId17"/>
    <p:sldId id="378" r:id="rId18"/>
    <p:sldId id="368" r:id="rId19"/>
    <p:sldId id="374" r:id="rId20"/>
    <p:sldId id="377" r:id="rId21"/>
    <p:sldId id="372" r:id="rId22"/>
    <p:sldId id="383" r:id="rId23"/>
    <p:sldId id="384" r:id="rId24"/>
    <p:sldId id="364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539"/>
    <a:srgbClr val="0066CC"/>
    <a:srgbClr val="008000"/>
    <a:srgbClr val="007BF6"/>
    <a:srgbClr val="0000FF"/>
    <a:srgbClr val="0060C0"/>
    <a:srgbClr val="005696"/>
    <a:srgbClr val="996633"/>
    <a:srgbClr val="3366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821" autoAdjust="0"/>
    <p:restoredTop sz="94660"/>
  </p:normalViewPr>
  <p:slideViewPr>
    <p:cSldViewPr>
      <p:cViewPr>
        <p:scale>
          <a:sx n="100" d="100"/>
          <a:sy n="100" d="100"/>
        </p:scale>
        <p:origin x="-93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7B3062-CBA7-4213-8C28-808A801CD497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139837-F864-46C1-B7BE-E0C3677E7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52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4029CC-54B7-4A9F-B226-37090E479EE1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C5DEDFF-E151-49FE-96BF-CA4DAFCC2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DEDFF-E151-49FE-96BF-CA4DAFCC2E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7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5B7B-D11E-4C01-95DE-A9E9AFAD40F5}" type="datetime1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0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4DFC-80D7-4897-9DB4-98349BD2E546}" type="datetime1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2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588F-CA5B-4FC7-A6A0-73E7391FA822}" type="datetime1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9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DADF-7C85-4138-827D-D6273BF3DBE7}" type="datetime1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4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E847-3FE9-471C-B1BA-ADC0C0FB3DE7}" type="datetime1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5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59DC-2A1B-40DF-A9D6-69AF4EEA3467}" type="datetime1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2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5FA4-876D-4A20-926B-A98CB850ECE5}" type="datetime1">
              <a:rPr lang="en-US" smtClean="0"/>
              <a:t>6/20/2017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6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56E7-E4A2-41D8-B08D-8E3762A2F928}" type="datetime1">
              <a:rPr lang="en-US" smtClean="0"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5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5FFA-ADE2-4357-BF95-E3E8D56A244F}" type="datetime1">
              <a:rPr lang="en-US" smtClean="0"/>
              <a:t>6/20/2017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9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3394-240C-4827-9142-06AF4799BF63}" type="datetime1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4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244A-EFB4-4C41-94FD-590762F7714A}" type="datetime1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6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9E52D-4157-4B4F-830A-5B7758EFDABC}" type="datetime1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64D0A-D964-4963-A9CF-36CB1FB0B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9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8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1B3EAF"/>
                </a:solidFill>
              </a:rPr>
              <a:t>Interaction between the Indian Ocean Dipole and ENSO Associated with Ocean Subsurface Variability</a:t>
            </a:r>
            <a:endParaRPr lang="en-US" sz="3000" dirty="0">
              <a:solidFill>
                <a:srgbClr val="1B3EA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578114"/>
            <a:ext cx="4260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B3EAF"/>
                </a:solidFill>
              </a:rPr>
              <a:t>Hui </a:t>
            </a:r>
            <a:r>
              <a:rPr lang="en-US" sz="2000" b="1" dirty="0" smtClean="0">
                <a:solidFill>
                  <a:srgbClr val="1B3EAF"/>
                </a:solidFill>
              </a:rPr>
              <a:t>Wang</a:t>
            </a:r>
            <a:endParaRPr lang="en-US" sz="2000" b="1" baseline="30000" dirty="0" smtClean="0">
              <a:solidFill>
                <a:srgbClr val="1B3EAF"/>
              </a:solidFill>
            </a:endParaRPr>
          </a:p>
          <a:p>
            <a:pPr algn="ctr"/>
            <a:r>
              <a:rPr lang="en-US" sz="2000" b="1" i="1" dirty="0" smtClean="0">
                <a:solidFill>
                  <a:srgbClr val="1B3EAF"/>
                </a:solidFill>
              </a:rPr>
              <a:t>NOAA/NCEP Climate Prediction Center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594360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B3EAF"/>
                </a:solidFill>
              </a:rPr>
              <a:t>2017</a:t>
            </a:r>
            <a:endParaRPr lang="en-US" sz="2000" b="1" dirty="0">
              <a:solidFill>
                <a:srgbClr val="1B3EA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" t="11111" r="9199" b="54458"/>
          <a:stretch/>
        </p:blipFill>
        <p:spPr>
          <a:xfrm>
            <a:off x="1976956" y="2617300"/>
            <a:ext cx="5262044" cy="2886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4991168"/>
            <a:ext cx="62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73795" y="4979500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SON 1997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33800" y="3929666"/>
            <a:ext cx="304800" cy="24765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46120" y="3786791"/>
            <a:ext cx="304800" cy="390525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38400" y="5461084"/>
            <a:ext cx="44598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ym typeface="Symbol"/>
              </a:rPr>
              <a:t>–</a:t>
            </a:r>
            <a:r>
              <a:rPr lang="en-US" sz="1050" dirty="0" smtClean="0"/>
              <a:t>3  </a:t>
            </a:r>
            <a:r>
              <a:rPr lang="en-US" sz="1050" dirty="0" smtClean="0">
                <a:sym typeface="Symbol"/>
              </a:rPr>
              <a:t>–</a:t>
            </a:r>
            <a:r>
              <a:rPr lang="en-US" sz="1050" dirty="0" smtClean="0"/>
              <a:t>2.5  </a:t>
            </a:r>
            <a:r>
              <a:rPr lang="en-US" sz="1050" dirty="0" smtClean="0">
                <a:sym typeface="Symbol"/>
              </a:rPr>
              <a:t>–</a:t>
            </a:r>
            <a:r>
              <a:rPr lang="en-US" sz="1050" dirty="0" smtClean="0"/>
              <a:t>2  </a:t>
            </a:r>
            <a:r>
              <a:rPr lang="en-US" sz="1050" dirty="0" smtClean="0">
                <a:sym typeface="Symbol"/>
              </a:rPr>
              <a:t>–</a:t>
            </a:r>
            <a:r>
              <a:rPr lang="en-US" sz="1050" dirty="0" smtClean="0"/>
              <a:t>1.5  </a:t>
            </a:r>
            <a:r>
              <a:rPr lang="en-US" sz="1050" dirty="0" smtClean="0">
                <a:sym typeface="Symbol"/>
              </a:rPr>
              <a:t>–</a:t>
            </a:r>
            <a:r>
              <a:rPr lang="en-US" sz="1050" dirty="0" smtClean="0"/>
              <a:t>1  </a:t>
            </a:r>
            <a:r>
              <a:rPr lang="en-US" sz="1050" dirty="0" smtClean="0">
                <a:sym typeface="Symbol"/>
              </a:rPr>
              <a:t>–</a:t>
            </a:r>
            <a:r>
              <a:rPr lang="en-US" sz="1050" dirty="0" smtClean="0"/>
              <a:t>0.5    0    0.5     1    1.5    2    2.5    3     3.5   4    4.5     5 </a:t>
            </a:r>
            <a:r>
              <a:rPr lang="en-US" sz="1050" baseline="30000" dirty="0" err="1" smtClean="0"/>
              <a:t>o</a:t>
            </a:r>
            <a:r>
              <a:rPr lang="en-US" sz="1050" dirty="0" err="1" smtClean="0"/>
              <a:t>C</a:t>
            </a:r>
            <a:endParaRPr lang="en-US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4107546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WIO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9628" y="4107546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EIO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0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2416" y="76200"/>
            <a:ext cx="3770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ENSO impact on PDO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</a:rPr>
              <a:t>Wang et al. (2012) J. Climate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Influence of ENSO on Pacific decadal variability: An analysis based on the NCEP climate forecast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39"/>
          <a:stretch/>
        </p:blipFill>
        <p:spPr>
          <a:xfrm>
            <a:off x="1371600" y="1524000"/>
            <a:ext cx="6072188" cy="2346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038600"/>
            <a:ext cx="5424762" cy="252952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724400" y="4267200"/>
            <a:ext cx="609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24400" y="4431792"/>
            <a:ext cx="6096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24400" y="4623816"/>
            <a:ext cx="6096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24400" y="4806696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0" y="4114800"/>
            <a:ext cx="1439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Nino3.4 (ENSO run)</a:t>
            </a:r>
          </a:p>
          <a:p>
            <a:r>
              <a:rPr lang="en-US" sz="1200" b="1" dirty="0" smtClean="0"/>
              <a:t>PDO (No-ENSO run)</a:t>
            </a:r>
          </a:p>
          <a:p>
            <a:r>
              <a:rPr lang="en-US" sz="1200" b="1" dirty="0" smtClean="0"/>
              <a:t>PDO (ENSO run)</a:t>
            </a:r>
          </a:p>
          <a:p>
            <a:r>
              <a:rPr lang="en-US" sz="1200" b="1" dirty="0" smtClean="0"/>
              <a:t>PDO (OBS, ERSST)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4038600"/>
            <a:ext cx="156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Power Spectra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1078" y="76200"/>
            <a:ext cx="3310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IOD without ENSO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</a:rPr>
              <a:t>Wang et al. (2016) Climate Dynamics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Evolution of Indian Ocean dipole and its forcing mechanisms in the absence of ENSO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" t="1527" r="12434" b="25555"/>
          <a:stretch/>
        </p:blipFill>
        <p:spPr>
          <a:xfrm>
            <a:off x="228600" y="1628775"/>
            <a:ext cx="4133850" cy="5000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1027" y="2362200"/>
            <a:ext cx="1047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–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IndoP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371600"/>
            <a:ext cx="354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SST and 10-m Wind (</a:t>
            </a:r>
            <a:r>
              <a:rPr lang="en-US" dirty="0" smtClean="0">
                <a:solidFill>
                  <a:srgbClr val="0000FF"/>
                </a:solidFill>
              </a:rPr>
              <a:t>No-ENSO Run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9899" y="5833646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WIO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9428" y="5833646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EIO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1803372"/>
            <a:ext cx="2909341" cy="47498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66511" y="1325880"/>
            <a:ext cx="16058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Correlation</a:t>
            </a:r>
          </a:p>
          <a:p>
            <a:pPr algn="ctr"/>
            <a:r>
              <a:rPr lang="en-US" sz="1400" b="1" dirty="0" smtClean="0">
                <a:solidFill>
                  <a:schemeClr val="accent2"/>
                </a:solidFill>
              </a:rPr>
              <a:t>EIO SST vs. EIO SSH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2529" y="3959423"/>
            <a:ext cx="1653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2"/>
                </a:solidFill>
              </a:rPr>
              <a:t>EIO SST vs. WIO SST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0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1078" y="76200"/>
            <a:ext cx="3310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IOD without ENSO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</a:rPr>
              <a:t>Wang et al. (2016) Climate Dynamics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Evolution of Indian Ocean dipole and its forcing mechanisms in the absence of ENSO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t="40694" r="9558" b="17362"/>
          <a:stretch/>
        </p:blipFill>
        <p:spPr>
          <a:xfrm>
            <a:off x="1422708" y="1752600"/>
            <a:ext cx="6273492" cy="39552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4200" y="1524000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/>
              <a:t>Power </a:t>
            </a:r>
            <a:r>
              <a:rPr lang="en-US" altLang="en-US" sz="2400" b="1" dirty="0"/>
              <a:t>Spectrum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58453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Given a strong influence of ENSO on </a:t>
            </a:r>
            <a:r>
              <a:rPr lang="en-US" sz="2000" b="1" dirty="0" err="1" smtClean="0">
                <a:solidFill>
                  <a:srgbClr val="0070C0"/>
                </a:solidFill>
              </a:rPr>
              <a:t>IndoP</a:t>
            </a:r>
            <a:r>
              <a:rPr lang="en-US" sz="2000" b="1" dirty="0" smtClean="0">
                <a:solidFill>
                  <a:srgbClr val="0070C0"/>
                </a:solidFill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</a:rPr>
              <a:t>IndoP</a:t>
            </a:r>
            <a:r>
              <a:rPr lang="en-US" sz="2000" b="1" dirty="0" smtClean="0">
                <a:solidFill>
                  <a:srgbClr val="0070C0"/>
                </a:solidFill>
              </a:rPr>
              <a:t> can act as a medium linking ENSO and IOD.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" y="65782"/>
            <a:ext cx="3733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00FF"/>
                </a:solidFill>
              </a:rPr>
              <a:t>No-ENSO Simulation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0000FF"/>
                </a:solidFill>
              </a:rPr>
              <a:t>EEOF1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09800" y="6248400"/>
            <a:ext cx="47244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76073" y="6248400"/>
            <a:ext cx="15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(months)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18288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No strong signals in the tropical Pacific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3468" y="0"/>
            <a:ext cx="3078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Contour: Anomaly (</a:t>
            </a:r>
            <a:r>
              <a:rPr lang="en-US" dirty="0" err="1" smtClean="0">
                <a:solidFill>
                  <a:srgbClr val="0000FF"/>
                </a:solidFill>
              </a:rPr>
              <a:t>cint</a:t>
            </a:r>
            <a:r>
              <a:rPr lang="en-US" dirty="0" smtClean="0">
                <a:solidFill>
                  <a:srgbClr val="0000FF"/>
                </a:solidFill>
              </a:rPr>
              <a:t>=0.25K)</a:t>
            </a:r>
          </a:p>
          <a:p>
            <a:pPr algn="r"/>
            <a:r>
              <a:rPr lang="en-US" dirty="0" smtClean="0">
                <a:solidFill>
                  <a:srgbClr val="0000FF"/>
                </a:solidFill>
              </a:rPr>
              <a:t>Shading: Correlation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7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" y="65782"/>
            <a:ext cx="3733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00FF"/>
                </a:solidFill>
              </a:rPr>
              <a:t>No-ENSO Simulation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0000FF"/>
                </a:solidFill>
              </a:rPr>
              <a:t>EEOF2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09800" y="6248400"/>
            <a:ext cx="47244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76073" y="6248400"/>
            <a:ext cx="15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(months)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18288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No strong signals in the tropical Pacific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4452938" cy="5762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62" y="457200"/>
            <a:ext cx="4452938" cy="5762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22"/>
          <a:stretch/>
        </p:blipFill>
        <p:spPr>
          <a:xfrm>
            <a:off x="152400" y="5257800"/>
            <a:ext cx="5299364" cy="1562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4252725" y="2556876"/>
            <a:ext cx="818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Depth (m)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2648" y="5073134"/>
            <a:ext cx="3358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Lead-lag Correlations: PC1 vs. PC2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47322" y="11668"/>
            <a:ext cx="279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No-ENSO Simulation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2318" y="177284"/>
            <a:ext cx="780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EEOF1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07980" y="177284"/>
            <a:ext cx="78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EEOF2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954482" y="5410200"/>
            <a:ext cx="0" cy="103453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57800" y="5257800"/>
            <a:ext cx="3616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Time evolution of the IOD involves an oscillation between the two modes.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8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" y="65782"/>
            <a:ext cx="2819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C00000"/>
                </a:solidFill>
              </a:rPr>
              <a:t>ENSO Simulation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C00000"/>
                </a:solidFill>
              </a:rPr>
              <a:t>EEOF1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09800" y="6248400"/>
            <a:ext cx="47244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76073" y="6248400"/>
            <a:ext cx="15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(months)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10200" y="4724400"/>
            <a:ext cx="2260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ENSO leads IOD.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" y="65782"/>
            <a:ext cx="2819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C00000"/>
                </a:solidFill>
              </a:rPr>
              <a:t>ENSO Simulation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C00000"/>
                </a:solidFill>
              </a:rPr>
              <a:t>EEOF2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09800" y="6248400"/>
            <a:ext cx="47244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76073" y="6248400"/>
            <a:ext cx="15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(months)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4719935"/>
            <a:ext cx="2262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IOD leads ENSO.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4452938" cy="5762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62" y="457200"/>
            <a:ext cx="4452938" cy="576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22"/>
          <a:stretch/>
        </p:blipFill>
        <p:spPr>
          <a:xfrm>
            <a:off x="990600" y="5257800"/>
            <a:ext cx="5299364" cy="156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4252725" y="2556876"/>
            <a:ext cx="818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Depth (m)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0387" y="11668"/>
            <a:ext cx="233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ENSO Simulation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0848" y="5073134"/>
            <a:ext cx="3358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Lead-lag Correlations: PC1 vs. PC2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009207">
            <a:off x="2292459" y="5740054"/>
            <a:ext cx="86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60C0"/>
                </a:solidFill>
              </a:rPr>
              <a:t>No-ENSO</a:t>
            </a:r>
            <a:endParaRPr lang="en-US" sz="1400" b="1" dirty="0">
              <a:solidFill>
                <a:srgbClr val="006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494032">
            <a:off x="1594241" y="5422392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ENSO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833252">
            <a:off x="4732157" y="5961888"/>
            <a:ext cx="723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GODAS</a:t>
            </a:r>
            <a:endParaRPr lang="en-US" sz="1400" b="1" dirty="0">
              <a:solidFill>
                <a:srgbClr val="00B05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792682" y="5410200"/>
            <a:ext cx="0" cy="103453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22318" y="177284"/>
            <a:ext cx="780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EEOF1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07980" y="177284"/>
            <a:ext cx="78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EEOF2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259282" y="5410200"/>
            <a:ext cx="0" cy="107899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26082" y="5410200"/>
            <a:ext cx="0" cy="107899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02082" y="5410200"/>
            <a:ext cx="0" cy="1078992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07082" y="5410200"/>
            <a:ext cx="0" cy="1078992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24600" y="5257800"/>
            <a:ext cx="2701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ENSO modulates the frequency of IOD.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5"/>
          <a:stretch/>
        </p:blipFill>
        <p:spPr>
          <a:xfrm>
            <a:off x="5905500" y="0"/>
            <a:ext cx="310402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609600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C6600"/>
                </a:solidFill>
              </a:rPr>
              <a:t>ENSO Run</a:t>
            </a:r>
          </a:p>
          <a:p>
            <a:r>
              <a:rPr lang="en-US" sz="1200" b="1" dirty="0" smtClean="0">
                <a:solidFill>
                  <a:srgbClr val="CC6600"/>
                </a:solidFill>
              </a:rPr>
              <a:t>480 </a:t>
            </a:r>
            <a:r>
              <a:rPr lang="en-US" sz="1200" b="1" dirty="0" err="1" smtClean="0">
                <a:solidFill>
                  <a:srgbClr val="CC6600"/>
                </a:solidFill>
              </a:rPr>
              <a:t>yr</a:t>
            </a:r>
            <a:endParaRPr lang="en-US" sz="1200" b="1" dirty="0">
              <a:solidFill>
                <a:srgbClr val="CC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3623846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C6600"/>
                </a:solidFill>
              </a:rPr>
              <a:t>ENSO Run</a:t>
            </a:r>
          </a:p>
          <a:p>
            <a:r>
              <a:rPr lang="en-US" sz="1200" b="1" dirty="0" smtClean="0">
                <a:solidFill>
                  <a:srgbClr val="CC6600"/>
                </a:solidFill>
              </a:rPr>
              <a:t>480 </a:t>
            </a:r>
            <a:r>
              <a:rPr lang="en-US" sz="1200" b="1" dirty="0" err="1" smtClean="0">
                <a:solidFill>
                  <a:srgbClr val="CC6600"/>
                </a:solidFill>
              </a:rPr>
              <a:t>yr</a:t>
            </a:r>
            <a:endParaRPr lang="en-US" sz="1200" b="1" dirty="0">
              <a:solidFill>
                <a:srgbClr val="CC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623846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C6600"/>
                </a:solidFill>
              </a:rPr>
              <a:t>No-ENSO Run</a:t>
            </a:r>
          </a:p>
          <a:p>
            <a:r>
              <a:rPr lang="en-US" sz="1200" b="1" dirty="0" smtClean="0">
                <a:solidFill>
                  <a:srgbClr val="CC6600"/>
                </a:solidFill>
              </a:rPr>
              <a:t>480 </a:t>
            </a:r>
            <a:r>
              <a:rPr lang="en-US" sz="1200" b="1" dirty="0" err="1" smtClean="0">
                <a:solidFill>
                  <a:srgbClr val="CC6600"/>
                </a:solidFill>
              </a:rPr>
              <a:t>yr</a:t>
            </a:r>
            <a:endParaRPr lang="en-US" sz="1200" b="1" dirty="0">
              <a:solidFill>
                <a:srgbClr val="CC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9933" y="609600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C6600"/>
                </a:solidFill>
              </a:rPr>
              <a:t>GODAS </a:t>
            </a:r>
          </a:p>
          <a:p>
            <a:r>
              <a:rPr lang="en-US" sz="1200" b="1" dirty="0" smtClean="0">
                <a:solidFill>
                  <a:srgbClr val="CC6600"/>
                </a:solidFill>
              </a:rPr>
              <a:t>1980–2015</a:t>
            </a:r>
          </a:p>
          <a:p>
            <a:r>
              <a:rPr lang="en-US" sz="1200" b="1" dirty="0" smtClean="0">
                <a:solidFill>
                  <a:srgbClr val="CC6600"/>
                </a:solidFill>
              </a:rPr>
              <a:t>36 </a:t>
            </a:r>
            <a:r>
              <a:rPr lang="en-US" sz="1200" b="1" dirty="0" err="1" smtClean="0">
                <a:solidFill>
                  <a:srgbClr val="CC6600"/>
                </a:solidFill>
              </a:rPr>
              <a:t>yr</a:t>
            </a:r>
            <a:endParaRPr lang="en-US" sz="1200" b="1" dirty="0">
              <a:solidFill>
                <a:srgbClr val="CC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6975" y="3623846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C6600"/>
                </a:solidFill>
              </a:rPr>
              <a:t>GODAS </a:t>
            </a:r>
          </a:p>
          <a:p>
            <a:r>
              <a:rPr lang="en-US" sz="1200" b="1" dirty="0" smtClean="0">
                <a:solidFill>
                  <a:srgbClr val="CC6600"/>
                </a:solidFill>
              </a:rPr>
              <a:t>1980–2015</a:t>
            </a:r>
          </a:p>
          <a:p>
            <a:r>
              <a:rPr lang="en-US" sz="1200" b="1" dirty="0" smtClean="0">
                <a:solidFill>
                  <a:srgbClr val="CC6600"/>
                </a:solidFill>
              </a:rPr>
              <a:t>36 </a:t>
            </a:r>
            <a:r>
              <a:rPr lang="en-US" sz="1200" b="1" dirty="0" err="1" smtClean="0">
                <a:solidFill>
                  <a:srgbClr val="CC6600"/>
                </a:solidFill>
              </a:rPr>
              <a:t>yr</a:t>
            </a:r>
            <a:endParaRPr lang="en-US" sz="1200" b="1" dirty="0">
              <a:solidFill>
                <a:srgbClr val="CC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1" y="1043732"/>
            <a:ext cx="3040039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FF"/>
                </a:solidFill>
              </a:rPr>
              <a:t>Strong covariations between ENSO and IOD on the inter-annual timescale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FF"/>
                </a:solidFill>
              </a:rPr>
              <a:t>Modulation of IOD frequency by ENSO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4267" y="36493"/>
            <a:ext cx="36133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1B3EAF"/>
                </a:solidFill>
              </a:rPr>
              <a:t>No-ENSO vs. ENSO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1B3EAF"/>
                </a:solidFill>
              </a:rPr>
              <a:t>Power Spectrum</a:t>
            </a:r>
            <a:endParaRPr lang="en-US" altLang="en-US" sz="2800" b="1" dirty="0">
              <a:solidFill>
                <a:srgbClr val="1B3EA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92480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B3E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  <a:p>
            <a:endParaRPr lang="en-US" sz="1100" dirty="0">
              <a:solidFill>
                <a:srgbClr val="1B3EAF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rgbClr val="1B3EAF"/>
                </a:solidFill>
              </a:rPr>
              <a:t>1. Background</a:t>
            </a:r>
          </a:p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rgbClr val="1B3EAF"/>
                </a:solidFill>
              </a:rPr>
              <a:t>2. Methodology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    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500-year simulations with/without ENSO</a:t>
            </a:r>
          </a:p>
          <a:p>
            <a:pPr>
              <a:spcAft>
                <a:spcPts val="1200"/>
              </a:spcAft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    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Related work using the two experiments</a:t>
            </a:r>
          </a:p>
          <a:p>
            <a:r>
              <a:rPr lang="en-US" sz="3200" b="1" dirty="0">
                <a:solidFill>
                  <a:srgbClr val="1B3EAF"/>
                </a:solidFill>
              </a:rPr>
              <a:t>3</a:t>
            </a:r>
            <a:r>
              <a:rPr lang="en-US" sz="3200" b="1" dirty="0" smtClean="0">
                <a:solidFill>
                  <a:srgbClr val="1B3EAF"/>
                </a:solidFill>
              </a:rPr>
              <a:t>. Results</a:t>
            </a:r>
            <a:endParaRPr lang="en-US" sz="3200" b="1" dirty="0">
              <a:solidFill>
                <a:srgbClr val="1B3EAF"/>
              </a:solidFill>
            </a:endParaRP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   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IOD without ENSO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    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No-ENSO vs. ENSO</a:t>
            </a:r>
          </a:p>
          <a:p>
            <a:pPr>
              <a:spcAft>
                <a:spcPts val="1200"/>
              </a:spcAft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     Influence of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IOD on ENSO prediction</a:t>
            </a:r>
          </a:p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rgbClr val="1B3EAF"/>
                </a:solidFill>
              </a:rPr>
              <a:t>4. 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9673" y="1143000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0C0"/>
                </a:solidFill>
              </a:rPr>
              <a:t>No-ENSO Run</a:t>
            </a:r>
            <a:endParaRPr lang="en-US" sz="2400" b="1" dirty="0">
              <a:solidFill>
                <a:srgbClr val="006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1143000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ENSO Run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638800"/>
            <a:ext cx="5582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5696"/>
                </a:solidFill>
              </a:rPr>
              <a:t>ENSO enhances the intensity of IOD.</a:t>
            </a:r>
            <a:endParaRPr lang="en-US" sz="2800" b="1" dirty="0">
              <a:solidFill>
                <a:srgbClr val="00569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2171" y="1600200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9371" y="1600200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934836" y="533400"/>
            <a:ext cx="3237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1B3EAF"/>
                </a:solidFill>
              </a:rPr>
              <a:t>No-ENSO vs. ENSO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033" y="2114490"/>
            <a:ext cx="878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IOD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2114490"/>
            <a:ext cx="878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IOD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6067" y="4038600"/>
            <a:ext cx="861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IOD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4038600"/>
            <a:ext cx="861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IOD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1" t="13804" r="28431" b="68333"/>
          <a:stretch/>
        </p:blipFill>
        <p:spPr>
          <a:xfrm>
            <a:off x="3454352" y="864923"/>
            <a:ext cx="2794048" cy="14972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7051" y="1669369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WIO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7841" y="1602882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WWV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2152" y="1307592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Nino3.4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608882">
            <a:off x="6457309" y="1529290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CFSv2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4800600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6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WWV</a:t>
            </a:r>
            <a:endParaRPr lang="en-US" sz="2000" b="1" dirty="0">
              <a:solidFill>
                <a:srgbClr val="006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044184">
            <a:off x="2265989" y="3550207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WIO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8832783">
            <a:off x="2092699" y="4229085"/>
            <a:ext cx="1703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WWV + WIO</a:t>
            </a:r>
            <a:endParaRPr lang="en-US" sz="2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304800"/>
            <a:ext cx="6742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Forecast Skill: DJF Niño 3.4 SST (1983–2010)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66557" y="5989320"/>
            <a:ext cx="764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22        20        18        16         14       12         10         8          6           4          2           0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50976" y="880408"/>
            <a:ext cx="2971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6633"/>
                </a:solidFill>
              </a:rPr>
              <a:t>Predictors </a:t>
            </a:r>
            <a:r>
              <a:rPr lang="en-US" sz="2400" dirty="0" smtClean="0">
                <a:solidFill>
                  <a:srgbClr val="996633"/>
                </a:solidFill>
              </a:rPr>
              <a:t>(OBS)</a:t>
            </a:r>
          </a:p>
          <a:p>
            <a:r>
              <a:rPr lang="en-US" sz="2400" dirty="0" smtClean="0">
                <a:solidFill>
                  <a:srgbClr val="996633"/>
                </a:solidFill>
              </a:rPr>
              <a:t>WIO SST</a:t>
            </a:r>
          </a:p>
          <a:p>
            <a:r>
              <a:rPr lang="en-US" sz="2400" dirty="0" smtClean="0">
                <a:solidFill>
                  <a:srgbClr val="996633"/>
                </a:solidFill>
              </a:rPr>
              <a:t>WWV (tropical Pacific)</a:t>
            </a:r>
          </a:p>
          <a:p>
            <a:r>
              <a:rPr lang="en-US" sz="2400" b="1" dirty="0" err="1" smtClean="0">
                <a:solidFill>
                  <a:schemeClr val="accent2"/>
                </a:solidFill>
              </a:rPr>
              <a:t>Predictand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r>
              <a:rPr lang="en-US" sz="2400" dirty="0" smtClean="0">
                <a:solidFill>
                  <a:schemeClr val="accent2"/>
                </a:solidFill>
              </a:rPr>
              <a:t>DJF Niño 3.4 SSTA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10328" y="5410200"/>
            <a:ext cx="3276600" cy="228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50976" y="5410200"/>
            <a:ext cx="3931920" cy="228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01574" y="5339834"/>
            <a:ext cx="767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Year 0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476443" y="5339834"/>
            <a:ext cx="882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Year –1</a:t>
            </a:r>
            <a:endParaRPr lang="en-US" b="1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6" b="24861"/>
          <a:stretch/>
        </p:blipFill>
        <p:spPr>
          <a:xfrm>
            <a:off x="1371600" y="762000"/>
            <a:ext cx="6477000" cy="5844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152400"/>
            <a:ext cx="5277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Forecast for 1997 and 2015 El Niño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8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52400"/>
            <a:ext cx="5277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Forecast for 1997 and 2015 El Niño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7" b="35139"/>
          <a:stretch/>
        </p:blipFill>
        <p:spPr>
          <a:xfrm>
            <a:off x="838200" y="900908"/>
            <a:ext cx="7448550" cy="56702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040517"/>
            <a:ext cx="8096281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Conclusions</a:t>
            </a:r>
            <a:endParaRPr lang="en-US" sz="4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There are strong co-variations between the IOD and ENSO that are associated with subsurface ocean variability.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ENSO enhances the intensity and lowers the frequency of the IOD.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The IOD may help ENSO prediction at longer lead times.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4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52400" y="152400"/>
            <a:ext cx="434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1B3EAF"/>
                </a:solidFill>
              </a:rPr>
              <a:t>Background Information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845820"/>
            <a:ext cx="2667000" cy="16687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1179195"/>
            <a:ext cx="960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IOD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62139"/>
            <a:ext cx="8096281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Indian Ocean Dipole (IOD)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  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Discovered in 1999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  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An intrinsic mode that is independent of ENSO, 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     but ENSO has significant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impacts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  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Broad impacts on regional climate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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  Some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echanisms proposed for its onset and 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    evolution are controversial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  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Debate on its relationship with ENSO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52400" y="152400"/>
            <a:ext cx="266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1B3EAF"/>
                </a:solidFill>
              </a:rPr>
              <a:t>Methodology</a:t>
            </a:r>
            <a:endParaRPr lang="en-US" altLang="en-US" sz="3200" b="1" dirty="0">
              <a:solidFill>
                <a:srgbClr val="1B3EA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1341120"/>
            <a:ext cx="6096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F</a:t>
            </a:r>
            <a:r>
              <a:rPr lang="en-US" sz="2400" dirty="0" smtClean="0">
                <a:solidFill>
                  <a:srgbClr val="C00000"/>
                </a:solidFill>
              </a:rPr>
              <a:t>ree coupled simulation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C00000"/>
                </a:solidFill>
              </a:rPr>
              <a:t>A</a:t>
            </a:r>
            <a:r>
              <a:rPr lang="en-US" sz="2400" dirty="0" smtClean="0">
                <a:solidFill>
                  <a:srgbClr val="C00000"/>
                </a:solidFill>
              </a:rPr>
              <a:t>ir-sea interaction over global oceans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</a:rPr>
              <a:t>ENSO SST variability is suppressed by nudging daily SST to its climatology in the tropical Pacific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38200"/>
            <a:ext cx="491211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/>
              <a:t>Two 500-year simulations with CFSv1</a:t>
            </a:r>
          </a:p>
          <a:p>
            <a:r>
              <a:rPr lang="en-US" sz="2400" b="1" dirty="0" smtClean="0">
                <a:solidFill>
                  <a:srgbClr val="C00000"/>
                </a:solidFill>
                <a:sym typeface="Symbol"/>
              </a:rPr>
              <a:t> </a:t>
            </a:r>
            <a:r>
              <a:rPr lang="en-US" sz="2400" b="1" dirty="0" smtClean="0">
                <a:solidFill>
                  <a:srgbClr val="C00000"/>
                </a:solidFill>
              </a:rPr>
              <a:t>ENSO Run:</a:t>
            </a:r>
            <a:r>
              <a:rPr lang="en-US" sz="2400" dirty="0">
                <a:solidFill>
                  <a:srgbClr val="C00000"/>
                </a:solidFill>
              </a:rPr>
              <a:t>	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0000FF"/>
                </a:solidFill>
                <a:sym typeface="Symbol"/>
              </a:rPr>
              <a:t> </a:t>
            </a:r>
            <a:r>
              <a:rPr lang="en-US" sz="2400" b="1" dirty="0" smtClean="0">
                <a:solidFill>
                  <a:srgbClr val="0000FF"/>
                </a:solidFill>
              </a:rPr>
              <a:t>No-ENSO Run: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1054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Extended EOF:   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volution of ENSO, IOD, and the associated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  (EEOF)	     subsurface ocean temperature anomalies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2" t="13611" r="27892" b="67778"/>
          <a:stretch/>
        </p:blipFill>
        <p:spPr>
          <a:xfrm>
            <a:off x="533400" y="3124200"/>
            <a:ext cx="2840553" cy="1559974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352800" y="3369722"/>
            <a:ext cx="530260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SST</a:t>
            </a:r>
            <a:r>
              <a:rPr lang="en-US" altLang="en-US" sz="2400" b="1" baseline="-25000" dirty="0">
                <a:solidFill>
                  <a:srgbClr val="0000FF"/>
                </a:solidFill>
              </a:rPr>
              <a:t>NEW</a:t>
            </a:r>
            <a:r>
              <a:rPr lang="en-US" altLang="en-US" sz="2400" b="1" dirty="0">
                <a:solidFill>
                  <a:srgbClr val="0000FF"/>
                </a:solidFill>
              </a:rPr>
              <a:t> = (1 – </a:t>
            </a:r>
            <a:r>
              <a:rPr lang="en-US" altLang="en-US" sz="2400" b="1" i="1" dirty="0">
                <a:solidFill>
                  <a:srgbClr val="C00000"/>
                </a:solidFill>
              </a:rPr>
              <a:t>w</a:t>
            </a:r>
            <a:r>
              <a:rPr lang="en-US" altLang="en-US" sz="2400" b="1" dirty="0">
                <a:solidFill>
                  <a:srgbClr val="0000FF"/>
                </a:solidFill>
              </a:rPr>
              <a:t>)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SST</a:t>
            </a:r>
            <a:r>
              <a:rPr lang="en-US" altLang="en-US" sz="2400" b="1" baseline="-25000" dirty="0" err="1" smtClean="0">
                <a:solidFill>
                  <a:srgbClr val="0000FF"/>
                </a:solidFill>
              </a:rPr>
              <a:t>Model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</a:rPr>
              <a:t>+ </a:t>
            </a:r>
            <a:r>
              <a:rPr lang="en-US" altLang="en-US" sz="2400" b="1" i="1" dirty="0">
                <a:solidFill>
                  <a:srgbClr val="C00000"/>
                </a:solidFill>
              </a:rPr>
              <a:t>w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SST</a:t>
            </a:r>
            <a:r>
              <a:rPr lang="en-US" altLang="en-US" sz="2400" b="1" baseline="-25000" dirty="0" err="1" smtClean="0">
                <a:solidFill>
                  <a:srgbClr val="0000FF"/>
                </a:solidFill>
              </a:rPr>
              <a:t>Climatology</a:t>
            </a:r>
            <a:endParaRPr lang="en-US" altLang="en-US" sz="2400" b="1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smtClean="0">
                <a:solidFill>
                  <a:srgbClr val="C00000"/>
                </a:solidFill>
              </a:rPr>
              <a:t>w</a:t>
            </a:r>
            <a:r>
              <a:rPr lang="en-US" altLang="en-US" sz="2400" dirty="0" smtClean="0">
                <a:solidFill>
                  <a:srgbClr val="C00000"/>
                </a:solidFill>
              </a:rPr>
              <a:t>:</a:t>
            </a:r>
            <a:r>
              <a:rPr lang="en-US" altLang="en-US" sz="2400" dirty="0" smtClean="0">
                <a:solidFill>
                  <a:srgbClr val="0000FF"/>
                </a:solidFill>
              </a:rPr>
              <a:t> weighting coefficient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44151" y="3719521"/>
            <a:ext cx="82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C00000"/>
                </a:solidFill>
              </a:rPr>
              <a:t>w</a:t>
            </a:r>
            <a:r>
              <a:rPr lang="en-US" sz="1600" b="1" dirty="0" smtClean="0">
                <a:solidFill>
                  <a:srgbClr val="C00000"/>
                </a:solidFill>
              </a:rPr>
              <a:t> = 1/3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4081046"/>
            <a:ext cx="636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C00000"/>
                </a:solidFill>
              </a:rPr>
              <a:t>w</a:t>
            </a:r>
            <a:r>
              <a:rPr lang="en-US" sz="1600" b="1" dirty="0" smtClean="0">
                <a:solidFill>
                  <a:srgbClr val="C00000"/>
                </a:solidFill>
              </a:rPr>
              <a:t> = </a:t>
            </a:r>
            <a:r>
              <a:rPr lang="en-US" sz="16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382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000" b="1" dirty="0" smtClean="0">
                <a:solidFill>
                  <a:srgbClr val="0060C0"/>
                </a:solidFill>
              </a:rPr>
              <a:t>What can we do with the two 500-year 	simulations (ENSO vs. no-ENSO)?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070C0"/>
                </a:solidFill>
              </a:rPr>
              <a:t>ENSO in the model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070C0"/>
                </a:solidFill>
              </a:rPr>
              <a:t>Impact of ENSO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070C0"/>
                </a:solidFill>
              </a:rPr>
              <a:t>Decadal variability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070C0"/>
                </a:solidFill>
              </a:rPr>
              <a:t>Impact of ENSO on decadal variability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E74539"/>
                </a:solidFill>
              </a:rPr>
              <a:t>IOD without ENSO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E74539"/>
                </a:solidFill>
              </a:rPr>
              <a:t>IOD with ENSO (interaction)</a:t>
            </a:r>
            <a:endParaRPr lang="en-US" sz="3600" dirty="0">
              <a:solidFill>
                <a:srgbClr val="E7453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7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48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</a:rPr>
              <a:t>Kim et al. (2012) Mon. 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Wea</a:t>
            </a:r>
            <a:r>
              <a:rPr lang="en-US" sz="2400" b="1" u="sng" dirty="0" smtClean="0">
                <a:solidFill>
                  <a:srgbClr val="002060"/>
                </a:solidFill>
              </a:rPr>
              <a:t>. Rev.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Examination of the two types of ENSO in the NCEP CFS model and its extratropical associations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0" y="76200"/>
            <a:ext cx="3377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ENSO in the model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ig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97177"/>
            <a:ext cx="2822639" cy="483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fig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961" y="1797177"/>
            <a:ext cx="2822639" cy="483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ig5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77"/>
          <a:stretch/>
        </p:blipFill>
        <p:spPr bwMode="auto">
          <a:xfrm>
            <a:off x="6110287" y="1792224"/>
            <a:ext cx="2881313" cy="476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383268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EP El Niño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138326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BF6"/>
                </a:solidFill>
              </a:rPr>
              <a:t>C</a:t>
            </a:r>
            <a:r>
              <a:rPr lang="en-US" b="1" dirty="0" smtClean="0">
                <a:solidFill>
                  <a:srgbClr val="007BF6"/>
                </a:solidFill>
              </a:rPr>
              <a:t>P El Niño</a:t>
            </a:r>
            <a:endParaRPr lang="en-US" b="1" dirty="0">
              <a:solidFill>
                <a:srgbClr val="007BF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11868"/>
            <a:ext cx="191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OBS                   CFS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4896" y="1600200"/>
            <a:ext cx="191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BF6"/>
                </a:solidFill>
              </a:rPr>
              <a:t>OBS                   CFS</a:t>
            </a:r>
            <a:endParaRPr lang="en-US" b="1" dirty="0">
              <a:solidFill>
                <a:srgbClr val="007BF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6517" y="1371600"/>
            <a:ext cx="51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CFS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9096" y="1600200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 EP                     CP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6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8155" y="76200"/>
            <a:ext cx="2842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of ENSO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</a:rPr>
              <a:t>Wang et al. (2015) J. Hydrology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Assessing the impact of ENSO on drought in the U.S. Southwest with NCEP climate model simulations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9" t="2222" r="10098" b="45695"/>
          <a:stretch/>
        </p:blipFill>
        <p:spPr>
          <a:xfrm>
            <a:off x="76200" y="1752600"/>
            <a:ext cx="4738120" cy="4365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 t="50000" r="20882" b="18194"/>
          <a:stretch/>
        </p:blipFill>
        <p:spPr>
          <a:xfrm>
            <a:off x="4724400" y="1600200"/>
            <a:ext cx="4028046" cy="26659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9600" y="5385137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In the presence of ENSO, the variability of Southwest precipitation is enhanced and shifts toward lower frequencies.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</a:rPr>
              <a:t>Liu, 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Jia</a:t>
            </a:r>
            <a:r>
              <a:rPr lang="en-US" sz="2400" b="1" u="sng" dirty="0" smtClean="0">
                <a:solidFill>
                  <a:srgbClr val="002060"/>
                </a:solidFill>
              </a:rPr>
              <a:t> et al. (2015) Climate Dynamics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Decadal modulation of East China winter precipitation by ENSO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76200"/>
            <a:ext cx="6128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ENSO impact on decadal variability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5" b="28472"/>
          <a:stretch/>
        </p:blipFill>
        <p:spPr>
          <a:xfrm>
            <a:off x="838200" y="1742551"/>
            <a:ext cx="7448550" cy="4417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8588" y="1371600"/>
            <a:ext cx="660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Correlation of JFM Z200 with ENSO-related precipitation in E. China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568" y="6248400"/>
            <a:ext cx="8904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Asymmetry in the precipitation and circulation responses to warm and cold phases of ENSO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2600" y="76200"/>
            <a:ext cx="3334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Decadal variability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12003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</a:rPr>
              <a:t>Wang et al. (2012) J. Climate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Seasonality of the Pacific decadal oscillation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3333" r="5784" b="16111"/>
          <a:stretch/>
        </p:blipFill>
        <p:spPr>
          <a:xfrm>
            <a:off x="323850" y="1181100"/>
            <a:ext cx="4705350" cy="552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7" t="34306" r="30049" b="47500"/>
          <a:stretch/>
        </p:blipFill>
        <p:spPr>
          <a:xfrm>
            <a:off x="6172200" y="609600"/>
            <a:ext cx="2346536" cy="142970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324600" y="950976"/>
            <a:ext cx="2057400" cy="0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4" t="3056" r="2010" b="19861"/>
          <a:stretch/>
        </p:blipFill>
        <p:spPr>
          <a:xfrm>
            <a:off x="5029445" y="2111196"/>
            <a:ext cx="3809755" cy="444200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543800" y="2514600"/>
            <a:ext cx="457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43800" y="26670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01000" y="2357735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OBS</a:t>
            </a:r>
          </a:p>
          <a:p>
            <a:r>
              <a:rPr lang="en-US" sz="1200" b="1" dirty="0" smtClean="0"/>
              <a:t>CFS</a:t>
            </a:r>
            <a:endParaRPr lang="en-US" sz="12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4D0A-D964-4963-A9CF-36CB1FB0B4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17320</TotalTime>
  <Words>859</Words>
  <Application>Microsoft Office PowerPoint</Application>
  <PresentationFormat>On-screen Show (4:3)</PresentationFormat>
  <Paragraphs>203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Hui Wang</dc:creator>
  <cp:lastModifiedBy>Hui Wang</cp:lastModifiedBy>
  <cp:revision>338</cp:revision>
  <cp:lastPrinted>2013-06-03T22:39:33Z</cp:lastPrinted>
  <dcterms:created xsi:type="dcterms:W3CDTF">2013-05-02T01:14:03Z</dcterms:created>
  <dcterms:modified xsi:type="dcterms:W3CDTF">2017-06-20T16:31:11Z</dcterms:modified>
</cp:coreProperties>
</file>