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43891200" cy="32918400"/>
  <p:notesSz cx="9271000" cy="6997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  <a:srgbClr val="CC9900"/>
    <a:srgbClr val="FF6600"/>
    <a:srgbClr val="1165C1"/>
    <a:srgbClr val="663300"/>
    <a:srgbClr val="E7475E"/>
    <a:srgbClr val="0000FF"/>
    <a:srgbClr val="CC3300"/>
    <a:srgbClr val="FF0000"/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4752" autoAdjust="0"/>
    <p:restoredTop sz="99478" autoAdjust="0"/>
  </p:normalViewPr>
  <p:slideViewPr>
    <p:cSldViewPr>
      <p:cViewPr>
        <p:scale>
          <a:sx n="60" d="100"/>
          <a:sy n="60" d="100"/>
        </p:scale>
        <p:origin x="4848" y="4068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51450" y="0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BF084D-4F38-4329-80D9-8F975C795023}" type="datetimeFigureOut">
              <a:rPr lang="en-US" smtClean="0"/>
              <a:t>10/15/2019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86075" y="525463"/>
            <a:ext cx="3498850" cy="2624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7100" y="3324225"/>
            <a:ext cx="7416800" cy="3148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46863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51450" y="6646863"/>
            <a:ext cx="4017963" cy="349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03000D-7465-4239-AFFF-DE236296DC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56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03000D-7465-4239-AFFF-DE236296DC4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01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2475" y="10226675"/>
            <a:ext cx="37306250" cy="70548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363" y="18653125"/>
            <a:ext cx="30724475" cy="84137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A23CF-2B37-4E9E-814F-922D0C1ABA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17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45813D-006B-4B7E-92B6-B19568EB11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063241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438" y="1317625"/>
            <a:ext cx="9875837" cy="280876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3925" y="1317625"/>
            <a:ext cx="29475113" cy="280876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9D89C-A03A-464C-8A71-593318CB02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1063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2193925" y="1317625"/>
            <a:ext cx="39503350" cy="5486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193925" y="7680325"/>
            <a:ext cx="19675475" cy="1078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2021800" y="7680325"/>
            <a:ext cx="19675475" cy="107854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2193925" y="18618200"/>
            <a:ext cx="19675475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021800" y="18618200"/>
            <a:ext cx="19675475" cy="10787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2193925" y="29976763"/>
            <a:ext cx="10242550" cy="2286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995525" y="29976763"/>
            <a:ext cx="13900150" cy="22860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1454725" y="29976763"/>
            <a:ext cx="10242550" cy="2286000"/>
          </a:xfrm>
        </p:spPr>
        <p:txBody>
          <a:bodyPr/>
          <a:lstStyle>
            <a:lvl1pPr>
              <a:defRPr/>
            </a:lvl1pPr>
          </a:lstStyle>
          <a:p>
            <a:fld id="{40C52653-E9C1-4F2B-9528-1F30A49D68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5602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E19F7-D704-4804-A46F-5770FC6B7C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6545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0" y="21153438"/>
            <a:ext cx="37307838" cy="653732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0" y="13952538"/>
            <a:ext cx="37307838" cy="72009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9C832B-F4C1-4C56-B902-172A28BA6C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647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3925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21800" y="7680325"/>
            <a:ext cx="19675475" cy="217249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1CDD9-DAE8-4BF7-9DC6-BDD972131E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97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3925" y="7369175"/>
            <a:ext cx="19392900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3925" y="10439400"/>
            <a:ext cx="19392900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438" y="7369175"/>
            <a:ext cx="19400837" cy="30702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438" y="10439400"/>
            <a:ext cx="19400837" cy="189658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E62850-C622-410A-92E4-FE4A85C798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6760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DC4322-403F-4253-A580-7CF9464E96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0843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B0DE39-B29A-49C9-B726-099C161E9F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5721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3925" y="1311275"/>
            <a:ext cx="14439900" cy="557688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875" y="1311275"/>
            <a:ext cx="24536400" cy="280939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925" y="6888163"/>
            <a:ext cx="14439900" cy="225171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9EF34E-1F5A-4216-BFB1-F3DF6025841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08202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663" y="23042563"/>
            <a:ext cx="26335037" cy="27209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663" y="2941638"/>
            <a:ext cx="26335037" cy="197500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663" y="25763538"/>
            <a:ext cx="26335037" cy="3862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9C9A38-FAF7-40D4-845E-6D8104E0D86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6318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193925" y="1317625"/>
            <a:ext cx="39503350" cy="548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193925" y="7680325"/>
            <a:ext cx="39503350" cy="21724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1939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defTabSz="4389438">
              <a:defRPr sz="67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995525" y="29976763"/>
            <a:ext cx="139001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ctr" defTabSz="4389438">
              <a:defRPr sz="67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454725" y="29976763"/>
            <a:ext cx="1024255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438912" tIns="219456" rIns="438912" bIns="219456" numCol="1" anchor="t" anchorCtr="0" compatLnSpc="1">
            <a:prstTxWarp prst="textNoShape">
              <a:avLst/>
            </a:prstTxWarp>
          </a:bodyPr>
          <a:lstStyle>
            <a:lvl1pPr algn="r" defTabSz="4389438">
              <a:defRPr sz="6700">
                <a:latin typeface="+mn-lt"/>
              </a:defRPr>
            </a:lvl1pPr>
          </a:lstStyle>
          <a:p>
            <a:fld id="{C07DF4B3-D92A-4B6E-837E-0C9BA393A9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+mj-lt"/>
          <a:ea typeface="+mj-ea"/>
          <a:cs typeface="+mj-cs"/>
        </a:defRPr>
      </a:lvl1pPr>
      <a:lvl2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2pPr>
      <a:lvl3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3pPr>
      <a:lvl4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4pPr>
      <a:lvl5pPr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5pPr>
      <a:lvl6pPr marL="4572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6pPr>
      <a:lvl7pPr marL="9144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7pPr>
      <a:lvl8pPr marL="13716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8pPr>
      <a:lvl9pPr marL="1828800" algn="ctr" defTabSz="4389438" rtl="0" fontAlgn="base">
        <a:spcBef>
          <a:spcPct val="0"/>
        </a:spcBef>
        <a:spcAft>
          <a:spcPct val="0"/>
        </a:spcAft>
        <a:defRPr sz="21100">
          <a:solidFill>
            <a:schemeClr val="tx2"/>
          </a:solidFill>
          <a:latin typeface="Arial" charset="0"/>
        </a:defRPr>
      </a:lvl9pPr>
    </p:titleStyle>
    <p:bodyStyle>
      <a:lvl1pPr marL="1646238" indent="-1646238" algn="l" defTabSz="4389438" rtl="0" fontAlgn="base">
        <a:spcBef>
          <a:spcPct val="20000"/>
        </a:spcBef>
        <a:spcAft>
          <a:spcPct val="0"/>
        </a:spcAft>
        <a:buChar char="•"/>
        <a:defRPr sz="15400">
          <a:solidFill>
            <a:schemeClr val="tx1"/>
          </a:solidFill>
          <a:latin typeface="+mn-lt"/>
          <a:ea typeface="+mn-ea"/>
          <a:cs typeface="+mn-cs"/>
        </a:defRPr>
      </a:lvl1pPr>
      <a:lvl2pPr marL="3565525" indent="-1371600" algn="l" defTabSz="4389438" rtl="0" fontAlgn="base">
        <a:spcBef>
          <a:spcPct val="20000"/>
        </a:spcBef>
        <a:spcAft>
          <a:spcPct val="0"/>
        </a:spcAft>
        <a:buChar char="–"/>
        <a:defRPr sz="13400">
          <a:solidFill>
            <a:schemeClr val="tx1"/>
          </a:solidFill>
          <a:latin typeface="+mn-lt"/>
        </a:defRPr>
      </a:lvl2pPr>
      <a:lvl3pPr marL="5486400" indent="-1096963" algn="l" defTabSz="4389438" rtl="0" fontAlgn="base">
        <a:spcBef>
          <a:spcPct val="20000"/>
        </a:spcBef>
        <a:spcAft>
          <a:spcPct val="0"/>
        </a:spcAft>
        <a:buChar char="•"/>
        <a:defRPr sz="11500">
          <a:solidFill>
            <a:schemeClr val="tx1"/>
          </a:solidFill>
          <a:latin typeface="+mn-lt"/>
        </a:defRPr>
      </a:lvl3pPr>
      <a:lvl4pPr marL="7680325" indent="-1096963" algn="l" defTabSz="4389438" rtl="0" fontAlgn="base">
        <a:spcBef>
          <a:spcPct val="20000"/>
        </a:spcBef>
        <a:spcAft>
          <a:spcPct val="0"/>
        </a:spcAft>
        <a:buChar char="–"/>
        <a:defRPr sz="9600">
          <a:solidFill>
            <a:schemeClr val="tx1"/>
          </a:solidFill>
          <a:latin typeface="+mn-lt"/>
        </a:defRPr>
      </a:lvl4pPr>
      <a:lvl5pPr marL="98758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5pPr>
      <a:lvl6pPr marL="103330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6pPr>
      <a:lvl7pPr marL="107902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7pPr>
      <a:lvl8pPr marL="112474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8pPr>
      <a:lvl9pPr marL="11704638" indent="-1096963" algn="l" defTabSz="4389438" rtl="0" fontAlgn="base">
        <a:spcBef>
          <a:spcPct val="20000"/>
        </a:spcBef>
        <a:spcAft>
          <a:spcPct val="0"/>
        </a:spcAft>
        <a:buChar char="»"/>
        <a:defRPr sz="9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24" name="Text Box 156"/>
          <p:cNvSpPr txBox="1">
            <a:spLocks noChangeArrowheads="1"/>
          </p:cNvSpPr>
          <p:nvPr/>
        </p:nvSpPr>
        <p:spPr bwMode="auto">
          <a:xfrm>
            <a:off x="2743200" y="1058376"/>
            <a:ext cx="38328600" cy="24468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4389438">
              <a:defRPr>
                <a:solidFill>
                  <a:schemeClr val="tx1"/>
                </a:solidFill>
                <a:latin typeface="Arial" charset="0"/>
              </a:defRPr>
            </a:lvl1pPr>
            <a:lvl2pPr defTabSz="4389438">
              <a:defRPr>
                <a:solidFill>
                  <a:schemeClr val="tx1"/>
                </a:solidFill>
                <a:latin typeface="Arial" charset="0"/>
              </a:defRPr>
            </a:lvl2pPr>
            <a:lvl3pPr defTabSz="4389438">
              <a:defRPr>
                <a:solidFill>
                  <a:schemeClr val="tx1"/>
                </a:solidFill>
                <a:latin typeface="Arial" charset="0"/>
              </a:defRPr>
            </a:lvl3pPr>
            <a:lvl4pPr defTabSz="4389438">
              <a:defRPr>
                <a:solidFill>
                  <a:schemeClr val="tx1"/>
                </a:solidFill>
                <a:latin typeface="Arial" charset="0"/>
              </a:defRPr>
            </a:lvl4pPr>
            <a:lvl5pPr defTabSz="4389438">
              <a:defRPr>
                <a:solidFill>
                  <a:schemeClr val="tx1"/>
                </a:solidFill>
                <a:latin typeface="Arial" charset="0"/>
              </a:defRPr>
            </a:lvl5pPr>
            <a:lvl6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defTabSz="43894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en-US" altLang="en-US" sz="6000" b="1" dirty="0" smtClean="0">
                <a:latin typeface="+mj-lt"/>
              </a:rPr>
              <a:t>A Comparison of Seasonal Hurricane Forecasts: Dynamical Model versus Dynamical–Statistical Model</a:t>
            </a:r>
            <a:endParaRPr lang="en-US" altLang="en-US" dirty="0">
              <a:latin typeface="+mj-lt"/>
            </a:endParaRPr>
          </a:p>
          <a:p>
            <a:pPr algn="ctr">
              <a:spcAft>
                <a:spcPts val="300"/>
              </a:spcAft>
            </a:pPr>
            <a:r>
              <a:rPr lang="en-US" altLang="en-US" sz="4800" b="1" dirty="0" smtClean="0">
                <a:latin typeface="+mj-lt"/>
              </a:rPr>
              <a:t>Hui Wang, Lindsey N. Long, </a:t>
            </a:r>
            <a:r>
              <a:rPr lang="en-US" altLang="en-US" sz="4800" b="1" dirty="0" err="1" smtClean="0">
                <a:latin typeface="+mj-lt"/>
              </a:rPr>
              <a:t>Arun</a:t>
            </a:r>
            <a:r>
              <a:rPr lang="en-US" altLang="en-US" sz="4800" b="1" dirty="0" smtClean="0">
                <a:latin typeface="+mj-lt"/>
              </a:rPr>
              <a:t> Kumar</a:t>
            </a:r>
          </a:p>
          <a:p>
            <a:pPr algn="ctr">
              <a:spcAft>
                <a:spcPts val="300"/>
              </a:spcAft>
            </a:pPr>
            <a:r>
              <a:rPr lang="en-US" altLang="en-US" sz="4000" b="1" i="1" dirty="0" smtClean="0">
                <a:latin typeface="+mj-lt"/>
              </a:rPr>
              <a:t>NOAA/NWS/NCEP Climate Prediction Center, College Park, MD 20740 </a:t>
            </a:r>
            <a:endParaRPr lang="en-US" altLang="en-US" sz="4000" b="1" i="1" dirty="0"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66800" y="4495800"/>
            <a:ext cx="12496800" cy="69403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 smtClean="0">
                <a:latin typeface="+mj-lt"/>
              </a:rPr>
              <a:t>1. Background</a:t>
            </a:r>
            <a:endParaRPr lang="en-US" dirty="0" smtClean="0"/>
          </a:p>
          <a:p>
            <a:pPr algn="just">
              <a:spcAft>
                <a:spcPts val="1200"/>
              </a:spcAft>
            </a:pPr>
            <a:r>
              <a:rPr lang="en-US" sz="3600" dirty="0" smtClean="0"/>
              <a:t>To support NOAA Hurricane Season Outlooks, several forecast tools have been developed at CPC, including the high-resolution T382 CFSv2 dynamical model and the low-resolution T126 CFSv2-based hybrid dynamical–statistical model.  The goals are</a:t>
            </a:r>
            <a:endParaRPr lang="en-US" sz="3600" dirty="0"/>
          </a:p>
          <a:p>
            <a:pPr marL="742950" indent="-742950" algn="just">
              <a:spcAft>
                <a:spcPts val="1200"/>
              </a:spcAft>
              <a:buFont typeface="+mj-lt"/>
              <a:buAutoNum type="arabicParenR"/>
            </a:pPr>
            <a:r>
              <a:rPr lang="en-US" sz="3600" dirty="0" smtClean="0"/>
              <a:t>To apply the hybrid model approach with the T382 CFSv2 for the Atlantic seasonal hurricane forecast,</a:t>
            </a:r>
          </a:p>
          <a:p>
            <a:pPr marL="742950" indent="-742950" algn="just">
              <a:spcAft>
                <a:spcPts val="1200"/>
              </a:spcAft>
              <a:buFont typeface="+mj-lt"/>
              <a:buAutoNum type="arabicParenR"/>
            </a:pPr>
            <a:r>
              <a:rPr lang="en-US" sz="3600" dirty="0" smtClean="0"/>
              <a:t>To compare the forecast skills between the dynamical model and the dynamical–statistical model with T382 CFSv2, and </a:t>
            </a:r>
          </a:p>
          <a:p>
            <a:pPr marL="742950" indent="-742950" algn="just">
              <a:spcAft>
                <a:spcPts val="2400"/>
              </a:spcAft>
              <a:buFont typeface="+mj-lt"/>
              <a:buAutoNum type="arabicParenR"/>
            </a:pPr>
            <a:r>
              <a:rPr lang="en-US" sz="3600" dirty="0" smtClean="0"/>
              <a:t>To compare the forecast skills between the T382 CFSv2-based and the T126 CFSv2-based hybrid models.</a:t>
            </a:r>
            <a:endParaRPr lang="en-US" sz="3600" dirty="0"/>
          </a:p>
        </p:txBody>
      </p:sp>
      <p:sp>
        <p:nvSpPr>
          <p:cNvPr id="58" name="TextBox 57"/>
          <p:cNvSpPr txBox="1"/>
          <p:nvPr/>
        </p:nvSpPr>
        <p:spPr>
          <a:xfrm>
            <a:off x="1066800" y="11962715"/>
            <a:ext cx="12496800" cy="95256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4000" b="1" dirty="0">
                <a:latin typeface="+mj-lt"/>
              </a:rPr>
              <a:t>2</a:t>
            </a:r>
            <a:r>
              <a:rPr lang="en-US" sz="4000" b="1" dirty="0" smtClean="0">
                <a:latin typeface="+mj-lt"/>
              </a:rPr>
              <a:t>. Data and methodology</a:t>
            </a:r>
            <a:endParaRPr lang="en-US" sz="3600" dirty="0"/>
          </a:p>
          <a:p>
            <a:pPr algn="just">
              <a:spcAft>
                <a:spcPts val="1200"/>
              </a:spcAft>
            </a:pPr>
            <a:r>
              <a:rPr lang="en-US" sz="3600" b="1" i="1" dirty="0" smtClean="0">
                <a:latin typeface="+mj-lt"/>
              </a:rPr>
              <a:t>Observational data</a:t>
            </a:r>
            <a:r>
              <a:rPr lang="en-US" sz="3600" i="1" dirty="0" smtClean="0">
                <a:latin typeface="+mj-lt"/>
              </a:rPr>
              <a:t> (1982–2018)</a:t>
            </a:r>
            <a:endParaRPr lang="en-US" sz="3600" b="1" i="1" dirty="0" smtClean="0">
              <a:latin typeface="+mj-lt"/>
            </a:endParaRP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August–November (ASON) Atlantic tropical storms (TS), hurricanes (H), </a:t>
            </a:r>
            <a:r>
              <a:rPr lang="en-US" sz="3600" dirty="0"/>
              <a:t>and accumulated cyclone energy (ACE) index </a:t>
            </a:r>
            <a:endParaRPr lang="en-US" sz="3600" dirty="0" smtClean="0"/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Sea Surface Temperature (SST): NOAA OISSTv2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Vertical Wind Shear (U200–U850): NCEP–DOE Reanalysis</a:t>
            </a:r>
          </a:p>
          <a:p>
            <a:pPr algn="just">
              <a:spcAft>
                <a:spcPts val="1200"/>
              </a:spcAft>
            </a:pPr>
            <a:r>
              <a:rPr lang="en-US" sz="3600" b="1" i="1" dirty="0" smtClean="0">
                <a:latin typeface="+mj-lt"/>
              </a:rPr>
              <a:t>Model data</a:t>
            </a:r>
            <a:r>
              <a:rPr lang="en-US" sz="3600" i="1" dirty="0" smtClean="0">
                <a:latin typeface="+mj-lt"/>
              </a:rPr>
              <a:t> (1982–2018)</a:t>
            </a:r>
            <a:endParaRPr lang="en-US" sz="3600" b="1" i="1" dirty="0" smtClean="0">
              <a:latin typeface="+mj-lt"/>
            </a:endParaRP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T382 CFSv2: Hindcast/forecast initialized in July, 5 members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T126 CFSv2: Hindcast/forecast initialized in July, 24 members</a:t>
            </a:r>
          </a:p>
          <a:p>
            <a:pPr algn="just">
              <a:spcAft>
                <a:spcPts val="1200"/>
              </a:spcAft>
            </a:pPr>
            <a:r>
              <a:rPr lang="en-US" sz="3600" b="1" i="1" dirty="0" smtClean="0">
                <a:latin typeface="+mj-lt"/>
              </a:rPr>
              <a:t>Methodology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A dynamical–statistical forecast tool is developed based on the empirical relationships between observed seasonal hurricane activity and model predicted SST/U200–U850 (predictors).</a:t>
            </a:r>
          </a:p>
          <a:p>
            <a:pPr marL="571500" indent="-571500" algn="just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Forecast skill is cross-validated over the 1982–2018 period.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30327600" y="4495800"/>
            <a:ext cx="12496800" cy="2080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Comparison of forecast skills</a:t>
            </a: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3600" b="1" i="1" dirty="0" smtClean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5400" b="1" i="1" dirty="0">
              <a:latin typeface="+mj-lt"/>
            </a:endParaRPr>
          </a:p>
          <a:p>
            <a:pPr>
              <a:spcAft>
                <a:spcPts val="2400"/>
              </a:spcAft>
            </a:pPr>
            <a:endParaRPr lang="en-US" sz="6000" b="1" i="1" dirty="0">
              <a:latin typeface="+mj-lt"/>
            </a:endParaRPr>
          </a:p>
          <a:p>
            <a:pPr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 </a:t>
            </a:r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7200" dirty="0" smtClean="0"/>
          </a:p>
          <a:p>
            <a:pPr algn="just">
              <a:spcAft>
                <a:spcPts val="2400"/>
              </a:spcAft>
            </a:pPr>
            <a:r>
              <a:rPr lang="en-US" sz="3600" b="1" dirty="0" smtClean="0">
                <a:latin typeface="+mj-lt"/>
              </a:rPr>
              <a:t>4</a:t>
            </a:r>
            <a:r>
              <a:rPr lang="en-US" sz="3600" b="1" dirty="0" smtClean="0">
                <a:latin typeface="+mj-lt"/>
              </a:rPr>
              <a:t>. Summary and conclusions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4935200" y="4495800"/>
            <a:ext cx="1402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600" b="1" i="1" dirty="0" smtClean="0">
                <a:latin typeface="+mj-lt"/>
              </a:rPr>
              <a:t>CFSv2 forecast skill for ASO SST and U200–U850 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>
            <a:off x="14249400" y="5410200"/>
            <a:ext cx="0" cy="25679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5" name="Straight Connector 64"/>
          <p:cNvCxnSpPr/>
          <p:nvPr/>
        </p:nvCxnSpPr>
        <p:spPr bwMode="auto">
          <a:xfrm>
            <a:off x="29641800" y="5410200"/>
            <a:ext cx="0" cy="2567940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66" name="TextBox 65"/>
          <p:cNvSpPr txBox="1"/>
          <p:nvPr/>
        </p:nvSpPr>
        <p:spPr>
          <a:xfrm>
            <a:off x="1066800" y="22021800"/>
            <a:ext cx="12496800" cy="94179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4000" b="1" dirty="0">
                <a:latin typeface="+mj-lt"/>
              </a:rPr>
              <a:t>3</a:t>
            </a:r>
            <a:r>
              <a:rPr lang="en-US" sz="4000" b="1" dirty="0" smtClean="0">
                <a:latin typeface="+mj-lt"/>
              </a:rPr>
              <a:t>. Results</a:t>
            </a:r>
            <a:endParaRPr lang="en-US" dirty="0" smtClean="0"/>
          </a:p>
          <a:p>
            <a:pPr algn="just">
              <a:spcAft>
                <a:spcPts val="0"/>
              </a:spcAft>
            </a:pPr>
            <a:r>
              <a:rPr lang="en-US" sz="3600" b="1" i="1" dirty="0" smtClean="0">
                <a:latin typeface="+mj-lt"/>
              </a:rPr>
              <a:t>Variability of Atlantic </a:t>
            </a:r>
          </a:p>
          <a:p>
            <a:pPr algn="just">
              <a:spcAft>
                <a:spcPts val="0"/>
              </a:spcAft>
            </a:pPr>
            <a:r>
              <a:rPr lang="en-US" sz="3600" b="1" i="1" dirty="0" smtClean="0">
                <a:latin typeface="+mj-lt"/>
              </a:rPr>
              <a:t>tropical storms and </a:t>
            </a:r>
          </a:p>
          <a:p>
            <a:pPr algn="just">
              <a:spcAft>
                <a:spcPts val="2400"/>
              </a:spcAft>
            </a:pPr>
            <a:r>
              <a:rPr lang="en-US" sz="3600" b="1" i="1" dirty="0" smtClean="0">
                <a:latin typeface="+mj-lt"/>
              </a:rPr>
              <a:t>hurricanes</a:t>
            </a:r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 smtClean="0"/>
          </a:p>
          <a:p>
            <a:pPr algn="just">
              <a:spcAft>
                <a:spcPts val="2400"/>
              </a:spcAft>
            </a:pPr>
            <a:endParaRPr lang="en-US" sz="3600" dirty="0"/>
          </a:p>
        </p:txBody>
      </p:sp>
      <p:sp>
        <p:nvSpPr>
          <p:cNvPr id="22" name="TextBox 21"/>
          <p:cNvSpPr txBox="1"/>
          <p:nvPr/>
        </p:nvSpPr>
        <p:spPr>
          <a:xfrm>
            <a:off x="1066799" y="24536400"/>
            <a:ext cx="5502515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1. </a:t>
            </a:r>
            <a:r>
              <a:rPr lang="en-US" sz="3600" dirty="0" smtClean="0"/>
              <a:t>Time series of </a:t>
            </a:r>
            <a:r>
              <a:rPr lang="en-US" sz="3600" b="1" dirty="0" smtClean="0"/>
              <a:t> </a:t>
            </a:r>
            <a:r>
              <a:rPr lang="en-US" sz="3600" dirty="0"/>
              <a:t>o</a:t>
            </a:r>
            <a:r>
              <a:rPr lang="en-US" sz="3600" dirty="0" smtClean="0"/>
              <a:t>bserved August–November  (ASON) Atlantic (a) tropical storms (TS), (b) hurricanes (H), and (c) accumulated cyclone energy (ACE) index from 1982 to 2018, and corresponding linear trend (blue line).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031700" y="5659695"/>
            <a:ext cx="392430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2. </a:t>
            </a:r>
            <a:r>
              <a:rPr lang="en-US" sz="3600" dirty="0" smtClean="0"/>
              <a:t>Anomaly correlation skill of (a) T382 CFSv2 and (b) T126 CFSv2 for ASO SST, and (c) T382 CFSv2 and (d) T126 CFSv2 for ASO U200–U850. Boxes indicate the Niño-3 region and Atlantic hurricane </a:t>
            </a:r>
            <a:r>
              <a:rPr lang="en-US" sz="3600" dirty="0"/>
              <a:t>M</a:t>
            </a:r>
            <a:r>
              <a:rPr lang="en-US" sz="3600" dirty="0" smtClean="0"/>
              <a:t>ain </a:t>
            </a:r>
            <a:r>
              <a:rPr lang="en-US" sz="3600" dirty="0"/>
              <a:t>D</a:t>
            </a:r>
            <a:r>
              <a:rPr lang="en-US" sz="3600" dirty="0" smtClean="0"/>
              <a:t>evelopment </a:t>
            </a:r>
            <a:r>
              <a:rPr lang="en-US" sz="3600" dirty="0"/>
              <a:t>R</a:t>
            </a:r>
            <a:r>
              <a:rPr lang="en-US" sz="3600" dirty="0" smtClean="0"/>
              <a:t>egion (MDR).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30327600" y="25242589"/>
            <a:ext cx="12496800" cy="6324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A dynamica</a:t>
            </a:r>
            <a:r>
              <a:rPr lang="en-US" sz="3600" dirty="0"/>
              <a:t>l</a:t>
            </a:r>
            <a:r>
              <a:rPr lang="en-US" sz="3600" dirty="0" smtClean="0"/>
              <a:t>–statistical model was developed for forecasting Atlantic seasonal hurricanes using SST and vertical wind shear as predictors derived from the T382 CFSv2 forecasts.</a:t>
            </a:r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T382 dynamical </a:t>
            </a:r>
            <a:r>
              <a:rPr lang="en-US" sz="3600" dirty="0" smtClean="0"/>
              <a:t>model vs. </a:t>
            </a:r>
            <a:r>
              <a:rPr lang="en-US" sz="3600" dirty="0" smtClean="0"/>
              <a:t>T382 CFSv2-based hybrid model: The hybrid model has overall better skills than the dynamical model.</a:t>
            </a:r>
            <a:endParaRPr lang="en-US" sz="3600" dirty="0" smtClean="0"/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3600" dirty="0" smtClean="0"/>
              <a:t>T382 </a:t>
            </a:r>
            <a:r>
              <a:rPr lang="en-US" sz="3600" dirty="0" smtClean="0"/>
              <a:t>CFSv2-based hybrid </a:t>
            </a:r>
            <a:r>
              <a:rPr lang="en-US" sz="3600" dirty="0" smtClean="0"/>
              <a:t>model vs. T126 </a:t>
            </a:r>
            <a:r>
              <a:rPr lang="en-US" sz="3600" dirty="0" smtClean="0"/>
              <a:t>CFSv2-based hybrid model: The low-resolution model has better skills than the high-resolution model, likely due to more ensemble members.</a:t>
            </a:r>
            <a:endParaRPr lang="en-US" sz="3600" dirty="0" smtClean="0"/>
          </a:p>
          <a:p>
            <a:pPr marL="571500" indent="-571500" algn="just">
              <a:spcAft>
                <a:spcPts val="1800"/>
              </a:spcAft>
              <a:buFont typeface="Wingdings" panose="05000000000000000000" pitchFamily="2" charset="2"/>
              <a:buChar char="§"/>
            </a:pPr>
            <a:endParaRPr lang="en-US" sz="3600" dirty="0" smtClean="0"/>
          </a:p>
        </p:txBody>
      </p:sp>
      <p:sp>
        <p:nvSpPr>
          <p:cNvPr id="156" name="TextBox 155"/>
          <p:cNvSpPr txBox="1"/>
          <p:nvPr/>
        </p:nvSpPr>
        <p:spPr>
          <a:xfrm>
            <a:off x="30367237" y="10058400"/>
            <a:ext cx="123809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5. </a:t>
            </a:r>
            <a:r>
              <a:rPr lang="en-US" sz="3600" dirty="0" smtClean="0"/>
              <a:t>Time series (1982–2018) of ASON Atlantic hurricanes in observations (black), T328 CFSv2 dynamical forecasts (red), and T382 (orange) and T126 (blue) CFSv2-based hybrid dynamical–statistical model forecasts.</a:t>
            </a:r>
            <a:endParaRPr lang="en-US" sz="3600" dirty="0"/>
          </a:p>
        </p:txBody>
      </p:sp>
      <p:sp>
        <p:nvSpPr>
          <p:cNvPr id="157" name="TextBox 156"/>
          <p:cNvSpPr txBox="1"/>
          <p:nvPr/>
        </p:nvSpPr>
        <p:spPr>
          <a:xfrm>
            <a:off x="30327600" y="20662880"/>
            <a:ext cx="1242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2400"/>
              </a:spcAft>
            </a:pPr>
            <a:r>
              <a:rPr lang="en-US" sz="3600" b="1" dirty="0" smtClean="0"/>
              <a:t>Fig. 6. </a:t>
            </a:r>
            <a:r>
              <a:rPr lang="en-US" sz="3600" dirty="0" smtClean="0"/>
              <a:t>AC skill of the forecasts with the T382 CFSv2 dynamical model (red) and T382 (orange) and T126 (blue) CFSv2-based hybrid models for ASON Atlantic (a) tropical storms (TS), (b) hurricanes (H), and (c) ACE index, cross-validated over 1982–2018 using different predictors derived from the CFSv2 forecasts. Observed preseason North Atlantic SST is an additional predictor.</a:t>
            </a:r>
            <a:endParaRPr lang="en-US" sz="3600" dirty="0"/>
          </a:p>
        </p:txBody>
      </p:sp>
      <p:sp>
        <p:nvSpPr>
          <p:cNvPr id="74" name="TextBox 73"/>
          <p:cNvSpPr txBox="1"/>
          <p:nvPr/>
        </p:nvSpPr>
        <p:spPr>
          <a:xfrm>
            <a:off x="14935200" y="14554200"/>
            <a:ext cx="1402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0"/>
              </a:spcAft>
            </a:pPr>
            <a:r>
              <a:rPr lang="en-US" sz="3600" b="1" i="1" dirty="0" smtClean="0">
                <a:latin typeface="+mj-lt"/>
              </a:rPr>
              <a:t>Relationships between SST/U200–U850 and hurricane activity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14935200" y="15544800"/>
            <a:ext cx="7772401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600"/>
              </a:spcAft>
            </a:pPr>
            <a:r>
              <a:rPr lang="en-US" sz="3600" b="1" dirty="0" smtClean="0"/>
              <a:t>Fig. 3. </a:t>
            </a:r>
            <a:r>
              <a:rPr lang="en-US" sz="3600" dirty="0" smtClean="0"/>
              <a:t>Maps of correlation between </a:t>
            </a:r>
            <a:r>
              <a:rPr lang="en-US" sz="3600" dirty="0" err="1" smtClean="0"/>
              <a:t>detrended</a:t>
            </a:r>
            <a:r>
              <a:rPr lang="en-US" sz="3600" dirty="0" smtClean="0"/>
              <a:t> observed Atlantic ASON hurricanes and ASO SST in (a) observations (OBS), (b) T382 CFSv2 forecasts, and (c) T126 CFSv2 forecasts over the 1982–2018 period. </a:t>
            </a:r>
          </a:p>
          <a:p>
            <a:pPr algn="just">
              <a:spcAft>
                <a:spcPts val="2400"/>
              </a:spcAft>
            </a:pPr>
            <a:r>
              <a:rPr lang="en-US" sz="3600" b="1" dirty="0" smtClean="0"/>
              <a:t>Fig. 4. </a:t>
            </a:r>
            <a:r>
              <a:rPr lang="en-US" sz="3600" dirty="0" smtClean="0"/>
              <a:t>Same as Fig. 3, but for ASO U200–U850 correlated with the observed Atlantic ASON hurricanes.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4743" y="22174200"/>
            <a:ext cx="6838857" cy="8054095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5486400" y="290322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1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72021" y="30175200"/>
            <a:ext cx="106009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Large interannual variation + upward trend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383000" y="13236714"/>
            <a:ext cx="11179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High skill in both the Niño-3 region and  MDR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0" y="5486400"/>
            <a:ext cx="10009524" cy="7647619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>
            <a:off x="14935200" y="12474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2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22667" y="15544800"/>
            <a:ext cx="5933333" cy="8866667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5200" y="21488400"/>
            <a:ext cx="5971429" cy="8847619"/>
          </a:xfrm>
          <a:prstGeom prst="rect">
            <a:avLst/>
          </a:prstGeom>
        </p:spPr>
      </p:pic>
      <p:sp>
        <p:nvSpPr>
          <p:cNvPr id="43" name="TextBox 42"/>
          <p:cNvSpPr txBox="1"/>
          <p:nvPr/>
        </p:nvSpPr>
        <p:spPr>
          <a:xfrm>
            <a:off x="20878800" y="23393400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4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1793200" y="208567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3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1183599" y="24765000"/>
            <a:ext cx="7772401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Aft>
                <a:spcPts val="3600"/>
              </a:spcAft>
            </a:pPr>
            <a:r>
              <a:rPr lang="en-US" sz="3600" dirty="0" smtClean="0"/>
              <a:t>Regions of high correlations in Figs. 3 and 4 are used to construct predictors for the dynamical–statistical model by averaging SST and vertical wind shear (VWS) over these regions.</a:t>
            </a:r>
          </a:p>
          <a:p>
            <a:pPr algn="just">
              <a:spcAft>
                <a:spcPts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	Predictors:</a:t>
            </a:r>
          </a:p>
          <a:p>
            <a:pPr marL="1485900" lvl="2" indent="-5715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Niño-3 SST</a:t>
            </a:r>
          </a:p>
          <a:p>
            <a:pPr marL="1485900" lvl="2" indent="-5715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Western MDR SST</a:t>
            </a:r>
          </a:p>
          <a:p>
            <a:pPr marL="1485900" lvl="2" indent="-571500" algn="just"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4000" b="1" dirty="0" smtClean="0">
                <a:solidFill>
                  <a:srgbClr val="FF0000"/>
                </a:solidFill>
                <a:latin typeface="+mj-lt"/>
              </a:rPr>
              <a:t>MDR VWS U200–U850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3437" y="5486400"/>
            <a:ext cx="12304763" cy="4400000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41071800" y="95029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5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66476" y="12612076"/>
            <a:ext cx="12419048" cy="7809524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40919400" y="20018514"/>
            <a:ext cx="175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70C0"/>
                </a:solidFill>
                <a:latin typeface="+mj-lt"/>
              </a:rPr>
              <a:t>Fig. 6</a:t>
            </a:r>
            <a:endParaRPr lang="en-US" sz="4000" b="1" dirty="0">
              <a:solidFill>
                <a:srgbClr val="0070C0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3894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8256</TotalTime>
  <Words>693</Words>
  <Application>Microsoft Office PowerPoint</Application>
  <PresentationFormat>Custom</PresentationFormat>
  <Paragraphs>77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gatech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dickinson</dc:creator>
  <cp:lastModifiedBy>Climate</cp:lastModifiedBy>
  <cp:revision>827</cp:revision>
  <dcterms:created xsi:type="dcterms:W3CDTF">2003-06-18T15:56:55Z</dcterms:created>
  <dcterms:modified xsi:type="dcterms:W3CDTF">2019-10-15T20:45:06Z</dcterms:modified>
</cp:coreProperties>
</file>