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7" r:id="rId3"/>
    <p:sldId id="256" r:id="rId4"/>
    <p:sldId id="271" r:id="rId5"/>
    <p:sldId id="257" r:id="rId6"/>
    <p:sldId id="265" r:id="rId7"/>
    <p:sldId id="264" r:id="rId8"/>
    <p:sldId id="260" r:id="rId9"/>
    <p:sldId id="261" r:id="rId10"/>
    <p:sldId id="266" r:id="rId11"/>
    <p:sldId id="262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5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6ABA1-CEDC-4D13-B36B-7230FE711E2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DC545-9B44-400C-BA1B-DFA66876B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335D-B837-486C-B816-48508DB962BD}" type="datetime1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C1BF-5568-431C-9A00-826F29693F73}" type="datetime1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CD78-FCD0-4A48-B845-8D867F9877DE}" type="datetime1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375B-1C80-4079-9083-48006DF2EE3B}" type="datetime1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B67-3DD3-4D24-9F8F-D4500F4E8B32}" type="datetime1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17A5-8015-40F7-8C8F-E1904452023F}" type="datetime1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3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5009-B64B-4329-8CF8-51095D59F442}" type="datetime1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4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C582-4203-41F4-9C49-0CF97A285AB2}" type="datetime1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0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D270-A0DC-4A2B-8F21-E5C70D282FEA}" type="datetime1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21D3-90E5-4F99-9CFE-E46864726932}" type="datetime1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8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0174-7B68-4890-BE2A-5079BA6DBBE1}" type="datetime1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4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4D5A-555B-412E-B404-2E8C2FA4B5A1}" type="datetime1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EFA7-CC5D-4372-9E88-CAE2630B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6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44659"/>
            <a:ext cx="7924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70C0"/>
                </a:solidFill>
              </a:rPr>
              <a:t>Update on Severe Weather Project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Hui Wang, </a:t>
            </a:r>
            <a:r>
              <a:rPr lang="en-US" sz="2000" dirty="0" err="1" smtClean="0">
                <a:solidFill>
                  <a:srgbClr val="0070C0"/>
                </a:solidFill>
              </a:rPr>
              <a:t>Alima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Diawara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Arun</a:t>
            </a:r>
            <a:r>
              <a:rPr lang="en-US" sz="2000" dirty="0" smtClean="0">
                <a:solidFill>
                  <a:srgbClr val="0070C0"/>
                </a:solidFill>
              </a:rPr>
              <a:t> Kumar, David DeWitt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9157" y="5791200"/>
            <a:ext cx="160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11 March 2019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438275"/>
            <a:ext cx="6915150" cy="534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7086"/>
            <a:ext cx="2369714" cy="2413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762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Forecast Skill: Weekly vs. 3-day Mean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Week-1 </a:t>
            </a:r>
            <a:r>
              <a:rPr lang="en-US" dirty="0">
                <a:solidFill>
                  <a:srgbClr val="0070C0"/>
                </a:solidFill>
              </a:rPr>
              <a:t>skill is better than </a:t>
            </a:r>
            <a:r>
              <a:rPr lang="en-US" dirty="0" smtClean="0">
                <a:solidFill>
                  <a:srgbClr val="0070C0"/>
                </a:solidFill>
              </a:rPr>
              <a:t>Days </a:t>
            </a:r>
            <a:r>
              <a:rPr lang="en-US" dirty="0">
                <a:solidFill>
                  <a:srgbClr val="0070C0"/>
                </a:solidFill>
              </a:rPr>
              <a:t>2–4, 4–6, and 6–8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Week-2 skill is comparable to </a:t>
            </a:r>
            <a:r>
              <a:rPr lang="en-US" dirty="0" smtClean="0">
                <a:solidFill>
                  <a:srgbClr val="0070C0"/>
                </a:solidFill>
              </a:rPr>
              <a:t>Days </a:t>
            </a:r>
            <a:r>
              <a:rPr lang="en-US" dirty="0">
                <a:solidFill>
                  <a:srgbClr val="0070C0"/>
                </a:solidFill>
              </a:rPr>
              <a:t>8–10, but better than </a:t>
            </a:r>
            <a:r>
              <a:rPr lang="en-US" dirty="0" smtClean="0">
                <a:solidFill>
                  <a:srgbClr val="0070C0"/>
                </a:solidFill>
              </a:rPr>
              <a:t>Days </a:t>
            </a:r>
            <a:r>
              <a:rPr lang="en-US" dirty="0">
                <a:solidFill>
                  <a:srgbClr val="0070C0"/>
                </a:solidFill>
              </a:rPr>
              <a:t>10–12 and 12–14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2524"/>
            <a:ext cx="3733334" cy="4219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23" y="1774648"/>
            <a:ext cx="3890477" cy="4168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067" y="2929316"/>
            <a:ext cx="88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7067" y="5062916"/>
            <a:ext cx="88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929316"/>
            <a:ext cx="88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5051248"/>
            <a:ext cx="88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 4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7800" y="599182"/>
            <a:ext cx="609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b="1" dirty="0" smtClean="0"/>
              <a:t>AC Forecast </a:t>
            </a:r>
            <a:r>
              <a:rPr lang="en-US" altLang="en-US" sz="2400" b="1" dirty="0"/>
              <a:t>Skill     LSR3 (5°x5</a:t>
            </a:r>
            <a:r>
              <a:rPr lang="en-US" altLang="en-US" sz="2400" b="1" dirty="0" smtClean="0"/>
              <a:t>°)  </a:t>
            </a:r>
          </a:p>
          <a:p>
            <a:pPr algn="ctr"/>
            <a:r>
              <a:rPr lang="en-US" altLang="en-US" sz="2000" dirty="0" smtClean="0"/>
              <a:t>Cross-Validation over</a:t>
            </a:r>
          </a:p>
          <a:p>
            <a:pPr algn="ctr" eaLnBrk="1" hangingPunct="1"/>
            <a:r>
              <a:rPr lang="en-US" altLang="en-US" sz="2000" dirty="0" smtClean="0"/>
              <a:t>MAM 1999-2010 (CFSv2 Hindcast Period)</a:t>
            </a:r>
            <a:endParaRPr lang="en-US" alt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8796" y="6107668"/>
            <a:ext cx="475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CFSv2 predicted  weekly SCP as a predictor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88075"/>
            <a:ext cx="8077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Potential Improvements for Week 3-4 Severe Weather</a:t>
            </a:r>
          </a:p>
          <a:p>
            <a:pPr algn="ctr">
              <a:spcAft>
                <a:spcPts val="1800"/>
              </a:spcAft>
            </a:pPr>
            <a:r>
              <a:rPr lang="en-US" sz="2400" b="1" dirty="0" smtClean="0"/>
              <a:t>Using CFSv2 45-day Forecast</a:t>
            </a:r>
            <a:endParaRPr lang="en-US" sz="2400" dirty="0"/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SVD-based relationship between CFSv2 SCP and OBS LSR3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Regional forecasts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14084"/>
            <a:ext cx="4749142" cy="3236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1347" y="3743980"/>
            <a:ext cx="942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West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4810780"/>
            <a:ext cx="1763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Southwest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820180"/>
            <a:ext cx="148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Midwest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8210447">
            <a:off x="6340580" y="3161129"/>
            <a:ext cx="1468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Northeast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9398797">
            <a:off x="5586515" y="4462790"/>
            <a:ext cx="1679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Southeast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91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Future Work</a:t>
            </a:r>
            <a:endParaRPr lang="en-US" sz="2800" b="1" dirty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Implement experimental real-time outlooks with GEFS SCP for various 3-day means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Days 8–10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Days 10–12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Days 12–14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Continue working on the development of forecast tools for week 3-4 severe weather with CFSv2 45-day hindcast/forecast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1810" y="1595497"/>
            <a:ext cx="440999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0070C0"/>
                </a:solidFill>
              </a:rPr>
              <a:t>Previous Meetings with OPB</a:t>
            </a:r>
            <a:endParaRPr lang="en-US" sz="2800" b="1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09/12/2017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02/09/2018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924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005EA4"/>
                </a:solidFill>
              </a:rPr>
              <a:t>Updates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</a:rPr>
              <a:t>Week </a:t>
            </a:r>
            <a:r>
              <a:rPr lang="en-US" sz="2400" b="1" dirty="0" smtClean="0">
                <a:solidFill>
                  <a:schemeClr val="tx2"/>
                </a:solidFill>
              </a:rPr>
              <a:t>2 </a:t>
            </a:r>
            <a:r>
              <a:rPr lang="en-US" sz="2400" dirty="0" smtClean="0">
                <a:solidFill>
                  <a:schemeClr val="tx2"/>
                </a:solidFill>
              </a:rPr>
              <a:t>(GEFS based)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Create a website for experimental real-time outlook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Forecasts for LSR3, as well as individual types of SW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Improve forecast skill by considering spatial covariation</a:t>
            </a:r>
          </a:p>
          <a:p>
            <a:pPr marL="800100" lvl="1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Assess forecast skills for various time-means (days 8–10, 10–12, 12–14)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Weeks 3–4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Use the CFSv2 45-day hindcasts/forecasts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Assess forecast skills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rgbClr val="005EA4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5EA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66800"/>
            <a:ext cx="44100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05200"/>
            <a:ext cx="37719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04800"/>
            <a:ext cx="37719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2629" y="228600"/>
            <a:ext cx="4323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Experimental Real-time Forecast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733800" y="533400"/>
            <a:ext cx="1295400" cy="236220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2400" y="2939459"/>
            <a:ext cx="1194816" cy="718141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5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753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Real-time Week-2 Severe Weather Outlook</a:t>
            </a:r>
          </a:p>
          <a:p>
            <a:endParaRPr lang="en-US" sz="12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Weekly LSR3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Hail + Tornado + Damaging wind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Total field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Probability forecast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Individual types of severe weather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Hail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Tornado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Damaging wind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79800"/>
            <a:ext cx="4833715" cy="211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3200400"/>
            <a:ext cx="5029200" cy="3429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3257490"/>
            <a:ext cx="29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GEFS Week-2 SCP Forecast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9830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Weekly SCP: 7-day average of daily mean 	      SCP from 12Z to 12Z.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0"/>
          <a:stretch/>
        </p:blipFill>
        <p:spPr bwMode="auto">
          <a:xfrm>
            <a:off x="2895600" y="590550"/>
            <a:ext cx="5943600" cy="4895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51" b="39320"/>
          <a:stretch/>
        </p:blipFill>
        <p:spPr>
          <a:xfrm>
            <a:off x="363745" y="616645"/>
            <a:ext cx="2455655" cy="4641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4864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(%) of climatological seasonal total number of individual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severe weather to the climatological seasonal total number of LSR3 for hail (left), tornado (middle), and damaging wind (right), respectively, in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a,e,i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DJF,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b,f,j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MAM,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c,g,k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JJA, and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d,h,l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52400"/>
            <a:ext cx="6104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LSR3 = Hail + Tornado + Damaging Wind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2" b="59372"/>
          <a:stretch/>
        </p:blipFill>
        <p:spPr>
          <a:xfrm>
            <a:off x="392129" y="1370953"/>
            <a:ext cx="8294671" cy="4725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331" y="76200"/>
            <a:ext cx="28804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Anomaly Correlation Skill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Week-2 Forecast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sz="2000" b="1" baseline="300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×5</a:t>
            </a:r>
            <a:r>
              <a:rPr lang="en-US" sz="2000" b="1" baseline="300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en-US" sz="2000" b="1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772180"/>
            <a:ext cx="4306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LSR3 vs. Hail, Tornado, Wind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886"/>
            <a:ext cx="4754286" cy="356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87486"/>
            <a:ext cx="4754286" cy="356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88080" y="464403"/>
            <a:ext cx="3597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SVD: Spatial Covariation of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SCP and LSR3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52400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OBS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6482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C00000"/>
                </a:solidFill>
              </a:rPr>
              <a:t>GEFS Week-2 FCST SCP and </a:t>
            </a:r>
          </a:p>
          <a:p>
            <a:pPr algn="r"/>
            <a:r>
              <a:rPr lang="en-US" sz="2800" dirty="0" smtClean="0">
                <a:solidFill>
                  <a:srgbClr val="C00000"/>
                </a:solidFill>
              </a:rPr>
              <a:t>OBS LSR3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42074" y="2743200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12%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640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233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85800"/>
            <a:ext cx="5317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Forecast Skill for Week-2 Severe Weather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4089737"/>
            <a:ext cx="842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Forecast skills for week-2 severe weather cross-validated over MAM 1996–2012 with (a) simple linear regression model at the 0.5</a:t>
            </a:r>
            <a:r>
              <a:rPr lang="en-US" sz="2000" baseline="30000" dirty="0"/>
              <a:t>o</a:t>
            </a:r>
            <a:r>
              <a:rPr lang="en-US" sz="2000" dirty="0"/>
              <a:t>×0.5</a:t>
            </a:r>
            <a:r>
              <a:rPr lang="en-US" sz="2000" baseline="30000" dirty="0"/>
              <a:t>o</a:t>
            </a:r>
            <a:r>
              <a:rPr lang="en-US" sz="2000" dirty="0"/>
              <a:t> grid, (b) 5</a:t>
            </a:r>
            <a:r>
              <a:rPr lang="en-US" sz="2000" baseline="30000" dirty="0"/>
              <a:t>o</a:t>
            </a:r>
            <a:r>
              <a:rPr lang="en-US" sz="2000" dirty="0"/>
              <a:t>×5</a:t>
            </a:r>
            <a:r>
              <a:rPr lang="en-US" sz="2000" baseline="30000" dirty="0"/>
              <a:t>o</a:t>
            </a:r>
            <a:r>
              <a:rPr lang="en-US" sz="2000" dirty="0"/>
              <a:t> area-averaged anomalies, and (c) the SVD-based hybrid model.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EFA7-CC5D-4372-9E88-CAE2630B7E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411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</dc:creator>
  <cp:lastModifiedBy>Review</cp:lastModifiedBy>
  <cp:revision>41</cp:revision>
  <dcterms:created xsi:type="dcterms:W3CDTF">2019-03-01T19:01:07Z</dcterms:created>
  <dcterms:modified xsi:type="dcterms:W3CDTF">2019-03-11T15:42:16Z</dcterms:modified>
</cp:coreProperties>
</file>