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43891200" cy="32918400"/>
  <p:notesSz cx="9271000" cy="6997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CC9900"/>
    <a:srgbClr val="FF6600"/>
    <a:srgbClr val="1165C1"/>
    <a:srgbClr val="663300"/>
    <a:srgbClr val="E7475E"/>
    <a:srgbClr val="0000FF"/>
    <a:srgbClr val="CC3300"/>
    <a:srgbClr val="FF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752" autoAdjust="0"/>
    <p:restoredTop sz="99478" autoAdjust="0"/>
  </p:normalViewPr>
  <p:slideViewPr>
    <p:cSldViewPr>
      <p:cViewPr>
        <p:scale>
          <a:sx n="30" d="100"/>
          <a:sy n="30" d="100"/>
        </p:scale>
        <p:origin x="-390" y="-72"/>
      </p:cViewPr>
      <p:guideLst>
        <p:guide orient="horz" pos="10368"/>
        <p:guide pos="1382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17963" cy="3492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51450" y="0"/>
            <a:ext cx="4017963" cy="349250"/>
          </a:xfrm>
          <a:prstGeom prst="rect">
            <a:avLst/>
          </a:prstGeom>
        </p:spPr>
        <p:txBody>
          <a:bodyPr vert="horz" lIns="91440" tIns="45720" rIns="91440" bIns="45720" rtlCol="0"/>
          <a:lstStyle>
            <a:lvl1pPr algn="r">
              <a:defRPr sz="1200"/>
            </a:lvl1pPr>
          </a:lstStyle>
          <a:p>
            <a:fld id="{0FBF084D-4F38-4329-80D9-8F975C795023}" type="datetimeFigureOut">
              <a:rPr lang="en-US" smtClean="0"/>
              <a:t>10/16/2018</a:t>
            </a:fld>
            <a:endParaRPr lang="en-US"/>
          </a:p>
        </p:txBody>
      </p:sp>
      <p:sp>
        <p:nvSpPr>
          <p:cNvPr id="4" name="Slide Image Placeholder 3"/>
          <p:cNvSpPr>
            <a:spLocks noGrp="1" noRot="1" noChangeAspect="1"/>
          </p:cNvSpPr>
          <p:nvPr>
            <p:ph type="sldImg" idx="2"/>
          </p:nvPr>
        </p:nvSpPr>
        <p:spPr>
          <a:xfrm>
            <a:off x="2886075" y="525463"/>
            <a:ext cx="3498850" cy="26241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7100" y="3324225"/>
            <a:ext cx="7416800" cy="3148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46863"/>
            <a:ext cx="4017963" cy="349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51450" y="6646863"/>
            <a:ext cx="4017963" cy="349250"/>
          </a:xfrm>
          <a:prstGeom prst="rect">
            <a:avLst/>
          </a:prstGeom>
        </p:spPr>
        <p:txBody>
          <a:bodyPr vert="horz" lIns="91440" tIns="45720" rIns="91440" bIns="45720" rtlCol="0" anchor="b"/>
          <a:lstStyle>
            <a:lvl1pPr algn="r">
              <a:defRPr sz="1200"/>
            </a:lvl1pPr>
          </a:lstStyle>
          <a:p>
            <a:fld id="{3B03000D-7465-4239-AFFF-DE236296DC48}" type="slidenum">
              <a:rPr lang="en-US" smtClean="0"/>
              <a:t>‹#›</a:t>
            </a:fld>
            <a:endParaRPr lang="en-US"/>
          </a:p>
        </p:txBody>
      </p:sp>
    </p:spTree>
    <p:extLst>
      <p:ext uri="{BB962C8B-B14F-4D97-AF65-F5344CB8AC3E}">
        <p14:creationId xmlns:p14="http://schemas.microsoft.com/office/powerpoint/2010/main" val="204265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03000D-7465-4239-AFFF-DE236296DC48}" type="slidenum">
              <a:rPr lang="en-US" smtClean="0"/>
              <a:t>1</a:t>
            </a:fld>
            <a:endParaRPr lang="en-US"/>
          </a:p>
        </p:txBody>
      </p:sp>
    </p:spTree>
    <p:extLst>
      <p:ext uri="{BB962C8B-B14F-4D97-AF65-F5344CB8AC3E}">
        <p14:creationId xmlns:p14="http://schemas.microsoft.com/office/powerpoint/2010/main" val="59001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C3A23CF-2B37-4E9E-814F-922D0C1ABAC0}" type="slidenum">
              <a:rPr lang="en-US" altLang="en-US"/>
              <a:pPr/>
              <a:t>‹#›</a:t>
            </a:fld>
            <a:endParaRPr lang="en-US" altLang="en-US"/>
          </a:p>
        </p:txBody>
      </p:sp>
    </p:spTree>
    <p:extLst>
      <p:ext uri="{BB962C8B-B14F-4D97-AF65-F5344CB8AC3E}">
        <p14:creationId xmlns:p14="http://schemas.microsoft.com/office/powerpoint/2010/main" val="3479170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245813D-006B-4B7E-92B6-B19568EB11AE}" type="slidenum">
              <a:rPr lang="en-US" altLang="en-US"/>
              <a:pPr/>
              <a:t>‹#›</a:t>
            </a:fld>
            <a:endParaRPr lang="en-US" altLang="en-US"/>
          </a:p>
        </p:txBody>
      </p:sp>
    </p:spTree>
    <p:extLst>
      <p:ext uri="{BB962C8B-B14F-4D97-AF65-F5344CB8AC3E}">
        <p14:creationId xmlns:p14="http://schemas.microsoft.com/office/powerpoint/2010/main" val="330632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D9D89C-A03A-464C-8A71-593318CB024E}" type="slidenum">
              <a:rPr lang="en-US" altLang="en-US"/>
              <a:pPr/>
              <a:t>‹#›</a:t>
            </a:fld>
            <a:endParaRPr lang="en-US" altLang="en-US"/>
          </a:p>
        </p:txBody>
      </p:sp>
    </p:spTree>
    <p:extLst>
      <p:ext uri="{BB962C8B-B14F-4D97-AF65-F5344CB8AC3E}">
        <p14:creationId xmlns:p14="http://schemas.microsoft.com/office/powerpoint/2010/main" val="127106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5" y="1317625"/>
            <a:ext cx="39503350" cy="5486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93925" y="7680325"/>
            <a:ext cx="1967547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22021800" y="7680325"/>
            <a:ext cx="19675475" cy="10785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193925" y="18618200"/>
            <a:ext cx="1967547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2021800" y="18618200"/>
            <a:ext cx="19675475" cy="10787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3925" y="29976763"/>
            <a:ext cx="10242550" cy="2286000"/>
          </a:xfrm>
        </p:spPr>
        <p:txBody>
          <a:bodyPr/>
          <a:lstStyle>
            <a:lvl1pPr>
              <a:defRPr/>
            </a:lvl1pPr>
          </a:lstStyle>
          <a:p>
            <a:endParaRPr lang="en-US" altLang="en-US"/>
          </a:p>
        </p:txBody>
      </p:sp>
      <p:sp>
        <p:nvSpPr>
          <p:cNvPr id="8" name="Footer Placeholder 7"/>
          <p:cNvSpPr>
            <a:spLocks noGrp="1"/>
          </p:cNvSpPr>
          <p:nvPr>
            <p:ph type="ftr" sz="quarter" idx="11"/>
          </p:nvPr>
        </p:nvSpPr>
        <p:spPr>
          <a:xfrm>
            <a:off x="14995525" y="29976763"/>
            <a:ext cx="13900150" cy="228600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31454725" y="29976763"/>
            <a:ext cx="10242550" cy="2286000"/>
          </a:xfrm>
        </p:spPr>
        <p:txBody>
          <a:bodyPr/>
          <a:lstStyle>
            <a:lvl1pPr>
              <a:defRPr/>
            </a:lvl1pPr>
          </a:lstStyle>
          <a:p>
            <a:fld id="{40C52653-E9C1-4F2B-9528-1F30A49D687A}" type="slidenum">
              <a:rPr lang="en-US" altLang="en-US"/>
              <a:pPr/>
              <a:t>‹#›</a:t>
            </a:fld>
            <a:endParaRPr lang="en-US" altLang="en-US"/>
          </a:p>
        </p:txBody>
      </p:sp>
    </p:spTree>
    <p:extLst>
      <p:ext uri="{BB962C8B-B14F-4D97-AF65-F5344CB8AC3E}">
        <p14:creationId xmlns:p14="http://schemas.microsoft.com/office/powerpoint/2010/main" val="165602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9E19F7-D704-4804-A46F-5770FC6B7CE8}" type="slidenum">
              <a:rPr lang="en-US" altLang="en-US"/>
              <a:pPr/>
              <a:t>‹#›</a:t>
            </a:fld>
            <a:endParaRPr lang="en-US" altLang="en-US"/>
          </a:p>
        </p:txBody>
      </p:sp>
    </p:spTree>
    <p:extLst>
      <p:ext uri="{BB962C8B-B14F-4D97-AF65-F5344CB8AC3E}">
        <p14:creationId xmlns:p14="http://schemas.microsoft.com/office/powerpoint/2010/main" val="278654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49C832B-F4C1-4C56-B902-172A28BA6C25}" type="slidenum">
              <a:rPr lang="en-US" altLang="en-US"/>
              <a:pPr/>
              <a:t>‹#›</a:t>
            </a:fld>
            <a:endParaRPr lang="en-US" altLang="en-US"/>
          </a:p>
        </p:txBody>
      </p:sp>
    </p:spTree>
    <p:extLst>
      <p:ext uri="{BB962C8B-B14F-4D97-AF65-F5344CB8AC3E}">
        <p14:creationId xmlns:p14="http://schemas.microsoft.com/office/powerpoint/2010/main" val="139647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81CDD9-DAE8-4BF7-9DC6-BDD972131E6F}" type="slidenum">
              <a:rPr lang="en-US" altLang="en-US"/>
              <a:pPr/>
              <a:t>‹#›</a:t>
            </a:fld>
            <a:endParaRPr lang="en-US" altLang="en-US"/>
          </a:p>
        </p:txBody>
      </p:sp>
    </p:spTree>
    <p:extLst>
      <p:ext uri="{BB962C8B-B14F-4D97-AF65-F5344CB8AC3E}">
        <p14:creationId xmlns:p14="http://schemas.microsoft.com/office/powerpoint/2010/main" val="33697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AE62850-C622-410A-92E4-FE4A85C79833}" type="slidenum">
              <a:rPr lang="en-US" altLang="en-US"/>
              <a:pPr/>
              <a:t>‹#›</a:t>
            </a:fld>
            <a:endParaRPr lang="en-US" altLang="en-US"/>
          </a:p>
        </p:txBody>
      </p:sp>
    </p:spTree>
    <p:extLst>
      <p:ext uri="{BB962C8B-B14F-4D97-AF65-F5344CB8AC3E}">
        <p14:creationId xmlns:p14="http://schemas.microsoft.com/office/powerpoint/2010/main" val="171676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DC4322-403F-4253-A580-7CF9464E96D7}" type="slidenum">
              <a:rPr lang="en-US" altLang="en-US"/>
              <a:pPr/>
              <a:t>‹#›</a:t>
            </a:fld>
            <a:endParaRPr lang="en-US" altLang="en-US"/>
          </a:p>
        </p:txBody>
      </p:sp>
    </p:spTree>
    <p:extLst>
      <p:ext uri="{BB962C8B-B14F-4D97-AF65-F5344CB8AC3E}">
        <p14:creationId xmlns:p14="http://schemas.microsoft.com/office/powerpoint/2010/main" val="384084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2B0DE39-B29A-49C9-B726-099C161E9F5F}" type="slidenum">
              <a:rPr lang="en-US" altLang="en-US"/>
              <a:pPr/>
              <a:t>‹#›</a:t>
            </a:fld>
            <a:endParaRPr lang="en-US" altLang="en-US"/>
          </a:p>
        </p:txBody>
      </p:sp>
    </p:spTree>
    <p:extLst>
      <p:ext uri="{BB962C8B-B14F-4D97-AF65-F5344CB8AC3E}">
        <p14:creationId xmlns:p14="http://schemas.microsoft.com/office/powerpoint/2010/main" val="1095721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79EF34E-1F5A-4216-BFB1-F3DF6025841E}" type="slidenum">
              <a:rPr lang="en-US" altLang="en-US"/>
              <a:pPr/>
              <a:t>‹#›</a:t>
            </a:fld>
            <a:endParaRPr lang="en-US" altLang="en-US"/>
          </a:p>
        </p:txBody>
      </p:sp>
    </p:spTree>
    <p:extLst>
      <p:ext uri="{BB962C8B-B14F-4D97-AF65-F5344CB8AC3E}">
        <p14:creationId xmlns:p14="http://schemas.microsoft.com/office/powerpoint/2010/main" val="2108202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A9C9A38-FAF7-40D4-845E-6D8104E0D865}" type="slidenum">
              <a:rPr lang="en-US" altLang="en-US"/>
              <a:pPr/>
              <a:t>‹#›</a:t>
            </a:fld>
            <a:endParaRPr lang="en-US" altLang="en-US"/>
          </a:p>
        </p:txBody>
      </p:sp>
    </p:spTree>
    <p:extLst>
      <p:ext uri="{BB962C8B-B14F-4D97-AF65-F5344CB8AC3E}">
        <p14:creationId xmlns:p14="http://schemas.microsoft.com/office/powerpoint/2010/main" val="343631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925" y="1317625"/>
            <a:ext cx="3950335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193925" y="7680325"/>
            <a:ext cx="39503350" cy="2172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defTabSz="4389438">
              <a:defRPr sz="6700">
                <a:latin typeface="+mn-lt"/>
              </a:defRPr>
            </a:lvl1pPr>
          </a:lstStyle>
          <a:p>
            <a:endParaRPr lang="en-US" alt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ctr" defTabSz="4389438">
              <a:defRPr sz="6700">
                <a:latin typeface="+mn-lt"/>
              </a:defRPr>
            </a:lvl1pPr>
          </a:lstStyle>
          <a:p>
            <a:endParaRPr lang="en-US" alt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8912" tIns="219456" rIns="438912" bIns="219456" numCol="1" anchor="t" anchorCtr="0" compatLnSpc="1">
            <a:prstTxWarp prst="textNoShape">
              <a:avLst/>
            </a:prstTxWarp>
          </a:bodyPr>
          <a:lstStyle>
            <a:lvl1pPr algn="r" defTabSz="4389438">
              <a:defRPr sz="6700">
                <a:latin typeface="+mn-lt"/>
              </a:defRPr>
            </a:lvl1pPr>
          </a:lstStyle>
          <a:p>
            <a:fld id="{C07DF4B3-D92A-4B6E-837E-0C9BA393A9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24" name="Text Box 156"/>
          <p:cNvSpPr txBox="1">
            <a:spLocks noChangeArrowheads="1"/>
          </p:cNvSpPr>
          <p:nvPr/>
        </p:nvSpPr>
        <p:spPr bwMode="auto">
          <a:xfrm>
            <a:off x="5638799" y="1058376"/>
            <a:ext cx="32613601"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spcAft>
                <a:spcPts val="300"/>
              </a:spcAft>
            </a:pPr>
            <a:r>
              <a:rPr lang="en-US" altLang="en-US" sz="6000" b="1" dirty="0" smtClean="0">
                <a:latin typeface="+mj-lt"/>
              </a:rPr>
              <a:t>Developing an Experimental Week 2 – 4 Severe Weather Outlook for the United States</a:t>
            </a:r>
            <a:endParaRPr lang="en-US" altLang="en-US" dirty="0">
              <a:latin typeface="+mj-lt"/>
            </a:endParaRPr>
          </a:p>
          <a:p>
            <a:pPr algn="ctr">
              <a:spcAft>
                <a:spcPts val="300"/>
              </a:spcAft>
            </a:pPr>
            <a:r>
              <a:rPr lang="en-US" altLang="en-US" sz="4800" b="1" dirty="0" smtClean="0">
                <a:latin typeface="+mj-lt"/>
              </a:rPr>
              <a:t>Hui Wang, </a:t>
            </a:r>
            <a:r>
              <a:rPr lang="en-US" altLang="en-US" sz="4800" b="1" dirty="0" err="1" smtClean="0">
                <a:latin typeface="+mj-lt"/>
              </a:rPr>
              <a:t>Alima</a:t>
            </a:r>
            <a:r>
              <a:rPr lang="en-US" altLang="en-US" sz="4800" b="1" dirty="0" smtClean="0">
                <a:latin typeface="+mj-lt"/>
              </a:rPr>
              <a:t> </a:t>
            </a:r>
            <a:r>
              <a:rPr lang="en-US" altLang="en-US" sz="4800" b="1" dirty="0" err="1" smtClean="0">
                <a:latin typeface="+mj-lt"/>
              </a:rPr>
              <a:t>Diawara</a:t>
            </a:r>
            <a:r>
              <a:rPr lang="en-US" altLang="en-US" sz="4800" b="1" dirty="0" smtClean="0">
                <a:latin typeface="+mj-lt"/>
              </a:rPr>
              <a:t>, </a:t>
            </a:r>
            <a:r>
              <a:rPr lang="en-US" altLang="en-US" sz="4800" b="1" dirty="0" err="1" smtClean="0">
                <a:latin typeface="+mj-lt"/>
              </a:rPr>
              <a:t>Arun</a:t>
            </a:r>
            <a:r>
              <a:rPr lang="en-US" altLang="en-US" sz="4800" b="1" dirty="0" smtClean="0">
                <a:latin typeface="+mj-lt"/>
              </a:rPr>
              <a:t> Kumar, David DeWitt</a:t>
            </a:r>
          </a:p>
          <a:p>
            <a:pPr algn="ctr">
              <a:spcAft>
                <a:spcPts val="300"/>
              </a:spcAft>
            </a:pPr>
            <a:r>
              <a:rPr lang="en-US" altLang="en-US" sz="4000" b="1" i="1" dirty="0" smtClean="0">
                <a:latin typeface="+mj-lt"/>
              </a:rPr>
              <a:t>NOAA/NWS/NCEP Climate Prediction Center, College Park, MD 20740 </a:t>
            </a:r>
            <a:endParaRPr lang="en-US" altLang="en-US" sz="4000" b="1" i="1" dirty="0">
              <a:latin typeface="+mj-lt"/>
            </a:endParaRPr>
          </a:p>
        </p:txBody>
      </p:sp>
      <p:sp>
        <p:nvSpPr>
          <p:cNvPr id="4" name="TextBox 3"/>
          <p:cNvSpPr txBox="1"/>
          <p:nvPr/>
        </p:nvSpPr>
        <p:spPr>
          <a:xfrm>
            <a:off x="1066800" y="4495800"/>
            <a:ext cx="12496800" cy="5201424"/>
          </a:xfrm>
          <a:prstGeom prst="rect">
            <a:avLst/>
          </a:prstGeom>
          <a:noFill/>
        </p:spPr>
        <p:txBody>
          <a:bodyPr wrap="square" rtlCol="0">
            <a:spAutoFit/>
          </a:bodyPr>
          <a:lstStyle/>
          <a:p>
            <a:pPr>
              <a:spcAft>
                <a:spcPts val="1800"/>
              </a:spcAft>
            </a:pPr>
            <a:r>
              <a:rPr lang="en-US" sz="4000" b="1" dirty="0" smtClean="0">
                <a:latin typeface="+mj-lt"/>
              </a:rPr>
              <a:t>1. Background</a:t>
            </a:r>
            <a:endParaRPr lang="en-US" dirty="0" smtClean="0"/>
          </a:p>
          <a:p>
            <a:pPr algn="just">
              <a:spcAft>
                <a:spcPts val="1200"/>
              </a:spcAft>
            </a:pPr>
            <a:r>
              <a:rPr lang="en-US" sz="3600" dirty="0" smtClean="0"/>
              <a:t>Developing week 2 to 4 severe weather outlooks is one of the CPC project under the Office of Science and Technology Policy Initiatives.  The goals of this project are</a:t>
            </a:r>
            <a:endParaRPr lang="en-US" sz="3600" dirty="0"/>
          </a:p>
          <a:p>
            <a:pPr marL="742950" indent="-742950" algn="just">
              <a:spcAft>
                <a:spcPts val="1200"/>
              </a:spcAft>
              <a:buFont typeface="+mj-lt"/>
              <a:buAutoNum type="arabicParenR"/>
            </a:pPr>
            <a:r>
              <a:rPr lang="en-US" sz="3600" dirty="0" smtClean="0"/>
              <a:t>To develop experimental forecast for week-2 severe weather over the U.S., and </a:t>
            </a:r>
          </a:p>
          <a:p>
            <a:pPr marL="742950" indent="-742950" algn="just">
              <a:spcAft>
                <a:spcPts val="2400"/>
              </a:spcAft>
              <a:buFont typeface="+mj-lt"/>
              <a:buAutoNum type="arabicParenR"/>
            </a:pPr>
            <a:r>
              <a:rPr lang="en-US" sz="3600" dirty="0" smtClean="0"/>
              <a:t>To explore the feasibility of forecasts for week 3 – 4 severe weather.</a:t>
            </a:r>
            <a:endParaRPr lang="en-US" sz="3600" dirty="0"/>
          </a:p>
        </p:txBody>
      </p:sp>
      <p:sp>
        <p:nvSpPr>
          <p:cNvPr id="58" name="TextBox 57"/>
          <p:cNvSpPr txBox="1"/>
          <p:nvPr/>
        </p:nvSpPr>
        <p:spPr>
          <a:xfrm>
            <a:off x="1066800" y="9906000"/>
            <a:ext cx="12496800" cy="12603450"/>
          </a:xfrm>
          <a:prstGeom prst="rect">
            <a:avLst/>
          </a:prstGeom>
          <a:noFill/>
        </p:spPr>
        <p:txBody>
          <a:bodyPr wrap="square" rtlCol="0">
            <a:spAutoFit/>
          </a:bodyPr>
          <a:lstStyle/>
          <a:p>
            <a:pPr>
              <a:spcAft>
                <a:spcPts val="1800"/>
              </a:spcAft>
            </a:pPr>
            <a:r>
              <a:rPr lang="en-US" sz="4000" b="1" dirty="0">
                <a:latin typeface="+mj-lt"/>
              </a:rPr>
              <a:t>2</a:t>
            </a:r>
            <a:r>
              <a:rPr lang="en-US" sz="4000" b="1" dirty="0" smtClean="0">
                <a:latin typeface="+mj-lt"/>
              </a:rPr>
              <a:t>. Data and methodology</a:t>
            </a:r>
            <a:endParaRPr lang="en-US" sz="3600" dirty="0"/>
          </a:p>
          <a:p>
            <a:pPr algn="just">
              <a:spcAft>
                <a:spcPts val="1200"/>
              </a:spcAft>
            </a:pPr>
            <a:r>
              <a:rPr lang="en-US" sz="3600" b="1" i="1" dirty="0" smtClean="0">
                <a:latin typeface="+mj-lt"/>
              </a:rPr>
              <a:t>Observational data</a:t>
            </a:r>
          </a:p>
          <a:p>
            <a:pPr marL="571500" indent="-571500" algn="just">
              <a:spcAft>
                <a:spcPts val="1200"/>
              </a:spcAft>
              <a:buFont typeface="Wingdings" panose="05000000000000000000" pitchFamily="2" charset="2"/>
              <a:buChar char="§"/>
            </a:pPr>
            <a:r>
              <a:rPr lang="en-US" sz="3600" dirty="0" smtClean="0"/>
              <a:t>CFS Reanalysis (CFSR)</a:t>
            </a:r>
          </a:p>
          <a:p>
            <a:pPr marL="571500" indent="-571500" algn="just">
              <a:spcAft>
                <a:spcPts val="1200"/>
              </a:spcAft>
              <a:buFont typeface="Wingdings" panose="05000000000000000000" pitchFamily="2" charset="2"/>
              <a:buChar char="§"/>
            </a:pPr>
            <a:r>
              <a:rPr lang="en-US" sz="3600" dirty="0" smtClean="0"/>
              <a:t>NWS Local Storm Report (LSR3) including hail (≥ 1 inch), tornado (EF1–5), and damaging wind (gridded to </a:t>
            </a:r>
            <a:r>
              <a:rPr lang="en-US" sz="3600" dirty="0"/>
              <a:t>a</a:t>
            </a:r>
            <a:r>
              <a:rPr lang="en-US" sz="3600" dirty="0" smtClean="0"/>
              <a:t> 0.5</a:t>
            </a:r>
            <a:r>
              <a:rPr lang="en-US" sz="3600" baseline="30000" dirty="0" smtClean="0"/>
              <a:t>o</a:t>
            </a:r>
            <a:r>
              <a:rPr lang="en-US" sz="3600" dirty="0" smtClean="0"/>
              <a:t> grid)</a:t>
            </a:r>
          </a:p>
          <a:p>
            <a:pPr algn="just">
              <a:spcAft>
                <a:spcPts val="1200"/>
              </a:spcAft>
            </a:pPr>
            <a:r>
              <a:rPr lang="en-US" sz="3600" b="1" i="1" dirty="0" smtClean="0">
                <a:latin typeface="+mj-lt"/>
              </a:rPr>
              <a:t>Model data</a:t>
            </a:r>
          </a:p>
          <a:p>
            <a:pPr marL="571500" indent="-571500" algn="just">
              <a:spcAft>
                <a:spcPts val="1200"/>
              </a:spcAft>
              <a:buFont typeface="Wingdings" panose="05000000000000000000" pitchFamily="2" charset="2"/>
              <a:buChar char="§"/>
            </a:pPr>
            <a:r>
              <a:rPr lang="en-US" sz="3600" dirty="0" smtClean="0"/>
              <a:t>GEFS 16-day hindcasts (1996–2012, 5 members, every 4 days) and real-time forecasts (4×daily, total 80 members)</a:t>
            </a:r>
          </a:p>
          <a:p>
            <a:pPr algn="just">
              <a:spcAft>
                <a:spcPts val="1200"/>
              </a:spcAft>
            </a:pPr>
            <a:r>
              <a:rPr lang="en-US" sz="3600" b="1" i="1" dirty="0" smtClean="0">
                <a:latin typeface="+mj-lt"/>
              </a:rPr>
              <a:t>Methodology</a:t>
            </a:r>
          </a:p>
          <a:p>
            <a:pPr marL="571500" indent="-571500" algn="just">
              <a:spcAft>
                <a:spcPts val="1200"/>
              </a:spcAft>
              <a:buFont typeface="Wingdings" panose="05000000000000000000" pitchFamily="2" charset="2"/>
              <a:buChar char="§"/>
            </a:pPr>
            <a:r>
              <a:rPr lang="en-US" sz="3600" dirty="0" smtClean="0"/>
              <a:t>A dynamical–statistical forecast method is developed based on the empirical relationships between observed LSR3 and model predicted large-scale environmental conditions (predictor).</a:t>
            </a:r>
          </a:p>
          <a:p>
            <a:pPr marL="571500" indent="-571500" algn="just">
              <a:spcAft>
                <a:spcPts val="1200"/>
              </a:spcAft>
              <a:buFont typeface="Wingdings" panose="05000000000000000000" pitchFamily="2" charset="2"/>
              <a:buChar char="§"/>
            </a:pPr>
            <a:r>
              <a:rPr lang="en-US" sz="3600" dirty="0" smtClean="0"/>
              <a:t>Predictor: Supercell Composite Parameter (SCP),</a:t>
            </a:r>
          </a:p>
          <a:p>
            <a:pPr algn="just">
              <a:spcAft>
                <a:spcPts val="1200"/>
              </a:spcAft>
            </a:pPr>
            <a:r>
              <a:rPr lang="en-US" sz="3600" dirty="0"/>
              <a:t> </a:t>
            </a:r>
            <a:r>
              <a:rPr lang="en-US" sz="3600" dirty="0" smtClean="0"/>
              <a:t>  SCP = (CAPE/1000 J kg</a:t>
            </a:r>
            <a:r>
              <a:rPr lang="en-US" sz="3600" baseline="30000" dirty="0" smtClean="0">
                <a:sym typeface="Symbol"/>
              </a:rPr>
              <a:t></a:t>
            </a:r>
            <a:r>
              <a:rPr lang="en-US" sz="3600" baseline="30000" dirty="0" smtClean="0"/>
              <a:t>1</a:t>
            </a:r>
            <a:r>
              <a:rPr lang="en-US" sz="3600" dirty="0" smtClean="0"/>
              <a:t>)×(SRH/50 m</a:t>
            </a:r>
            <a:r>
              <a:rPr lang="en-US" sz="3600" baseline="30000" dirty="0" smtClean="0">
                <a:sym typeface="Symbol"/>
              </a:rPr>
              <a:t></a:t>
            </a:r>
            <a:r>
              <a:rPr lang="en-US" sz="3600" baseline="30000" dirty="0" smtClean="0"/>
              <a:t>2</a:t>
            </a:r>
            <a:r>
              <a:rPr lang="en-US" sz="3600" dirty="0" smtClean="0"/>
              <a:t> s</a:t>
            </a:r>
            <a:r>
              <a:rPr lang="en-US" sz="3600" baseline="30000" dirty="0" smtClean="0">
                <a:sym typeface="Symbol"/>
              </a:rPr>
              <a:t></a:t>
            </a:r>
            <a:r>
              <a:rPr lang="en-US" sz="3600" baseline="30000" dirty="0" smtClean="0"/>
              <a:t>2</a:t>
            </a:r>
            <a:r>
              <a:rPr lang="en-US" sz="3600" dirty="0" smtClean="0"/>
              <a:t>)×(BWD/20 m s</a:t>
            </a:r>
            <a:r>
              <a:rPr lang="en-US" sz="3600" baseline="30000" dirty="0" smtClean="0">
                <a:sym typeface="Symbol"/>
              </a:rPr>
              <a:t>1</a:t>
            </a:r>
            <a:r>
              <a:rPr lang="en-US" sz="3600" dirty="0" smtClean="0">
                <a:sym typeface="Symbol"/>
              </a:rPr>
              <a:t>)</a:t>
            </a:r>
          </a:p>
          <a:p>
            <a:pPr algn="just">
              <a:spcAft>
                <a:spcPts val="1200"/>
              </a:spcAft>
            </a:pPr>
            <a:r>
              <a:rPr lang="en-US" sz="3600" dirty="0"/>
              <a:t>	</a:t>
            </a:r>
            <a:r>
              <a:rPr lang="en-US" sz="3600" dirty="0" smtClean="0"/>
              <a:t>CAPE: Convective available potential energy</a:t>
            </a:r>
          </a:p>
          <a:p>
            <a:pPr algn="just">
              <a:spcAft>
                <a:spcPts val="1200"/>
              </a:spcAft>
            </a:pPr>
            <a:r>
              <a:rPr lang="en-US" sz="3600" dirty="0"/>
              <a:t>	</a:t>
            </a:r>
            <a:r>
              <a:rPr lang="en-US" sz="3600" dirty="0" smtClean="0"/>
              <a:t>SRH: Storm-relative helicity; BWD: bulk wind difference</a:t>
            </a:r>
          </a:p>
          <a:p>
            <a:pPr marL="571500" indent="-571500" algn="just">
              <a:spcAft>
                <a:spcPts val="1200"/>
              </a:spcAft>
              <a:buFont typeface="Wingdings" panose="05000000000000000000" pitchFamily="2" charset="2"/>
              <a:buChar char="§"/>
            </a:pPr>
            <a:r>
              <a:rPr lang="en-US" sz="3600" dirty="0" smtClean="0"/>
              <a:t>The relationship between observed LSR3 and GEFS SCP is quantified by either the simple linear regression method or the singular value decomposition (SVD)  technique.</a:t>
            </a:r>
          </a:p>
        </p:txBody>
      </p:sp>
      <p:sp>
        <p:nvSpPr>
          <p:cNvPr id="59" name="TextBox 58"/>
          <p:cNvSpPr txBox="1"/>
          <p:nvPr/>
        </p:nvSpPr>
        <p:spPr>
          <a:xfrm>
            <a:off x="30327600" y="4495800"/>
            <a:ext cx="12496800" cy="18805148"/>
          </a:xfrm>
          <a:prstGeom prst="rect">
            <a:avLst/>
          </a:prstGeom>
          <a:noFill/>
        </p:spPr>
        <p:txBody>
          <a:bodyPr wrap="square" rtlCol="0">
            <a:spAutoFit/>
          </a:bodyPr>
          <a:lstStyle/>
          <a:p>
            <a:pPr>
              <a:spcAft>
                <a:spcPts val="2400"/>
              </a:spcAft>
            </a:pPr>
            <a:r>
              <a:rPr lang="en-US" sz="3600" b="1" i="1" dirty="0" smtClean="0">
                <a:latin typeface="+mj-lt"/>
              </a:rPr>
              <a:t>Forecast skill for week-2 severe weather</a:t>
            </a:r>
            <a:endParaRPr lang="en-US" sz="3600" b="1" i="1" dirty="0">
              <a:latin typeface="+mj-lt"/>
            </a:endParaRPr>
          </a:p>
          <a:p>
            <a:pPr>
              <a:spcAft>
                <a:spcPts val="2400"/>
              </a:spcAft>
            </a:pPr>
            <a:endParaRPr lang="en-US" sz="3600" b="1" i="1" dirty="0" smtClean="0">
              <a:latin typeface="+mj-lt"/>
            </a:endParaRPr>
          </a:p>
          <a:p>
            <a:pPr>
              <a:spcAft>
                <a:spcPts val="2400"/>
              </a:spcAft>
            </a:pPr>
            <a:endParaRPr lang="en-US" sz="3600" b="1" i="1" dirty="0" smtClean="0">
              <a:latin typeface="+mj-lt"/>
            </a:endParaRPr>
          </a:p>
          <a:p>
            <a:pPr>
              <a:spcAft>
                <a:spcPts val="2400"/>
              </a:spcAft>
            </a:pPr>
            <a:endParaRPr lang="en-US" sz="3600" b="1" i="1" dirty="0">
              <a:latin typeface="+mj-lt"/>
            </a:endParaRPr>
          </a:p>
          <a:p>
            <a:pPr>
              <a:spcAft>
                <a:spcPts val="2400"/>
              </a:spcAft>
            </a:pPr>
            <a:endParaRPr lang="en-US" sz="3600" b="1" i="1" dirty="0">
              <a:latin typeface="+mj-lt"/>
            </a:endParaRPr>
          </a:p>
          <a:p>
            <a:pPr>
              <a:spcAft>
                <a:spcPts val="2400"/>
              </a:spcAft>
            </a:pPr>
            <a:endParaRPr lang="en-US" sz="3600" b="1" i="1" dirty="0">
              <a:latin typeface="+mj-lt"/>
            </a:endParaRPr>
          </a:p>
          <a:p>
            <a:pPr>
              <a:spcAft>
                <a:spcPts val="2400"/>
              </a:spcAft>
            </a:pPr>
            <a:endParaRPr lang="en-US" sz="3600" b="1" i="1" dirty="0" smtClean="0">
              <a:latin typeface="+mj-lt"/>
            </a:endParaRPr>
          </a:p>
          <a:p>
            <a:pPr>
              <a:spcAft>
                <a:spcPts val="2400"/>
              </a:spcAft>
            </a:pPr>
            <a:endParaRPr lang="en-US" sz="5400" b="1" i="1" dirty="0">
              <a:latin typeface="+mj-lt"/>
            </a:endParaRPr>
          </a:p>
          <a:p>
            <a:pPr>
              <a:spcAft>
                <a:spcPts val="2400"/>
              </a:spcAft>
            </a:pPr>
            <a:endParaRPr lang="en-US" sz="6000" b="1" i="1" dirty="0" smtClean="0">
              <a:latin typeface="+mj-lt"/>
            </a:endParaRPr>
          </a:p>
          <a:p>
            <a:pPr>
              <a:spcAft>
                <a:spcPts val="2400"/>
              </a:spcAft>
            </a:pPr>
            <a:r>
              <a:rPr lang="en-US" sz="3600" b="1" i="1" dirty="0" smtClean="0">
                <a:latin typeface="+mj-lt"/>
              </a:rPr>
              <a:t>Experimental real-time forecast </a:t>
            </a:r>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smtClean="0"/>
          </a:p>
          <a:p>
            <a:pPr algn="just">
              <a:spcAft>
                <a:spcPts val="2400"/>
              </a:spcAft>
            </a:pPr>
            <a:endParaRPr lang="en-US" sz="3600" dirty="0" smtClean="0"/>
          </a:p>
          <a:p>
            <a:pPr algn="just">
              <a:spcAft>
                <a:spcPts val="2400"/>
              </a:spcAft>
            </a:pPr>
            <a:endParaRPr lang="en-US" sz="3600" dirty="0"/>
          </a:p>
          <a:p>
            <a:pPr algn="just">
              <a:spcAft>
                <a:spcPts val="2400"/>
              </a:spcAft>
            </a:pPr>
            <a:endParaRPr lang="en-US" sz="5400" dirty="0" smtClean="0"/>
          </a:p>
          <a:p>
            <a:pPr algn="just">
              <a:spcAft>
                <a:spcPts val="2400"/>
              </a:spcAft>
            </a:pPr>
            <a:r>
              <a:rPr lang="en-US" sz="3600" b="1" dirty="0" smtClean="0">
                <a:latin typeface="+mj-lt"/>
              </a:rPr>
              <a:t>4. Summary and conclusions</a:t>
            </a:r>
          </a:p>
        </p:txBody>
      </p:sp>
      <p:sp>
        <p:nvSpPr>
          <p:cNvPr id="60" name="TextBox 59"/>
          <p:cNvSpPr txBox="1"/>
          <p:nvPr/>
        </p:nvSpPr>
        <p:spPr>
          <a:xfrm>
            <a:off x="14935200" y="4495800"/>
            <a:ext cx="14020800" cy="646331"/>
          </a:xfrm>
          <a:prstGeom prst="rect">
            <a:avLst/>
          </a:prstGeom>
          <a:noFill/>
        </p:spPr>
        <p:txBody>
          <a:bodyPr wrap="square" rtlCol="0">
            <a:spAutoFit/>
          </a:bodyPr>
          <a:lstStyle/>
          <a:p>
            <a:pPr algn="just">
              <a:spcAft>
                <a:spcPts val="0"/>
              </a:spcAft>
            </a:pPr>
            <a:r>
              <a:rPr lang="en-US" sz="3600" b="1" i="1" dirty="0" smtClean="0">
                <a:latin typeface="+mj-lt"/>
              </a:rPr>
              <a:t>Spatial coherence of weekly SCP and LSR3</a:t>
            </a:r>
          </a:p>
        </p:txBody>
      </p:sp>
      <p:cxnSp>
        <p:nvCxnSpPr>
          <p:cNvPr id="8" name="Straight Connector 7"/>
          <p:cNvCxnSpPr/>
          <p:nvPr/>
        </p:nvCxnSpPr>
        <p:spPr bwMode="auto">
          <a:xfrm>
            <a:off x="14249400" y="5410200"/>
            <a:ext cx="0" cy="2567940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p:nvPr/>
        </p:nvCxnSpPr>
        <p:spPr bwMode="auto">
          <a:xfrm>
            <a:off x="29641800" y="5410200"/>
            <a:ext cx="0" cy="25679400"/>
          </a:xfrm>
          <a:prstGeom prst="line">
            <a:avLst/>
          </a:prstGeom>
          <a:solidFill>
            <a:schemeClr val="accent1"/>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1066800" y="22707600"/>
            <a:ext cx="12496800" cy="8309967"/>
          </a:xfrm>
          <a:prstGeom prst="rect">
            <a:avLst/>
          </a:prstGeom>
          <a:noFill/>
        </p:spPr>
        <p:txBody>
          <a:bodyPr wrap="square" rtlCol="0">
            <a:spAutoFit/>
          </a:bodyPr>
          <a:lstStyle/>
          <a:p>
            <a:pPr>
              <a:spcAft>
                <a:spcPts val="1200"/>
              </a:spcAft>
            </a:pPr>
            <a:r>
              <a:rPr lang="en-US" sz="4000" b="1" dirty="0">
                <a:latin typeface="+mj-lt"/>
              </a:rPr>
              <a:t>3</a:t>
            </a:r>
            <a:r>
              <a:rPr lang="en-US" sz="4000" b="1" dirty="0" smtClean="0">
                <a:latin typeface="+mj-lt"/>
              </a:rPr>
              <a:t>. Results</a:t>
            </a:r>
            <a:endParaRPr lang="en-US" dirty="0" smtClean="0"/>
          </a:p>
          <a:p>
            <a:pPr algn="just">
              <a:spcAft>
                <a:spcPts val="2400"/>
              </a:spcAft>
            </a:pPr>
            <a:r>
              <a:rPr lang="en-US" sz="3600" b="1" i="1" dirty="0" smtClean="0">
                <a:latin typeface="+mj-lt"/>
              </a:rPr>
              <a:t>Seasonality of SCP and LSR3</a:t>
            </a:r>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a:p>
          <a:p>
            <a:pPr algn="just">
              <a:spcAft>
                <a:spcPts val="2400"/>
              </a:spcAft>
            </a:pPr>
            <a:endParaRPr lang="en-US" sz="3600" dirty="0" smtClean="0"/>
          </a:p>
          <a:p>
            <a:pPr algn="just">
              <a:spcAft>
                <a:spcPts val="2400"/>
              </a:spcAft>
            </a:pPr>
            <a:endParaRPr lang="en-US" sz="3600" dirty="0" smtClean="0"/>
          </a:p>
          <a:p>
            <a:pPr algn="just">
              <a:spcAft>
                <a:spcPts val="2400"/>
              </a:spcAft>
            </a:pPr>
            <a:endParaRPr lang="en-US" sz="3600" dirty="0" smtClean="0"/>
          </a:p>
          <a:p>
            <a:pPr algn="just">
              <a:spcAft>
                <a:spcPts val="2400"/>
              </a:spcAft>
            </a:pPr>
            <a:endParaRPr lang="en-US" sz="3600" dirty="0"/>
          </a:p>
        </p:txBody>
      </p:sp>
      <p:sp>
        <p:nvSpPr>
          <p:cNvPr id="2" name="TextBox 1"/>
          <p:cNvSpPr txBox="1"/>
          <p:nvPr/>
        </p:nvSpPr>
        <p:spPr>
          <a:xfrm>
            <a:off x="8534400" y="30022800"/>
            <a:ext cx="1752600" cy="707886"/>
          </a:xfrm>
          <a:prstGeom prst="rect">
            <a:avLst/>
          </a:prstGeom>
          <a:noFill/>
        </p:spPr>
        <p:txBody>
          <a:bodyPr wrap="square" rtlCol="0">
            <a:spAutoFit/>
          </a:bodyPr>
          <a:lstStyle/>
          <a:p>
            <a:r>
              <a:rPr lang="en-US" sz="4000" b="1" dirty="0" smtClean="0">
                <a:solidFill>
                  <a:srgbClr val="0070C0"/>
                </a:solidFill>
                <a:latin typeface="+mj-lt"/>
              </a:rPr>
              <a:t>Fig. 1</a:t>
            </a:r>
            <a:endParaRPr lang="en-US" sz="4000" b="1" dirty="0">
              <a:solidFill>
                <a:srgbClr val="0070C0"/>
              </a:solidFill>
              <a:latin typeface="+mj-lt"/>
            </a:endParaRPr>
          </a:p>
        </p:txBody>
      </p:sp>
      <p:sp>
        <p:nvSpPr>
          <p:cNvPr id="22" name="TextBox 21"/>
          <p:cNvSpPr txBox="1"/>
          <p:nvPr/>
        </p:nvSpPr>
        <p:spPr>
          <a:xfrm>
            <a:off x="8305800" y="24688800"/>
            <a:ext cx="5181600" cy="5078313"/>
          </a:xfrm>
          <a:prstGeom prst="rect">
            <a:avLst/>
          </a:prstGeom>
          <a:noFill/>
        </p:spPr>
        <p:txBody>
          <a:bodyPr wrap="square" rtlCol="0">
            <a:spAutoFit/>
          </a:bodyPr>
          <a:lstStyle/>
          <a:p>
            <a:pPr algn="just">
              <a:spcAft>
                <a:spcPts val="2400"/>
              </a:spcAft>
            </a:pPr>
            <a:r>
              <a:rPr lang="en-US" sz="3600" b="1" dirty="0" smtClean="0"/>
              <a:t>Fig. 1. </a:t>
            </a:r>
            <a:r>
              <a:rPr lang="en-US" sz="3600" dirty="0" smtClean="0"/>
              <a:t>Observed seasonal climatology of SCP and LSR3.  The SCP in GEFS (not shown) has a very similar seasonal cycle to the observations. Both SCP and LSR3 show similar seasonality over the central U.S.</a:t>
            </a:r>
          </a:p>
        </p:txBody>
      </p:sp>
      <p:sp>
        <p:nvSpPr>
          <p:cNvPr id="23" name="TextBox 22"/>
          <p:cNvSpPr txBox="1"/>
          <p:nvPr/>
        </p:nvSpPr>
        <p:spPr>
          <a:xfrm>
            <a:off x="23622000" y="5638800"/>
            <a:ext cx="5334000" cy="10987623"/>
          </a:xfrm>
          <a:prstGeom prst="rect">
            <a:avLst/>
          </a:prstGeom>
          <a:noFill/>
        </p:spPr>
        <p:txBody>
          <a:bodyPr wrap="square" rtlCol="0">
            <a:spAutoFit/>
          </a:bodyPr>
          <a:lstStyle/>
          <a:p>
            <a:pPr algn="just">
              <a:spcAft>
                <a:spcPts val="2400"/>
              </a:spcAft>
            </a:pPr>
            <a:r>
              <a:rPr lang="en-US" sz="3600" b="1" dirty="0" smtClean="0"/>
              <a:t>Fig. 2. </a:t>
            </a:r>
            <a:r>
              <a:rPr lang="en-US" sz="3600" dirty="0" smtClean="0"/>
              <a:t>Maps of one-point correlation for weekly SCP and LSR3 with anomalies at the 0.5</a:t>
            </a:r>
            <a:r>
              <a:rPr lang="en-US" sz="3600" baseline="30000" dirty="0" smtClean="0"/>
              <a:t>o</a:t>
            </a:r>
            <a:r>
              <a:rPr lang="en-US" sz="3600" dirty="0" smtClean="0"/>
              <a:t>×0.5</a:t>
            </a:r>
            <a:r>
              <a:rPr lang="en-US" sz="3600" baseline="30000" dirty="0" smtClean="0"/>
              <a:t>o</a:t>
            </a:r>
            <a:r>
              <a:rPr lang="en-US" sz="3600" dirty="0" smtClean="0"/>
              <a:t> grid (left) and those area-averaged over a 5</a:t>
            </a:r>
            <a:r>
              <a:rPr lang="en-US" sz="3600" baseline="30000" dirty="0" smtClean="0"/>
              <a:t>o</a:t>
            </a:r>
            <a:r>
              <a:rPr lang="en-US" sz="3600" dirty="0" smtClean="0"/>
              <a:t>×5</a:t>
            </a:r>
            <a:r>
              <a:rPr lang="en-US" sz="3600" baseline="30000" dirty="0" smtClean="0"/>
              <a:t>o</a:t>
            </a:r>
            <a:r>
              <a:rPr lang="en-US" sz="3600" dirty="0" smtClean="0"/>
              <a:t> box (right), respectively. The spatial coherence of  weekly LSR3    </a:t>
            </a:r>
          </a:p>
          <a:p>
            <a:pPr algn="just">
              <a:spcAft>
                <a:spcPts val="2400"/>
              </a:spcAft>
            </a:pPr>
            <a:endParaRPr lang="en-US" sz="3600" dirty="0" smtClean="0"/>
          </a:p>
          <a:p>
            <a:pPr algn="just">
              <a:spcAft>
                <a:spcPts val="2400"/>
              </a:spcAft>
            </a:pPr>
            <a:endParaRPr lang="en-US" sz="3600" dirty="0" smtClean="0"/>
          </a:p>
          <a:p>
            <a:pPr algn="just">
              <a:spcAft>
                <a:spcPts val="2400"/>
              </a:spcAft>
            </a:pPr>
            <a:r>
              <a:rPr lang="en-US" sz="3600" b="1" dirty="0" smtClean="0"/>
              <a:t>Fig. 3. </a:t>
            </a:r>
            <a:r>
              <a:rPr lang="en-US" sz="3600" dirty="0" smtClean="0"/>
              <a:t>Correlation between the GEFS predicted SCP and observed LSR3 for week 1 and week 2 </a:t>
            </a:r>
            <a:r>
              <a:rPr lang="en-US" sz="3600" dirty="0"/>
              <a:t>with anomalies at the </a:t>
            </a:r>
            <a:r>
              <a:rPr lang="en-US" sz="3600" dirty="0" smtClean="0"/>
              <a:t>0.5</a:t>
            </a:r>
            <a:r>
              <a:rPr lang="en-US" sz="3600" baseline="30000" dirty="0" smtClean="0"/>
              <a:t>o</a:t>
            </a:r>
            <a:r>
              <a:rPr lang="en-US" sz="3600" dirty="0" smtClean="0"/>
              <a:t>×0.5</a:t>
            </a:r>
            <a:r>
              <a:rPr lang="en-US" sz="3600" baseline="30000" dirty="0" smtClean="0"/>
              <a:t>o</a:t>
            </a:r>
            <a:r>
              <a:rPr lang="en-US" sz="3600" dirty="0" smtClean="0"/>
              <a:t> </a:t>
            </a:r>
            <a:r>
              <a:rPr lang="en-US" sz="3600" dirty="0"/>
              <a:t>grid (left) and </a:t>
            </a:r>
            <a:r>
              <a:rPr lang="en-US" sz="3600" dirty="0" smtClean="0"/>
              <a:t>those area-averaged </a:t>
            </a:r>
            <a:r>
              <a:rPr lang="en-US" sz="3600" dirty="0"/>
              <a:t>over a </a:t>
            </a:r>
            <a:r>
              <a:rPr lang="en-US" sz="3600" dirty="0" smtClean="0"/>
              <a:t>5</a:t>
            </a:r>
            <a:r>
              <a:rPr lang="en-US" sz="3600" baseline="30000" dirty="0" smtClean="0"/>
              <a:t>o</a:t>
            </a:r>
            <a:r>
              <a:rPr lang="en-US" sz="3600" dirty="0" smtClean="0"/>
              <a:t>×5</a:t>
            </a:r>
            <a:r>
              <a:rPr lang="en-US" sz="3600" baseline="30000" dirty="0" smtClean="0"/>
              <a:t>o</a:t>
            </a:r>
            <a:r>
              <a:rPr lang="en-US" sz="3600" dirty="0" smtClean="0"/>
              <a:t> </a:t>
            </a:r>
            <a:r>
              <a:rPr lang="en-US" sz="3600" dirty="0"/>
              <a:t>box (right), respectively. </a:t>
            </a:r>
            <a:endParaRPr lang="en-US" sz="3600" dirty="0" smtClean="0"/>
          </a:p>
        </p:txBody>
      </p:sp>
      <p:sp>
        <p:nvSpPr>
          <p:cNvPr id="40" name="TextBox 39"/>
          <p:cNvSpPr txBox="1"/>
          <p:nvPr/>
        </p:nvSpPr>
        <p:spPr>
          <a:xfrm>
            <a:off x="30327600" y="23195131"/>
            <a:ext cx="12496800" cy="7894469"/>
          </a:xfrm>
          <a:prstGeom prst="rect">
            <a:avLst/>
          </a:prstGeom>
          <a:noFill/>
        </p:spPr>
        <p:txBody>
          <a:bodyPr wrap="square" rtlCol="0">
            <a:spAutoFit/>
          </a:bodyPr>
          <a:lstStyle/>
          <a:p>
            <a:pPr marL="571500" indent="-571500" algn="just">
              <a:spcAft>
                <a:spcPts val="1800"/>
              </a:spcAft>
              <a:buFont typeface="Wingdings" panose="05000000000000000000" pitchFamily="2" charset="2"/>
              <a:buChar char="§"/>
            </a:pPr>
            <a:r>
              <a:rPr lang="en-US" sz="3600" dirty="0" smtClean="0"/>
              <a:t>A dynamica</a:t>
            </a:r>
            <a:r>
              <a:rPr lang="en-US" sz="3600" dirty="0"/>
              <a:t>l</a:t>
            </a:r>
            <a:r>
              <a:rPr lang="en-US" sz="3600" dirty="0" smtClean="0"/>
              <a:t>–statistical model was developed for forecasting week-2 severe weather over the U.S. using the SCP as a predictor derived from the GEFS 16-day forecasts.</a:t>
            </a:r>
          </a:p>
          <a:p>
            <a:pPr marL="571500" indent="-571500" algn="just">
              <a:spcAft>
                <a:spcPts val="1800"/>
              </a:spcAft>
              <a:buFont typeface="Wingdings" panose="05000000000000000000" pitchFamily="2" charset="2"/>
              <a:buChar char="§"/>
            </a:pPr>
            <a:r>
              <a:rPr lang="en-US" sz="3600" dirty="0" smtClean="0"/>
              <a:t>Cross-validations suggest a low skill for week-2 severe weather using the simple linear regression model at the 0.5</a:t>
            </a:r>
            <a:r>
              <a:rPr lang="en-US" sz="3600" baseline="30000" dirty="0" smtClean="0"/>
              <a:t>o</a:t>
            </a:r>
            <a:r>
              <a:rPr lang="en-US" sz="3600" dirty="0" smtClean="0"/>
              <a:t> grid.</a:t>
            </a:r>
          </a:p>
          <a:p>
            <a:pPr marL="571500" indent="-571500" algn="just">
              <a:spcAft>
                <a:spcPts val="1800"/>
              </a:spcAft>
              <a:buFont typeface="Wingdings" panose="05000000000000000000" pitchFamily="2" charset="2"/>
              <a:buChar char="§"/>
            </a:pPr>
            <a:r>
              <a:rPr lang="en-US" sz="3600" dirty="0" smtClean="0"/>
              <a:t>The forecast can be improved by using the 5</a:t>
            </a:r>
            <a:r>
              <a:rPr lang="en-US" sz="3600" baseline="30000" dirty="0" smtClean="0"/>
              <a:t>o</a:t>
            </a:r>
            <a:r>
              <a:rPr lang="en-US" sz="3600" dirty="0" smtClean="0"/>
              <a:t>×5</a:t>
            </a:r>
            <a:r>
              <a:rPr lang="en-US" sz="3600" baseline="30000" dirty="0" smtClean="0"/>
              <a:t>o</a:t>
            </a:r>
            <a:r>
              <a:rPr lang="en-US" sz="3600" dirty="0" smtClean="0"/>
              <a:t> area-averaged anomalies, as well as the SVD-based hybrid model.</a:t>
            </a:r>
          </a:p>
          <a:p>
            <a:pPr marL="571500" indent="-571500" algn="just">
              <a:spcAft>
                <a:spcPts val="3600"/>
              </a:spcAft>
              <a:buFont typeface="Wingdings" panose="05000000000000000000" pitchFamily="2" charset="2"/>
              <a:buChar char="§"/>
            </a:pPr>
            <a:r>
              <a:rPr lang="en-US" sz="3600" dirty="0" smtClean="0"/>
              <a:t>The model will be tested for week 3</a:t>
            </a:r>
            <a:r>
              <a:rPr lang="en-US" sz="3600" dirty="0" smtClean="0">
                <a:sym typeface="Symbol"/>
              </a:rPr>
              <a:t></a:t>
            </a:r>
            <a:r>
              <a:rPr lang="en-US" sz="3600" dirty="0" smtClean="0"/>
              <a:t>4 severe weather forecast with the SCP derived from the CFSv2 45-day forecasts.</a:t>
            </a:r>
          </a:p>
          <a:p>
            <a:pPr algn="just">
              <a:spcAft>
                <a:spcPts val="1800"/>
              </a:spcAft>
            </a:pPr>
            <a:r>
              <a:rPr lang="en-US" sz="3600" i="1" dirty="0" smtClean="0">
                <a:latin typeface="+mj-lt"/>
              </a:rPr>
              <a:t>Acknowledgments.</a:t>
            </a:r>
            <a:r>
              <a:rPr lang="en-US" sz="3600" dirty="0" smtClean="0"/>
              <a:t> We would like to thank Jon </a:t>
            </a:r>
            <a:r>
              <a:rPr lang="en-US" sz="3600" dirty="0" err="1" smtClean="0"/>
              <a:t>Gottschalck</a:t>
            </a:r>
            <a:r>
              <a:rPr lang="en-US" sz="3600" dirty="0" smtClean="0"/>
              <a:t>, Brad Pugh, Dan </a:t>
            </a:r>
            <a:r>
              <a:rPr lang="en-US" sz="3600" dirty="0" err="1" smtClean="0"/>
              <a:t>Harnos</a:t>
            </a:r>
            <a:r>
              <a:rPr lang="en-US" sz="3600" dirty="0" smtClean="0"/>
              <a:t>, and Steve Baxter for helpful discussions, and </a:t>
            </a:r>
            <a:r>
              <a:rPr lang="en-US" sz="3600" dirty="0" err="1" smtClean="0"/>
              <a:t>Yuejian</a:t>
            </a:r>
            <a:r>
              <a:rPr lang="en-US" sz="3600" dirty="0" smtClean="0"/>
              <a:t> Zhu and Hong Guan for providing GEFS model data.</a:t>
            </a:r>
          </a:p>
        </p:txBody>
      </p:sp>
      <p:sp>
        <p:nvSpPr>
          <p:cNvPr id="141" name="TextBox 140"/>
          <p:cNvSpPr txBox="1"/>
          <p:nvPr/>
        </p:nvSpPr>
        <p:spPr>
          <a:xfrm>
            <a:off x="17907000" y="16741914"/>
            <a:ext cx="1752600" cy="707886"/>
          </a:xfrm>
          <a:prstGeom prst="rect">
            <a:avLst/>
          </a:prstGeom>
          <a:noFill/>
        </p:spPr>
        <p:txBody>
          <a:bodyPr wrap="square" rtlCol="0">
            <a:spAutoFit/>
          </a:bodyPr>
          <a:lstStyle/>
          <a:p>
            <a:r>
              <a:rPr lang="en-US" sz="4000" b="1" dirty="0" smtClean="0">
                <a:solidFill>
                  <a:srgbClr val="0070C0"/>
                </a:solidFill>
                <a:latin typeface="+mj-lt"/>
              </a:rPr>
              <a:t>Fig. 3</a:t>
            </a:r>
            <a:endParaRPr lang="en-US" sz="4000" b="1" dirty="0">
              <a:solidFill>
                <a:srgbClr val="0070C0"/>
              </a:solidFill>
              <a:latin typeface="+mj-lt"/>
            </a:endParaRPr>
          </a:p>
        </p:txBody>
      </p:sp>
      <p:sp>
        <p:nvSpPr>
          <p:cNvPr id="156" name="TextBox 155"/>
          <p:cNvSpPr txBox="1"/>
          <p:nvPr/>
        </p:nvSpPr>
        <p:spPr>
          <a:xfrm>
            <a:off x="30367237" y="8534400"/>
            <a:ext cx="12380963" cy="3970318"/>
          </a:xfrm>
          <a:prstGeom prst="rect">
            <a:avLst/>
          </a:prstGeom>
          <a:noFill/>
        </p:spPr>
        <p:txBody>
          <a:bodyPr wrap="square" rtlCol="0">
            <a:spAutoFit/>
          </a:bodyPr>
          <a:lstStyle/>
          <a:p>
            <a:pPr algn="just">
              <a:spcAft>
                <a:spcPts val="2400"/>
              </a:spcAft>
            </a:pPr>
            <a:r>
              <a:rPr lang="en-US" sz="3600" b="1" dirty="0" smtClean="0"/>
              <a:t>Fig. </a:t>
            </a:r>
            <a:r>
              <a:rPr lang="en-US" sz="3600" b="1" dirty="0"/>
              <a:t>6</a:t>
            </a:r>
            <a:r>
              <a:rPr lang="en-US" sz="3600" b="1" dirty="0" smtClean="0"/>
              <a:t>. </a:t>
            </a:r>
            <a:r>
              <a:rPr lang="en-US" sz="3600" dirty="0" smtClean="0"/>
              <a:t>Forecast skills for week-2 severe weather cross-validated over MAM 1996–2012 with (a) simple linear regression model at the 0.5</a:t>
            </a:r>
            <a:r>
              <a:rPr lang="en-US" sz="3600" baseline="30000" dirty="0" smtClean="0"/>
              <a:t>o</a:t>
            </a:r>
            <a:r>
              <a:rPr lang="en-US" sz="3600" dirty="0" smtClean="0"/>
              <a:t>×0.5</a:t>
            </a:r>
            <a:r>
              <a:rPr lang="en-US" sz="3600" baseline="30000" dirty="0" smtClean="0"/>
              <a:t>o</a:t>
            </a:r>
            <a:r>
              <a:rPr lang="en-US" sz="3600" dirty="0" smtClean="0"/>
              <a:t> grid, (b) 5</a:t>
            </a:r>
            <a:r>
              <a:rPr lang="en-US" sz="3600" baseline="30000" dirty="0" smtClean="0"/>
              <a:t>o</a:t>
            </a:r>
            <a:r>
              <a:rPr lang="en-US" sz="3600" dirty="0" smtClean="0"/>
              <a:t>×5</a:t>
            </a:r>
            <a:r>
              <a:rPr lang="en-US" sz="3600" baseline="30000" dirty="0" smtClean="0"/>
              <a:t>o</a:t>
            </a:r>
            <a:r>
              <a:rPr lang="en-US" sz="3600" dirty="0" smtClean="0"/>
              <a:t> area-averaged anomalies, and (c) the SVD-based hybrid model. The forecast skill can be improved by using the anomalies averaged over a larger domain (b) and by considering the leading patterns of LSR3 spatial co-variations (c).  The forecast skill in (b) sets a good benchmark.</a:t>
            </a:r>
            <a:endParaRPr lang="en-US" sz="3600" dirty="0"/>
          </a:p>
        </p:txBody>
      </p:sp>
      <p:sp>
        <p:nvSpPr>
          <p:cNvPr id="157" name="TextBox 156"/>
          <p:cNvSpPr txBox="1"/>
          <p:nvPr/>
        </p:nvSpPr>
        <p:spPr>
          <a:xfrm>
            <a:off x="30327600" y="20421600"/>
            <a:ext cx="12420600" cy="1754326"/>
          </a:xfrm>
          <a:prstGeom prst="rect">
            <a:avLst/>
          </a:prstGeom>
          <a:noFill/>
        </p:spPr>
        <p:txBody>
          <a:bodyPr wrap="square" rtlCol="0">
            <a:spAutoFit/>
          </a:bodyPr>
          <a:lstStyle/>
          <a:p>
            <a:pPr algn="just">
              <a:spcAft>
                <a:spcPts val="2400"/>
              </a:spcAft>
            </a:pPr>
            <a:r>
              <a:rPr lang="en-US" sz="3600" b="1" dirty="0" smtClean="0"/>
              <a:t>Fig. </a:t>
            </a:r>
            <a:r>
              <a:rPr lang="en-US" sz="3600" b="1" dirty="0"/>
              <a:t>7</a:t>
            </a:r>
            <a:r>
              <a:rPr lang="en-US" sz="3600" b="1" dirty="0" smtClean="0"/>
              <a:t>. </a:t>
            </a:r>
            <a:r>
              <a:rPr lang="en-US" sz="3600" dirty="0" smtClean="0"/>
              <a:t>Example of a real-time week-2 severe weather forecast issued on September 18, 2018, including both the 80-member ensemble mean forecast (top) and probability forecast (bottom).</a:t>
            </a:r>
            <a:endParaRPr lang="en-US" sz="3600" dirty="0"/>
          </a:p>
        </p:txBody>
      </p:sp>
      <p:sp>
        <p:nvSpPr>
          <p:cNvPr id="166" name="TextBox 165"/>
          <p:cNvSpPr txBox="1"/>
          <p:nvPr/>
        </p:nvSpPr>
        <p:spPr>
          <a:xfrm>
            <a:off x="24178785" y="23393400"/>
            <a:ext cx="1752600" cy="707886"/>
          </a:xfrm>
          <a:prstGeom prst="rect">
            <a:avLst/>
          </a:prstGeom>
          <a:noFill/>
        </p:spPr>
        <p:txBody>
          <a:bodyPr wrap="square" rtlCol="0">
            <a:spAutoFit/>
          </a:bodyPr>
          <a:lstStyle/>
          <a:p>
            <a:r>
              <a:rPr lang="en-US" sz="4000" b="1" dirty="0" smtClean="0">
                <a:solidFill>
                  <a:srgbClr val="0070C0"/>
                </a:solidFill>
                <a:latin typeface="+mj-lt"/>
              </a:rPr>
              <a:t>Fig. 4</a:t>
            </a:r>
            <a:endParaRPr lang="en-US" sz="4000" b="1" dirty="0">
              <a:solidFill>
                <a:srgbClr val="0070C0"/>
              </a:solidFill>
              <a:latin typeface="+mj-lt"/>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2791" r="8536" b="28181"/>
          <a:stretch/>
        </p:blipFill>
        <p:spPr>
          <a:xfrm>
            <a:off x="1120673" y="24403110"/>
            <a:ext cx="7108927" cy="6943060"/>
          </a:xfrm>
          <a:prstGeom prst="rect">
            <a:avLst/>
          </a:prstGeom>
        </p:spPr>
      </p:pic>
      <p:sp>
        <p:nvSpPr>
          <p:cNvPr id="104" name="TextBox 103"/>
          <p:cNvSpPr txBox="1"/>
          <p:nvPr/>
        </p:nvSpPr>
        <p:spPr>
          <a:xfrm>
            <a:off x="2286000" y="24155400"/>
            <a:ext cx="4813896" cy="400110"/>
          </a:xfrm>
          <a:prstGeom prst="rect">
            <a:avLst/>
          </a:prstGeom>
          <a:noFill/>
        </p:spPr>
        <p:txBody>
          <a:bodyPr wrap="square" rtlCol="0">
            <a:spAutoFit/>
          </a:bodyPr>
          <a:lstStyle/>
          <a:p>
            <a:pPr algn="ctr"/>
            <a:r>
              <a:rPr lang="en-US" sz="2000" dirty="0" smtClean="0">
                <a:latin typeface="+mj-lt"/>
              </a:rPr>
              <a:t>OBS   Climatology   1996–2012</a:t>
            </a:r>
            <a:endParaRPr lang="en-US" sz="2000" dirty="0">
              <a:latin typeface="+mj-lt"/>
            </a:endParaRPr>
          </a:p>
        </p:txBody>
      </p:sp>
      <p:sp>
        <p:nvSpPr>
          <p:cNvPr id="70" name="TextBox 69"/>
          <p:cNvSpPr txBox="1"/>
          <p:nvPr/>
        </p:nvSpPr>
        <p:spPr>
          <a:xfrm>
            <a:off x="1447800" y="24174510"/>
            <a:ext cx="775296" cy="400110"/>
          </a:xfrm>
          <a:prstGeom prst="rect">
            <a:avLst/>
          </a:prstGeom>
          <a:noFill/>
        </p:spPr>
        <p:txBody>
          <a:bodyPr wrap="square" rtlCol="0">
            <a:spAutoFit/>
          </a:bodyPr>
          <a:lstStyle/>
          <a:p>
            <a:pPr algn="ctr"/>
            <a:r>
              <a:rPr lang="en-US" sz="2000" b="1" dirty="0" smtClean="0">
                <a:latin typeface="+mj-lt"/>
              </a:rPr>
              <a:t>SCP</a:t>
            </a:r>
            <a:endParaRPr lang="en-US" sz="2000" b="1" dirty="0">
              <a:latin typeface="+mj-lt"/>
            </a:endParaRPr>
          </a:p>
        </p:txBody>
      </p:sp>
      <p:sp>
        <p:nvSpPr>
          <p:cNvPr id="71" name="TextBox 70"/>
          <p:cNvSpPr txBox="1"/>
          <p:nvPr/>
        </p:nvSpPr>
        <p:spPr>
          <a:xfrm>
            <a:off x="7162800" y="24174510"/>
            <a:ext cx="914400" cy="400110"/>
          </a:xfrm>
          <a:prstGeom prst="rect">
            <a:avLst/>
          </a:prstGeom>
          <a:noFill/>
        </p:spPr>
        <p:txBody>
          <a:bodyPr wrap="square" rtlCol="0">
            <a:spAutoFit/>
          </a:bodyPr>
          <a:lstStyle/>
          <a:p>
            <a:pPr algn="ctr"/>
            <a:r>
              <a:rPr lang="en-US" sz="2000" b="1" dirty="0" smtClean="0">
                <a:latin typeface="+mj-lt"/>
              </a:rPr>
              <a:t>LSR3</a:t>
            </a:r>
            <a:endParaRPr lang="en-US" sz="2000" b="1" dirty="0">
              <a:latin typeface="+mj-lt"/>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00" y="5257800"/>
            <a:ext cx="8792803" cy="5001323"/>
          </a:xfrm>
          <a:prstGeom prst="rect">
            <a:avLst/>
          </a:prstGeom>
        </p:spPr>
      </p:pic>
      <p:sp>
        <p:nvSpPr>
          <p:cNvPr id="133" name="TextBox 132"/>
          <p:cNvSpPr txBox="1"/>
          <p:nvPr/>
        </p:nvSpPr>
        <p:spPr>
          <a:xfrm>
            <a:off x="15011400" y="10099765"/>
            <a:ext cx="1752600" cy="707886"/>
          </a:xfrm>
          <a:prstGeom prst="rect">
            <a:avLst/>
          </a:prstGeom>
          <a:noFill/>
        </p:spPr>
        <p:txBody>
          <a:bodyPr wrap="square" rtlCol="0">
            <a:spAutoFit/>
          </a:bodyPr>
          <a:lstStyle/>
          <a:p>
            <a:r>
              <a:rPr lang="en-US" sz="4000" b="1" dirty="0" smtClean="0">
                <a:solidFill>
                  <a:srgbClr val="0070C0"/>
                </a:solidFill>
                <a:latin typeface="+mj-lt"/>
              </a:rPr>
              <a:t>Fig. 2</a:t>
            </a:r>
            <a:endParaRPr lang="en-US" sz="4000" b="1" dirty="0">
              <a:solidFill>
                <a:srgbClr val="0070C0"/>
              </a:solidFill>
              <a:latin typeface="+mj-lt"/>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05387" y="11953193"/>
            <a:ext cx="8688013" cy="4887007"/>
          </a:xfrm>
          <a:prstGeom prst="rect">
            <a:avLst/>
          </a:prstGeom>
        </p:spPr>
      </p:pic>
      <p:sp>
        <p:nvSpPr>
          <p:cNvPr id="74" name="TextBox 73"/>
          <p:cNvSpPr txBox="1"/>
          <p:nvPr/>
        </p:nvSpPr>
        <p:spPr>
          <a:xfrm>
            <a:off x="14935200" y="11164669"/>
            <a:ext cx="14020800" cy="646331"/>
          </a:xfrm>
          <a:prstGeom prst="rect">
            <a:avLst/>
          </a:prstGeom>
          <a:noFill/>
        </p:spPr>
        <p:txBody>
          <a:bodyPr wrap="square" rtlCol="0">
            <a:spAutoFit/>
          </a:bodyPr>
          <a:lstStyle/>
          <a:p>
            <a:pPr algn="just">
              <a:spcAft>
                <a:spcPts val="0"/>
              </a:spcAft>
            </a:pPr>
            <a:r>
              <a:rPr lang="en-US" sz="3600" b="1" i="1" dirty="0" smtClean="0">
                <a:latin typeface="+mj-lt"/>
              </a:rPr>
              <a:t>Relationship between model SCP and observed LSR3</a:t>
            </a:r>
          </a:p>
        </p:txBody>
      </p:sp>
      <p:sp>
        <p:nvSpPr>
          <p:cNvPr id="75" name="TextBox 74"/>
          <p:cNvSpPr txBox="1"/>
          <p:nvPr/>
        </p:nvSpPr>
        <p:spPr>
          <a:xfrm>
            <a:off x="15011399" y="17850981"/>
            <a:ext cx="5837971" cy="12003286"/>
          </a:xfrm>
          <a:prstGeom prst="rect">
            <a:avLst/>
          </a:prstGeom>
          <a:noFill/>
        </p:spPr>
        <p:txBody>
          <a:bodyPr wrap="square" rtlCol="0">
            <a:spAutoFit/>
          </a:bodyPr>
          <a:lstStyle/>
          <a:p>
            <a:pPr algn="just">
              <a:spcAft>
                <a:spcPts val="2400"/>
              </a:spcAft>
            </a:pPr>
            <a:r>
              <a:rPr lang="en-US" sz="3600" b="1" dirty="0" smtClean="0"/>
              <a:t>Fig. 4. </a:t>
            </a:r>
            <a:r>
              <a:rPr lang="en-US" sz="3600" dirty="0" smtClean="0"/>
              <a:t>Maps of homogeneous correlation for the first three SVD modes between weekly CFSR SCP and LSR3 during the MAM of 1996–2012. The percentage of the variance explained by each SVD mode is also provided. </a:t>
            </a:r>
          </a:p>
          <a:p>
            <a:pPr algn="just">
              <a:spcAft>
                <a:spcPts val="2400"/>
              </a:spcAft>
            </a:pPr>
            <a:endParaRPr lang="en-US" sz="3600" dirty="0" smtClean="0"/>
          </a:p>
          <a:p>
            <a:pPr algn="just">
              <a:spcAft>
                <a:spcPts val="2400"/>
              </a:spcAft>
            </a:pPr>
            <a:endParaRPr lang="en-US" sz="6600" dirty="0" smtClean="0"/>
          </a:p>
          <a:p>
            <a:pPr algn="just">
              <a:spcAft>
                <a:spcPts val="2400"/>
              </a:spcAft>
            </a:pPr>
            <a:r>
              <a:rPr lang="en-US" sz="3600" b="1" dirty="0" smtClean="0"/>
              <a:t>Fig. 5. </a:t>
            </a:r>
            <a:r>
              <a:rPr lang="en-US" sz="3600" dirty="0" smtClean="0"/>
              <a:t>Same as Fig. 4, but for the three leading SVD modes between the GEFS week-2 SCP and observed LSR3. By projecting the GEFS SCP onto the SCP SVD modes, week-2 LSR3 can be predicted based on the SCP</a:t>
            </a:r>
            <a:r>
              <a:rPr lang="en-US" sz="3600" dirty="0" smtClean="0">
                <a:sym typeface="Symbol"/>
              </a:rPr>
              <a:t></a:t>
            </a:r>
            <a:r>
              <a:rPr lang="en-US" sz="3600" dirty="0" smtClean="0"/>
              <a:t>LSR3 relationship depicted by the SVD results.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49371" y="17145000"/>
            <a:ext cx="8411429" cy="6308572"/>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849371" y="24307800"/>
            <a:ext cx="8411429" cy="6308572"/>
          </a:xfrm>
          <a:prstGeom prst="rect">
            <a:avLst/>
          </a:prstGeom>
        </p:spPr>
      </p:pic>
      <p:sp>
        <p:nvSpPr>
          <p:cNvPr id="79" name="TextBox 78"/>
          <p:cNvSpPr txBox="1"/>
          <p:nvPr/>
        </p:nvSpPr>
        <p:spPr>
          <a:xfrm>
            <a:off x="24155400" y="30534114"/>
            <a:ext cx="1752600" cy="707886"/>
          </a:xfrm>
          <a:prstGeom prst="rect">
            <a:avLst/>
          </a:prstGeom>
          <a:noFill/>
        </p:spPr>
        <p:txBody>
          <a:bodyPr wrap="square" rtlCol="0">
            <a:spAutoFit/>
          </a:bodyPr>
          <a:lstStyle/>
          <a:p>
            <a:r>
              <a:rPr lang="en-US" sz="4000" b="1" dirty="0" smtClean="0">
                <a:solidFill>
                  <a:srgbClr val="0070C0"/>
                </a:solidFill>
                <a:latin typeface="+mj-lt"/>
              </a:rPr>
              <a:t>Fig. 5</a:t>
            </a:r>
            <a:endParaRPr lang="en-US" sz="4000" b="1" dirty="0">
              <a:solidFill>
                <a:srgbClr val="0070C0"/>
              </a:solidFill>
              <a:latin typeface="+mj-lt"/>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40192" y="5257364"/>
            <a:ext cx="12231808" cy="3124636"/>
          </a:xfrm>
          <a:prstGeom prst="rect">
            <a:avLst/>
          </a:prstGeom>
        </p:spPr>
      </p:pic>
      <p:sp>
        <p:nvSpPr>
          <p:cNvPr id="123" name="TextBox 122"/>
          <p:cNvSpPr txBox="1"/>
          <p:nvPr/>
        </p:nvSpPr>
        <p:spPr>
          <a:xfrm>
            <a:off x="40995600" y="7848600"/>
            <a:ext cx="1752600" cy="707886"/>
          </a:xfrm>
          <a:prstGeom prst="rect">
            <a:avLst/>
          </a:prstGeom>
          <a:noFill/>
        </p:spPr>
        <p:txBody>
          <a:bodyPr wrap="square" rtlCol="0">
            <a:spAutoFit/>
          </a:bodyPr>
          <a:lstStyle/>
          <a:p>
            <a:r>
              <a:rPr lang="en-US" sz="4000" b="1" dirty="0" smtClean="0">
                <a:solidFill>
                  <a:srgbClr val="0070C0"/>
                </a:solidFill>
                <a:latin typeface="+mj-lt"/>
              </a:rPr>
              <a:t>Fig. 6</a:t>
            </a:r>
            <a:endParaRPr lang="en-US" sz="4000" b="1" dirty="0">
              <a:solidFill>
                <a:srgbClr val="0070C0"/>
              </a:solidFill>
              <a:latin typeface="+mj-lt"/>
            </a:endParaRPr>
          </a:p>
        </p:txBody>
      </p:sp>
      <p:sp>
        <p:nvSpPr>
          <p:cNvPr id="6" name="TextBox 5"/>
          <p:cNvSpPr txBox="1"/>
          <p:nvPr/>
        </p:nvSpPr>
        <p:spPr>
          <a:xfrm>
            <a:off x="18059400" y="10134600"/>
            <a:ext cx="11200502" cy="646331"/>
          </a:xfrm>
          <a:prstGeom prst="rect">
            <a:avLst/>
          </a:prstGeom>
          <a:noFill/>
        </p:spPr>
        <p:txBody>
          <a:bodyPr wrap="none" rtlCol="0">
            <a:spAutoFit/>
          </a:bodyPr>
          <a:lstStyle/>
          <a:p>
            <a:r>
              <a:rPr lang="en-US" sz="3600" dirty="0" smtClean="0"/>
              <a:t>is significantly increased with the area-averaged anomalies.</a:t>
            </a:r>
            <a:endParaRPr lang="en-US" sz="3600" dirty="0"/>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80000" y="13715095"/>
            <a:ext cx="12212755" cy="6477905"/>
          </a:xfrm>
          <a:prstGeom prst="rect">
            <a:avLst/>
          </a:prstGeom>
        </p:spPr>
      </p:pic>
      <p:sp>
        <p:nvSpPr>
          <p:cNvPr id="138" name="TextBox 137"/>
          <p:cNvSpPr txBox="1"/>
          <p:nvPr/>
        </p:nvSpPr>
        <p:spPr>
          <a:xfrm>
            <a:off x="41071800" y="19735800"/>
            <a:ext cx="1752600" cy="707886"/>
          </a:xfrm>
          <a:prstGeom prst="rect">
            <a:avLst/>
          </a:prstGeom>
          <a:noFill/>
        </p:spPr>
        <p:txBody>
          <a:bodyPr wrap="square" rtlCol="0">
            <a:spAutoFit/>
          </a:bodyPr>
          <a:lstStyle/>
          <a:p>
            <a:r>
              <a:rPr lang="en-US" sz="4000" b="1" dirty="0" smtClean="0">
                <a:solidFill>
                  <a:srgbClr val="0070C0"/>
                </a:solidFill>
                <a:latin typeface="+mj-lt"/>
              </a:rPr>
              <a:t>Fig. 7</a:t>
            </a:r>
            <a:endParaRPr lang="en-US" sz="4000" b="1" dirty="0">
              <a:solidFill>
                <a:srgbClr val="0070C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6467</TotalTime>
  <Words>750</Words>
  <Application>Microsoft Office PowerPoint</Application>
  <PresentationFormat>Custom</PresentationFormat>
  <Paragraphs>79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gatech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dickinson</dc:creator>
  <cp:lastModifiedBy>Review</cp:lastModifiedBy>
  <cp:revision>784</cp:revision>
  <dcterms:created xsi:type="dcterms:W3CDTF">2003-06-18T15:56:55Z</dcterms:created>
  <dcterms:modified xsi:type="dcterms:W3CDTF">2018-10-16T13:48:17Z</dcterms:modified>
</cp:coreProperties>
</file>