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9" r:id="rId3"/>
    <p:sldId id="276" r:id="rId4"/>
    <p:sldId id="290" r:id="rId5"/>
    <p:sldId id="291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0" r:id="rId14"/>
    <p:sldId id="280" r:id="rId15"/>
    <p:sldId id="288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2A7E"/>
    <a:srgbClr val="005EA4"/>
    <a:srgbClr val="A32D19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>
        <p:scale>
          <a:sx n="100" d="100"/>
          <a:sy n="100" d="100"/>
        </p:scale>
        <p:origin x="-108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F444-41C7-4F41-86A3-DDB578BC960F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013A7-5696-4B8A-AAB2-98325993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22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10DE8C3-7001-42DA-ACA5-79B67C0388D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3D032B6-2BFC-4D08-9B12-C9916810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8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0B4-F121-4062-8DA5-52E295ADA15A}" type="datetime1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1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E68-8F8E-4A5C-9F21-AE6064C55FEB}" type="datetime1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3E5-CFA0-496B-BF1E-126ED1B6001A}" type="datetime1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7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46C-FD6D-464A-BDF6-0F1CE446CF59}" type="datetime1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C5BF-5F2A-4D16-A3C6-75E6C702CC46}" type="datetime1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434B-D6F7-4AEC-9253-7D226A5DDE84}" type="datetime1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1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C14-ADCC-4659-82E4-FA72BC87B3BF}" type="datetime1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4C6E-FCA1-4F18-8E5F-A2203CF3E929}" type="datetime1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CBA-754C-4C97-88C0-24E3B268B188}" type="datetime1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9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B3A-FFE7-4A0B-B3A3-E42F5C5BEB1C}" type="datetime1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AE79-AF34-4C50-9AA9-0DF31F1C5FED}" type="datetime1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0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36E2-A9BD-4F68-8EFB-D0B12E9BEC69}" type="datetime1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9248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smtClean="0">
                <a:solidFill>
                  <a:srgbClr val="005EA4"/>
                </a:solidFill>
              </a:rPr>
              <a:t>Developing an Experimental Week 2 to 4 Severe Weather Outlook for the United States</a:t>
            </a:r>
          </a:p>
          <a:p>
            <a:pPr algn="ctr"/>
            <a:r>
              <a:rPr lang="en-US" sz="2000" dirty="0" smtClean="0">
                <a:solidFill>
                  <a:srgbClr val="005EA4"/>
                </a:solidFill>
              </a:rPr>
              <a:t>Hui Wang, </a:t>
            </a:r>
            <a:r>
              <a:rPr lang="en-US" sz="2000" dirty="0" err="1" smtClean="0">
                <a:solidFill>
                  <a:srgbClr val="005EA4"/>
                </a:solidFill>
              </a:rPr>
              <a:t>Alima</a:t>
            </a:r>
            <a:r>
              <a:rPr lang="en-US" sz="2000" dirty="0" smtClean="0">
                <a:solidFill>
                  <a:srgbClr val="005EA4"/>
                </a:solidFill>
              </a:rPr>
              <a:t> </a:t>
            </a:r>
            <a:r>
              <a:rPr lang="en-US" sz="2000" dirty="0" err="1" smtClean="0">
                <a:solidFill>
                  <a:srgbClr val="005EA4"/>
                </a:solidFill>
              </a:rPr>
              <a:t>Diwara</a:t>
            </a:r>
            <a:r>
              <a:rPr lang="en-US" sz="2000" dirty="0" smtClean="0">
                <a:solidFill>
                  <a:srgbClr val="005EA4"/>
                </a:solidFill>
              </a:rPr>
              <a:t>, </a:t>
            </a:r>
            <a:r>
              <a:rPr lang="en-US" sz="2000" dirty="0" err="1" smtClean="0">
                <a:solidFill>
                  <a:srgbClr val="005EA4"/>
                </a:solidFill>
              </a:rPr>
              <a:t>Arun</a:t>
            </a:r>
            <a:r>
              <a:rPr lang="en-US" sz="2000" dirty="0" smtClean="0">
                <a:solidFill>
                  <a:srgbClr val="005EA4"/>
                </a:solidFill>
              </a:rPr>
              <a:t> Kumar, David DeWitt</a:t>
            </a:r>
          </a:p>
          <a:p>
            <a:pPr algn="ctr"/>
            <a:r>
              <a:rPr lang="en-US" i="1" dirty="0" smtClean="0">
                <a:solidFill>
                  <a:srgbClr val="005EA4"/>
                </a:solidFill>
              </a:rPr>
              <a:t>NOAA Climate Prediction Center</a:t>
            </a:r>
            <a:endParaRPr lang="en-US" i="1" dirty="0">
              <a:solidFill>
                <a:srgbClr val="005EA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763" y="5791200"/>
            <a:ext cx="508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5EA4"/>
                </a:solidFill>
              </a:rPr>
              <a:t>NOAA’s 42nd Climate Diagnostics and Prediction Workshop</a:t>
            </a:r>
          </a:p>
          <a:p>
            <a:pPr algn="ctr"/>
            <a:r>
              <a:rPr lang="en-US" sz="1600" dirty="0" smtClean="0">
                <a:solidFill>
                  <a:srgbClr val="005EA4"/>
                </a:solidFill>
              </a:rPr>
              <a:t>23–26 October 2017, Norman, Oklahoma</a:t>
            </a:r>
            <a:endParaRPr lang="en-US" sz="1600" dirty="0">
              <a:solidFill>
                <a:srgbClr val="005EA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9889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5EA4"/>
                </a:solidFill>
              </a:rPr>
              <a:t>Acknowledgments:</a:t>
            </a:r>
            <a:r>
              <a:rPr lang="en-US" sz="2000" dirty="0" smtClean="0">
                <a:solidFill>
                  <a:srgbClr val="005EA4"/>
                </a:solidFill>
              </a:rPr>
              <a:t> </a:t>
            </a:r>
          </a:p>
          <a:p>
            <a:r>
              <a:rPr lang="en-US" dirty="0" smtClean="0">
                <a:solidFill>
                  <a:srgbClr val="005EA4"/>
                </a:solidFill>
              </a:rPr>
              <a:t>NCEP/CPC:   Brad Pugh, Daniel </a:t>
            </a:r>
            <a:r>
              <a:rPr lang="en-US" dirty="0" err="1" smtClean="0">
                <a:solidFill>
                  <a:srgbClr val="005EA4"/>
                </a:solidFill>
              </a:rPr>
              <a:t>Harnos</a:t>
            </a:r>
            <a:r>
              <a:rPr lang="en-US" dirty="0" smtClean="0">
                <a:solidFill>
                  <a:srgbClr val="005EA4"/>
                </a:solidFill>
              </a:rPr>
              <a:t>, Jon </a:t>
            </a:r>
            <a:r>
              <a:rPr lang="en-US" dirty="0" err="1" smtClean="0">
                <a:solidFill>
                  <a:srgbClr val="005EA4"/>
                </a:solidFill>
              </a:rPr>
              <a:t>Gottschalck</a:t>
            </a:r>
            <a:r>
              <a:rPr lang="en-US" dirty="0" smtClean="0">
                <a:solidFill>
                  <a:srgbClr val="005EA4"/>
                </a:solidFill>
              </a:rPr>
              <a:t>, Stephen Baxter</a:t>
            </a:r>
          </a:p>
          <a:p>
            <a:r>
              <a:rPr lang="en-US" dirty="0" smtClean="0">
                <a:solidFill>
                  <a:srgbClr val="005EA4"/>
                </a:solidFill>
              </a:rPr>
              <a:t>NCEP/EMC:  </a:t>
            </a:r>
            <a:r>
              <a:rPr lang="en-US" dirty="0" err="1" smtClean="0">
                <a:solidFill>
                  <a:srgbClr val="005EA4"/>
                </a:solidFill>
              </a:rPr>
              <a:t>Yuejian</a:t>
            </a:r>
            <a:r>
              <a:rPr lang="en-US" dirty="0" smtClean="0">
                <a:solidFill>
                  <a:srgbClr val="005EA4"/>
                </a:solidFill>
              </a:rPr>
              <a:t> Zhu, Hong Guan</a:t>
            </a:r>
            <a:endParaRPr lang="en-US" dirty="0">
              <a:solidFill>
                <a:srgbClr val="005E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78"/>
          <a:stretch/>
        </p:blipFill>
        <p:spPr>
          <a:xfrm>
            <a:off x="0" y="1924050"/>
            <a:ext cx="5299364" cy="4781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152400"/>
            <a:ext cx="50499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5EA4"/>
                </a:solidFill>
              </a:rPr>
              <a:t>Relationship between GEFS SCP &amp; OBS LSR3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Basis for dynamical-statistical prediction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3-month window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LSR3: hail + tornado + wind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Slightly stronger relationship in spring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Weak relationship in winter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916668"/>
            <a:ext cx="312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1                             Week 2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29225" y="844570"/>
            <a:ext cx="37623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Linear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egression Forecast Model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GEFS predicted SCP as a predictor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Week 1 and 2 forecasts of LSR3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kill assessed with cross-validation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45" b="60321"/>
          <a:stretch/>
        </p:blipFill>
        <p:spPr>
          <a:xfrm>
            <a:off x="5322171" y="2209799"/>
            <a:ext cx="3467672" cy="38247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4600" y="2057400"/>
            <a:ext cx="17283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 Skill   </a:t>
            </a:r>
          </a:p>
          <a:p>
            <a:pPr algn="ctr"/>
            <a:r>
              <a:rPr lang="en-US" sz="1600" b="1" dirty="0" smtClean="0"/>
              <a:t>MAM 1996 – 2012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5229225" y="762000"/>
            <a:ext cx="3762376" cy="54102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52881" y="0"/>
            <a:ext cx="1681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Hybrid Model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11"/>
          <a:stretch/>
        </p:blipFill>
        <p:spPr>
          <a:xfrm>
            <a:off x="134470" y="990600"/>
            <a:ext cx="8875059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Improvement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90" y="762000"/>
            <a:ext cx="4391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One-point Correlation (95.5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W, 37.5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N)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85416" y="20360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×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143000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SCP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1143000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SCP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36446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3528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LSR3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19224" y="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Weekly data</a:t>
            </a:r>
          </a:p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1996 – 2012</a:t>
            </a:r>
            <a:endParaRPr lang="en-US" sz="2000" b="1" dirty="0">
              <a:solidFill>
                <a:srgbClr val="005EA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47244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×0.5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473606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×5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67633" y="6096000"/>
            <a:ext cx="2541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Higher spatial coherence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25146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×0.5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5146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×5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94" b="26477"/>
          <a:stretch/>
        </p:blipFill>
        <p:spPr>
          <a:xfrm>
            <a:off x="571500" y="619124"/>
            <a:ext cx="3543300" cy="61626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94" b="26477"/>
          <a:stretch/>
        </p:blipFill>
        <p:spPr>
          <a:xfrm>
            <a:off x="5143500" y="619125"/>
            <a:ext cx="3543300" cy="6162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Improvement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4160" y="3653135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×0.5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046160" y="36576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×0.5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720049" y="60960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292049" y="60960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402" y="392668"/>
            <a:ext cx="669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 (GEFS SCP vs. OBS LSR3)                                               AC Skill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4891" y="0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MAM</a:t>
            </a:r>
            <a:r>
              <a:rPr lang="en-US" sz="2000" b="1" dirty="0">
                <a:solidFill>
                  <a:srgbClr val="005EA4"/>
                </a:solidFill>
              </a:rPr>
              <a:t> </a:t>
            </a:r>
            <a:r>
              <a:rPr lang="en-US" sz="2000" b="1" dirty="0" smtClean="0">
                <a:solidFill>
                  <a:srgbClr val="005EA4"/>
                </a:solidFill>
              </a:rPr>
              <a:t>1996 – 2012</a:t>
            </a:r>
            <a:endParaRPr lang="en-US" sz="2000" b="1" dirty="0">
              <a:solidFill>
                <a:srgbClr val="005EA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92333"/>
            <a:ext cx="3725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cpc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/home/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hwang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/2017_wk34SWx/GEFS_0.5/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SCP_x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-y/x_AreaAve.5x5_CORRECTION</a:t>
            </a:r>
          </a:p>
        </p:txBody>
      </p:sp>
    </p:spTree>
    <p:extLst>
      <p:ext uri="{BB962C8B-B14F-4D97-AF65-F5344CB8AC3E}">
        <p14:creationId xmlns:p14="http://schemas.microsoft.com/office/powerpoint/2010/main" val="13465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57"/>
          <a:stretch/>
        </p:blipFill>
        <p:spPr>
          <a:xfrm>
            <a:off x="1" y="1666130"/>
            <a:ext cx="5019675" cy="39719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4" b="38857"/>
          <a:stretch/>
        </p:blipFill>
        <p:spPr>
          <a:xfrm>
            <a:off x="4553713" y="1666131"/>
            <a:ext cx="4590288" cy="3971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Improvement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58724"/>
            <a:ext cx="197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Standard Deviation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06136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 LSR3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891879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Week-1 FCST LSR3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074432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Week-2 FCST LSR3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2666256"/>
            <a:ext cx="1701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Ratio: OBS/FCST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8080" y="2894856"/>
            <a:ext cx="1564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OBS/Week-1 FCST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58080" y="4074432"/>
            <a:ext cx="1564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OBS/Week-2 FCST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677525"/>
            <a:ext cx="288585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Much smaller SD in FCST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Ratio &gt; 3 for Week-2 FCST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4891" y="0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MAM</a:t>
            </a:r>
            <a:r>
              <a:rPr lang="en-US" sz="2000" b="1" dirty="0">
                <a:solidFill>
                  <a:srgbClr val="005EA4"/>
                </a:solidFill>
              </a:rPr>
              <a:t> </a:t>
            </a:r>
            <a:r>
              <a:rPr lang="en-US" sz="2000" b="1" dirty="0" smtClean="0">
                <a:solidFill>
                  <a:srgbClr val="005EA4"/>
                </a:solidFill>
              </a:rPr>
              <a:t>1996 – 2012</a:t>
            </a:r>
            <a:endParaRPr lang="en-US" sz="2000" b="1" dirty="0">
              <a:solidFill>
                <a:srgbClr val="005EA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9160" y="1706136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 Weekly LSR3 </a:t>
            </a:r>
            <a:r>
              <a:rPr lang="en-US" sz="1400" b="1" dirty="0" smtClean="0">
                <a:solidFill>
                  <a:srgbClr val="FF0000"/>
                </a:solidFill>
              </a:rPr>
              <a:t>0.5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400" b="1" dirty="0" smtClean="0">
                <a:solidFill>
                  <a:srgbClr val="FF0000"/>
                </a:solidFill>
              </a:rPr>
              <a:t>×0.5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2485" y="1706136"/>
            <a:ext cx="1919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 Weekly LSR3 </a:t>
            </a:r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400" b="1" dirty="0" smtClean="0">
                <a:solidFill>
                  <a:srgbClr val="FF0000"/>
                </a:solidFill>
              </a:rPr>
              <a:t>×5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0280" y="2894856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Week-1 FCST LSR3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39000" y="2894856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Week-2 FCST LSR3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44923" y="4074432"/>
            <a:ext cx="1936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Week-1 FCST LSR3 (</a:t>
            </a:r>
            <a:r>
              <a:rPr lang="en-US" sz="1400" b="1" dirty="0" err="1" smtClean="0"/>
              <a:t>Adj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4074432"/>
            <a:ext cx="1936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Week-2 FCST LSR3 (</a:t>
            </a:r>
            <a:r>
              <a:rPr lang="en-US" sz="1400" b="1" dirty="0" err="1" smtClean="0"/>
              <a:t>Adj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76800" y="5677525"/>
            <a:ext cx="404752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FCST = </a:t>
            </a:r>
            <a:r>
              <a:rPr lang="en-US" dirty="0" err="1" smtClean="0"/>
              <a:t>Anomaly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FCST</a:t>
            </a:r>
            <a:r>
              <a:rPr lang="en-US" dirty="0" smtClean="0"/>
              <a:t> + </a:t>
            </a:r>
            <a:r>
              <a:rPr lang="en-US" dirty="0" err="1" smtClean="0"/>
              <a:t>Clim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OBS</a:t>
            </a:r>
            <a:endParaRPr lang="en-US" b="1" baseline="-25000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Adj</a:t>
            </a:r>
            <a:r>
              <a:rPr lang="en-US" dirty="0" smtClean="0"/>
              <a:t> FCST = </a:t>
            </a:r>
            <a:r>
              <a:rPr lang="en-US" dirty="0" err="1"/>
              <a:t>Anomaly</a:t>
            </a:r>
            <a:r>
              <a:rPr lang="en-US" b="1" baseline="-25000" dirty="0" err="1">
                <a:solidFill>
                  <a:srgbClr val="FF0000"/>
                </a:solidFill>
              </a:rPr>
              <a:t>FCST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× Ratio</a:t>
            </a:r>
            <a:r>
              <a:rPr lang="en-US" dirty="0" smtClean="0"/>
              <a:t> + </a:t>
            </a:r>
            <a:r>
              <a:rPr lang="en-US" dirty="0" err="1" smtClean="0"/>
              <a:t>Clim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OBS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2704" y="685800"/>
            <a:ext cx="4565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May 24, 2011 Tornado Outbreak in Oklahoma</a:t>
            </a: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One EF-5, two EF-4, and two EF-3 tornadoes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1447800"/>
            <a:ext cx="19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May 24 – 30, 2011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" y="1447800"/>
            <a:ext cx="4477513" cy="495300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90287" y="685800"/>
            <a:ext cx="4477513" cy="5715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610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rgbClr val="0070C0"/>
                </a:solidFill>
              </a:rPr>
              <a:t>Summary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Following </a:t>
            </a:r>
            <a:r>
              <a:rPr lang="en-US" sz="3200" dirty="0" err="1" smtClean="0">
                <a:solidFill>
                  <a:srgbClr val="0070C0"/>
                </a:solidFill>
              </a:rPr>
              <a:t>Carbin</a:t>
            </a:r>
            <a:r>
              <a:rPr lang="en-US" sz="3200" dirty="0" smtClean="0">
                <a:solidFill>
                  <a:srgbClr val="0070C0"/>
                </a:solidFill>
              </a:rPr>
              <a:t> et al. (2016), </a:t>
            </a:r>
            <a:r>
              <a:rPr lang="en-US" sz="3200" dirty="0" smtClean="0">
                <a:solidFill>
                  <a:srgbClr val="0000FF"/>
                </a:solidFill>
              </a:rPr>
              <a:t>SCP</a:t>
            </a:r>
            <a:r>
              <a:rPr lang="en-US" sz="3200" dirty="0" smtClean="0">
                <a:solidFill>
                  <a:srgbClr val="0070C0"/>
                </a:solidFill>
              </a:rPr>
              <a:t> was selected as a variable to represent the large-scale environment and link the model forecast to severe weather.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The hybrid model forecasts suggest a </a:t>
            </a:r>
            <a:r>
              <a:rPr lang="en-US" sz="3200" dirty="0" smtClean="0">
                <a:solidFill>
                  <a:srgbClr val="0000FF"/>
                </a:solidFill>
              </a:rPr>
              <a:t>low skill for week-2</a:t>
            </a:r>
            <a:r>
              <a:rPr lang="en-US" sz="3200" dirty="0" smtClean="0">
                <a:solidFill>
                  <a:srgbClr val="0070C0"/>
                </a:solidFill>
              </a:rPr>
              <a:t> severe weather.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The forecast can be </a:t>
            </a:r>
            <a:r>
              <a:rPr lang="en-US" sz="3200" dirty="0" smtClean="0">
                <a:solidFill>
                  <a:srgbClr val="0000FF"/>
                </a:solidFill>
              </a:rPr>
              <a:t>improved</a:t>
            </a:r>
            <a:r>
              <a:rPr lang="en-US" sz="3200" dirty="0" smtClean="0">
                <a:solidFill>
                  <a:srgbClr val="0070C0"/>
                </a:solidFill>
              </a:rPr>
              <a:t> by using </a:t>
            </a:r>
            <a:r>
              <a:rPr lang="en-US" sz="3200" dirty="0" smtClean="0">
                <a:solidFill>
                  <a:srgbClr val="0000FF"/>
                </a:solidFill>
              </a:rPr>
              <a:t>5</a:t>
            </a:r>
            <a:r>
              <a:rPr lang="en-US" sz="3200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00FF"/>
                </a:solidFill>
              </a:rPr>
              <a:t>×5</a:t>
            </a:r>
            <a:r>
              <a:rPr lang="en-US" sz="3200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70C0"/>
                </a:solidFill>
              </a:rPr>
              <a:t> area-averaged anomalies and the </a:t>
            </a:r>
            <a:r>
              <a:rPr lang="en-US" sz="3200" dirty="0" smtClean="0">
                <a:solidFill>
                  <a:srgbClr val="0000FF"/>
                </a:solidFill>
              </a:rPr>
              <a:t>adjustment</a:t>
            </a:r>
            <a:r>
              <a:rPr lang="en-US" sz="3200" dirty="0" smtClean="0">
                <a:solidFill>
                  <a:srgbClr val="0070C0"/>
                </a:solidFill>
              </a:rPr>
              <a:t> of anomaly amplitude.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066800"/>
            <a:ext cx="7772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rgbClr val="002A7E"/>
                </a:solidFill>
              </a:rPr>
              <a:t>Future Work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2A7E"/>
                </a:solidFill>
              </a:rPr>
              <a:t>To extend the analysis for Weeks 3 and 4 using the CFSv2 45-day hindcast.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2A7E"/>
                </a:solidFill>
              </a:rPr>
              <a:t>To explore other potential predictors for Week 3 – 4 severe weather.</a:t>
            </a:r>
          </a:p>
        </p:txBody>
      </p:sp>
    </p:spTree>
    <p:extLst>
      <p:ext uri="{BB962C8B-B14F-4D97-AF65-F5344CB8AC3E}">
        <p14:creationId xmlns:p14="http://schemas.microsoft.com/office/powerpoint/2010/main" val="15190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663744"/>
            <a:ext cx="66294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  <a:p>
            <a:endParaRPr lang="en-US" sz="11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1. Background</a:t>
            </a: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2. Data and Method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3</a:t>
            </a:r>
            <a:r>
              <a:rPr lang="en-US" sz="3200" b="1" dirty="0" smtClean="0">
                <a:solidFill>
                  <a:srgbClr val="0070C0"/>
                </a:solidFill>
              </a:rPr>
              <a:t>. Development of a forecast model</a:t>
            </a:r>
            <a:endParaRPr lang="en-US" sz="3200" b="1" dirty="0">
              <a:solidFill>
                <a:srgbClr val="0070C0"/>
              </a:solidFill>
            </a:endParaRP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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Seasonality of severe weather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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D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ynamical-statistical forecast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 Forecast skill (cross-validation)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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Forecast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improvement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4. Conclusions</a:t>
            </a:r>
          </a:p>
        </p:txBody>
      </p:sp>
    </p:spTree>
    <p:extLst>
      <p:ext uri="{BB962C8B-B14F-4D97-AF65-F5344CB8AC3E}">
        <p14:creationId xmlns:p14="http://schemas.microsoft.com/office/powerpoint/2010/main" val="26417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69655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004D86"/>
                </a:solidFill>
              </a:rPr>
              <a:t>Week 2 to 4 Severe Weather Forecast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4D86"/>
                </a:solidFill>
              </a:rPr>
              <a:t>One of the CPC proposed projects for the OSTP initiatives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004D86"/>
                </a:solidFill>
              </a:rPr>
              <a:t>Goals: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4D86"/>
                </a:solidFill>
              </a:rPr>
              <a:t>To develop experimental forecast tools for </a:t>
            </a:r>
            <a:r>
              <a:rPr lang="en-US" sz="2000" dirty="0" smtClean="0">
                <a:solidFill>
                  <a:srgbClr val="0000FF"/>
                </a:solidFill>
              </a:rPr>
              <a:t>Week-2</a:t>
            </a:r>
            <a:r>
              <a:rPr lang="en-US" sz="2000" dirty="0" smtClean="0">
                <a:solidFill>
                  <a:srgbClr val="004D86"/>
                </a:solidFill>
              </a:rPr>
              <a:t> severe weather (</a:t>
            </a:r>
            <a:r>
              <a:rPr lang="en-US" sz="2000" dirty="0">
                <a:solidFill>
                  <a:srgbClr val="004D86"/>
                </a:solidFill>
              </a:rPr>
              <a:t>Year </a:t>
            </a:r>
            <a:r>
              <a:rPr lang="en-US" sz="2000" dirty="0" smtClean="0">
                <a:solidFill>
                  <a:srgbClr val="004D86"/>
                </a:solidFill>
              </a:rPr>
              <a:t>1)</a:t>
            </a:r>
            <a:endParaRPr lang="en-US" sz="2000" dirty="0">
              <a:solidFill>
                <a:srgbClr val="004D86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4D86"/>
                </a:solidFill>
              </a:rPr>
              <a:t>To develop experimental forecast tools for severe weather at </a:t>
            </a:r>
            <a:r>
              <a:rPr lang="en-US" sz="2000" dirty="0" smtClean="0">
                <a:solidFill>
                  <a:srgbClr val="0000FF"/>
                </a:solidFill>
              </a:rPr>
              <a:t>Week 3 and 4</a:t>
            </a:r>
            <a:r>
              <a:rPr lang="en-US" sz="2000" dirty="0" smtClean="0">
                <a:solidFill>
                  <a:srgbClr val="004D86"/>
                </a:solidFill>
              </a:rPr>
              <a:t> time range (Year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76200"/>
            <a:ext cx="1703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Background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476" y="3429000"/>
            <a:ext cx="5331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</a:rPr>
              <a:t>Severe Weather Forecast at Different Timescales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933990"/>
            <a:ext cx="275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Short-term Prediction (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 </a:t>
            </a:r>
            <a:r>
              <a:rPr lang="en-US" sz="1600" b="1" dirty="0" smtClean="0">
                <a:solidFill>
                  <a:srgbClr val="FF0000"/>
                </a:solidFill>
              </a:rPr>
              <a:t>days</a:t>
            </a:r>
            <a:r>
              <a:rPr lang="en-US" sz="1600" b="1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(Initial condition)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1796" y="3949290"/>
            <a:ext cx="2747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Seasonal Outlook (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 </a:t>
            </a:r>
            <a:r>
              <a:rPr lang="en-US" sz="1600" b="1" dirty="0" smtClean="0">
                <a:solidFill>
                  <a:srgbClr val="FF0000"/>
                </a:solidFill>
              </a:rPr>
              <a:t>months</a:t>
            </a:r>
            <a:r>
              <a:rPr lang="en-US" sz="16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(SST, ENSO, AMO, …)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4495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A32D19"/>
                </a:solidFill>
              </a:rPr>
              <a:t>Extended-range Prediction </a:t>
            </a:r>
          </a:p>
          <a:p>
            <a:pPr algn="ctr"/>
            <a:r>
              <a:rPr lang="en-US" sz="1600" b="1" dirty="0" smtClean="0">
                <a:solidFill>
                  <a:srgbClr val="A32D19"/>
                </a:solidFill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 weeks</a:t>
            </a:r>
            <a:r>
              <a:rPr lang="en-US" sz="1600" b="1" dirty="0" smtClean="0">
                <a:solidFill>
                  <a:srgbClr val="A32D19"/>
                </a:solidFill>
              </a:rPr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04" y="4543591"/>
            <a:ext cx="2590800" cy="1552409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34065"/>
            <a:ext cx="2819400" cy="15810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92668" y="4538246"/>
            <a:ext cx="1774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SPC Day-1 Outlook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5757446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</a:t>
            </a:r>
            <a:r>
              <a:rPr lang="en-US" sz="1600" b="1" dirty="0" smtClean="0"/>
              <a:t>PC Seasonal Outlook</a:t>
            </a:r>
            <a:endParaRPr lang="en-US" sz="16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1400" y="5356215"/>
            <a:ext cx="1676400" cy="0"/>
          </a:xfrm>
          <a:prstGeom prst="straightConnector1">
            <a:avLst/>
          </a:prstGeom>
          <a:ln w="38100">
            <a:solidFill>
              <a:srgbClr val="A32D19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9600" y="3352800"/>
            <a:ext cx="7924800" cy="3048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69883" y="5334000"/>
            <a:ext cx="1587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Relatively low predictability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2957" y="685800"/>
            <a:ext cx="3285643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 of</a:t>
            </a:r>
          </a:p>
          <a:p>
            <a:pPr>
              <a:spcAft>
                <a:spcPts val="300"/>
              </a:spcAft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Severe Weather Outlook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Storm Prediction </a:t>
            </a:r>
            <a:r>
              <a:rPr lang="en-US" sz="2400" b="1" dirty="0" smtClean="0">
                <a:solidFill>
                  <a:srgbClr val="0070C0"/>
                </a:solidFill>
              </a:rPr>
              <a:t>Center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Probabilistic forecast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Tornado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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Hail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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Damaging wind (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85800"/>
            <a:ext cx="3885715" cy="2647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753489"/>
            <a:ext cx="3885715" cy="26473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0577" y="381000"/>
            <a:ext cx="13960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Day 1 Outlook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0715" y="3471446"/>
            <a:ext cx="1163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Verification</a:t>
            </a:r>
            <a:endParaRPr lang="en-US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685800" y="685800"/>
            <a:ext cx="3352800" cy="264761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3810000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err="1" smtClean="0">
                <a:solidFill>
                  <a:srgbClr val="005EA4"/>
                </a:solidFill>
              </a:rPr>
              <a:t>Carbin</a:t>
            </a:r>
            <a:r>
              <a:rPr lang="en-US" sz="2000" b="1" dirty="0" smtClean="0">
                <a:solidFill>
                  <a:srgbClr val="005EA4"/>
                </a:solidFill>
              </a:rPr>
              <a:t> et al. (2016, BAMS)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Based on </a:t>
            </a:r>
            <a:r>
              <a:rPr lang="en-US" sz="2000" dirty="0" smtClean="0">
                <a:solidFill>
                  <a:srgbClr val="0000FF"/>
                </a:solidFill>
              </a:rPr>
              <a:t>CFSv2</a:t>
            </a:r>
            <a:r>
              <a:rPr lang="en-US" sz="2000" dirty="0" smtClean="0"/>
              <a:t> forecast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Provide extended-range SW environment guidance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Supercell composite parameter (</a:t>
            </a:r>
            <a:r>
              <a:rPr lang="en-US" sz="2000" dirty="0" smtClean="0">
                <a:solidFill>
                  <a:srgbClr val="0000FF"/>
                </a:solidFill>
              </a:rPr>
              <a:t>SCP</a:t>
            </a:r>
            <a:r>
              <a:rPr lang="en-US" sz="2000" dirty="0" smtClean="0"/>
              <a:t>)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SCP &gt; 1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685800" y="3733800"/>
            <a:ext cx="3352800" cy="264761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52800" y="1905000"/>
            <a:ext cx="1905000" cy="2286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2209800"/>
            <a:ext cx="0" cy="9906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62325" y="2686050"/>
            <a:ext cx="2733675" cy="264795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0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76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and Method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28697"/>
            <a:ext cx="36560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Data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OBS data: </a:t>
            </a:r>
            <a:r>
              <a:rPr lang="en-US" sz="2000" dirty="0" smtClean="0">
                <a:solidFill>
                  <a:srgbClr val="0070C0"/>
                </a:solidFill>
              </a:rPr>
              <a:t>	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u="sng" dirty="0" smtClean="0">
                <a:solidFill>
                  <a:srgbClr val="0070C0"/>
                </a:solidFill>
              </a:rPr>
              <a:t>CFSR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(CFS Reanalysis)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u="sng" dirty="0" smtClean="0">
                <a:solidFill>
                  <a:srgbClr val="0070C0"/>
                </a:solidFill>
              </a:rPr>
              <a:t>LSR</a:t>
            </a:r>
            <a:r>
              <a:rPr lang="en-US" sz="2000" dirty="0" smtClean="0">
                <a:solidFill>
                  <a:srgbClr val="0070C0"/>
                </a:solidFill>
              </a:rPr>
              <a:t> (Local </a:t>
            </a:r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en-US" sz="2000" dirty="0" smtClean="0">
                <a:solidFill>
                  <a:srgbClr val="0070C0"/>
                </a:solidFill>
              </a:rPr>
              <a:t>torm Report)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Hail, tornado, </a:t>
            </a:r>
            <a:r>
              <a:rPr lang="en-US" sz="2000" dirty="0">
                <a:solidFill>
                  <a:srgbClr val="0070C0"/>
                </a:solidFill>
              </a:rPr>
              <a:t>d</a:t>
            </a:r>
            <a:r>
              <a:rPr lang="en-US" sz="2000" dirty="0" smtClean="0">
                <a:solidFill>
                  <a:srgbClr val="0070C0"/>
                </a:solidFill>
              </a:rPr>
              <a:t>amaging wind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(Re-gridded 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rgbClr val="0070C0"/>
                </a:solidFill>
              </a:rPr>
              <a:t> 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×0.5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)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33400"/>
            <a:ext cx="39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Model data: </a:t>
            </a:r>
            <a:r>
              <a:rPr lang="en-US" sz="2000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US" sz="2000" u="sng" dirty="0" smtClean="0">
                <a:solidFill>
                  <a:srgbClr val="0070C0"/>
                </a:solidFill>
              </a:rPr>
              <a:t>GEFS</a:t>
            </a:r>
            <a:r>
              <a:rPr lang="en-US" sz="2000" dirty="0" smtClean="0">
                <a:solidFill>
                  <a:srgbClr val="0070C0"/>
                </a:solidFill>
              </a:rPr>
              <a:t> (Global Ensemble Forecast System) 16-day hindcast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1996 – 2012 (17 years)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Every 4 days, 5 members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×0.5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 resolution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33401"/>
            <a:ext cx="8077200" cy="1938992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667000"/>
            <a:ext cx="686700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SCP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(Supercell Composite Parameter)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       SCP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= 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CAPE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/1000 J kg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SRH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/50 m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s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/20 m s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CAPE: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convective available potential energy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SRH: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storm-relative helicity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bulk wind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difference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84859"/>
            <a:ext cx="8077200" cy="1770459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631085"/>
            <a:ext cx="8077200" cy="176971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5856" y="4631085"/>
            <a:ext cx="6333144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Hybrid dynamical – statistical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Using GEFS predicted SCP as a predictor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Statistical relationship between model SCP and OBS LSR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Cross-validation of the forecast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Forecast improvements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"/>
          <a:stretch/>
        </p:blipFill>
        <p:spPr>
          <a:xfrm>
            <a:off x="4572001" y="552450"/>
            <a:ext cx="4572000" cy="607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76200"/>
            <a:ext cx="529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OBS     Monthly Climatology     1996 – 2012 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687911" y="457200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SCP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4987" y="4572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LSR: Hail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 rot="1971271">
            <a:off x="5890842" y="3932314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1271">
            <a:off x="5890842" y="4906886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971271">
            <a:off x="5920158" y="5837314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1271">
            <a:off x="7977558" y="1020686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Seasonality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"/>
          <a:stretch/>
        </p:blipFill>
        <p:spPr>
          <a:xfrm>
            <a:off x="4572001" y="552450"/>
            <a:ext cx="4572000" cy="607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76200"/>
            <a:ext cx="529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OBS     Monthly Climatology     1996 – 2012 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57200"/>
            <a:ext cx="1421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LSR: Tornado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40123" y="45720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LSR: Wind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 rot="1971271">
            <a:off x="3316474" y="2902122"/>
            <a:ext cx="401616" cy="615852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400000">
            <a:off x="3191221" y="3940231"/>
            <a:ext cx="332052" cy="604613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400000">
            <a:off x="3158615" y="4911151"/>
            <a:ext cx="350132" cy="604613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971271">
            <a:off x="5873295" y="4810006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971271">
            <a:off x="5873295" y="5800606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971271">
            <a:off x="7958812" y="1899660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971271">
            <a:off x="7930695" y="985260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Seasonality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"/>
          <a:stretch/>
        </p:blipFill>
        <p:spPr>
          <a:xfrm>
            <a:off x="4572001" y="552450"/>
            <a:ext cx="4572000" cy="6076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76200"/>
            <a:ext cx="529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SCP     Monthly Climatology     1996 – 2012 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57200"/>
            <a:ext cx="120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  OBS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57200"/>
            <a:ext cx="1866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GEFS   Day-1 FCST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Seasonality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Skill for SCP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6" r="14772" b="47639"/>
          <a:stretch/>
        </p:blipFill>
        <p:spPr>
          <a:xfrm>
            <a:off x="4801074" y="305007"/>
            <a:ext cx="4038126" cy="4114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1644" y="457200"/>
            <a:ext cx="116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Daily 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468868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64990" y="2373868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724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There is a sharp decrease in forecast skill after 7 days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Week 2 skill is much lower than Week 1.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762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Anomaly Correlation: GEFS vs. CFSR    1996 – 2012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58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666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Review</cp:lastModifiedBy>
  <cp:revision>152</cp:revision>
  <cp:lastPrinted>2017-10-20T17:46:59Z</cp:lastPrinted>
  <dcterms:created xsi:type="dcterms:W3CDTF">2017-07-17T15:44:52Z</dcterms:created>
  <dcterms:modified xsi:type="dcterms:W3CDTF">2018-10-12T21:33:19Z</dcterms:modified>
</cp:coreProperties>
</file>