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1" r:id="rId4"/>
    <p:sldId id="262" r:id="rId5"/>
    <p:sldId id="263" r:id="rId6"/>
    <p:sldId id="259" r:id="rId7"/>
    <p:sldId id="264" r:id="rId8"/>
    <p:sldId id="265" r:id="rId9"/>
    <p:sldId id="266" r:id="rId10"/>
    <p:sldId id="258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32303B-40C5-444F-A585-BA9FF0F2AB58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ECF3B6-C08B-480C-8DD8-6F0F7067A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59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1E77-0BC2-4DC7-9F2D-F0B18A024B62}" type="datetime1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EBC8-CA5B-466C-BA29-91EDCA507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689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57F5-6CD4-46A9-9AD4-E700A9A01482}" type="datetime1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EBC8-CA5B-466C-BA29-91EDCA507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75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02E0-0B59-4D37-AE8B-17ACD5019F58}" type="datetime1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EBC8-CA5B-466C-BA29-91EDCA507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082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80408-5828-48C2-9C2A-0EF4D0AD73C0}" type="datetime1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EBC8-CA5B-466C-BA29-91EDCA507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2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4B607-0460-49FE-9063-5978FD9D760B}" type="datetime1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EBC8-CA5B-466C-BA29-91EDCA507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79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6307-D314-4B28-B133-A0757102FE04}" type="datetime1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EBC8-CA5B-466C-BA29-91EDCA507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127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E84D-C2FB-4128-8F3E-38BB8FDCA239}" type="datetime1">
              <a:rPr lang="en-US" smtClean="0"/>
              <a:t>5/16/2019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EBC8-CA5B-466C-BA29-91EDCA507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62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EAF75-AE74-4D2D-AA53-0A84C8F1625B}" type="datetime1">
              <a:rPr lang="en-US" smtClean="0"/>
              <a:t>5/16/2019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EBC8-CA5B-466C-BA29-91EDCA507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449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149B-DAC5-4370-A58B-95929A592FE9}" type="datetime1">
              <a:rPr lang="en-US" smtClean="0"/>
              <a:t>5/16/2019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EBC8-CA5B-466C-BA29-91EDCA507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64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6AF2-74EF-4EEF-B89D-173DA5A3B277}" type="datetime1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EBC8-CA5B-466C-BA29-91EDCA507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84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59A0-76EF-412C-9F4A-56FF7536A4E6}" type="datetime1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EBC8-CA5B-466C-BA29-91EDCA507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822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B1114-CED4-4D6A-A90C-8A904DB8DBCC}" type="datetime1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2EBC8-CA5B-466C-BA29-91EDCA507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565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1193" y="978187"/>
            <a:ext cx="7446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SST and OLR Relationship in Observations and CFS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1676400"/>
            <a:ext cx="6074612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Data:</a:t>
            </a:r>
          </a:p>
          <a:p>
            <a:r>
              <a:rPr lang="en-US" sz="2000" u="sng" dirty="0" smtClean="0">
                <a:solidFill>
                  <a:schemeClr val="accent5">
                    <a:lumMod val="75000"/>
                  </a:schemeClr>
                </a:solidFill>
              </a:rPr>
              <a:t>Observations: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Jan. 1982 – Dec. 2018</a:t>
            </a:r>
            <a:endParaRPr lang="en-US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SST: Monthly mean NCDC SST, 1</a:t>
            </a:r>
            <a:r>
              <a:rPr lang="en-US" sz="2000" baseline="30000" dirty="0" smtClean="0">
                <a:solidFill>
                  <a:schemeClr val="accent5">
                    <a:lumMod val="75000"/>
                  </a:schemeClr>
                </a:solidFill>
              </a:rPr>
              <a:t>o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× 1</a:t>
            </a:r>
            <a:r>
              <a:rPr lang="en-US" sz="2000" baseline="30000" dirty="0" smtClean="0">
                <a:solidFill>
                  <a:schemeClr val="accent5">
                    <a:lumMod val="75000"/>
                  </a:schemeClr>
                </a:solidFill>
              </a:rPr>
              <a:t>o</a:t>
            </a:r>
          </a:p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OLR: NOAA Interpolated OLR, monthly mean,  2.5</a:t>
            </a:r>
            <a:r>
              <a:rPr lang="en-US" sz="2000" baseline="30000" dirty="0" smtClean="0">
                <a:solidFill>
                  <a:schemeClr val="accent5">
                    <a:lumMod val="75000"/>
                  </a:schemeClr>
                </a:solidFill>
              </a:rPr>
              <a:t>o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× 2.5</a:t>
            </a:r>
            <a:r>
              <a:rPr lang="en-US" sz="2000" baseline="30000" dirty="0" smtClean="0">
                <a:solidFill>
                  <a:schemeClr val="accent5">
                    <a:lumMod val="75000"/>
                  </a:schemeClr>
                </a:solidFill>
              </a:rPr>
              <a:t>o</a:t>
            </a:r>
          </a:p>
          <a:p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2000" u="sng" dirty="0" smtClean="0">
                <a:solidFill>
                  <a:schemeClr val="accent5">
                    <a:lumMod val="75000"/>
                  </a:schemeClr>
                </a:solidFill>
              </a:rPr>
              <a:t>CFSv2: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Jan. 1982 – Dec. 2018 (hindcast and forecast)</a:t>
            </a:r>
          </a:p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US" sz="2000" baseline="30000" dirty="0" smtClean="0">
                <a:solidFill>
                  <a:schemeClr val="accent5">
                    <a:lumMod val="75000"/>
                  </a:schemeClr>
                </a:solidFill>
              </a:rPr>
              <a:t>o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× 1</a:t>
            </a:r>
            <a:r>
              <a:rPr lang="en-US" sz="2000" baseline="30000" dirty="0" smtClean="0">
                <a:solidFill>
                  <a:schemeClr val="accent5">
                    <a:lumMod val="75000"/>
                  </a:schemeClr>
                </a:solidFill>
              </a:rPr>
              <a:t>o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   </a:t>
            </a:r>
          </a:p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20 members</a:t>
            </a:r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0070C0"/>
                </a:solidFill>
              </a:rPr>
              <a:t>Scatter plots: 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SST vs. OLR (averaged in the Niño 3.4 region)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70C0"/>
                </a:solidFill>
              </a:rPr>
              <a:t>Total field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70C0"/>
                </a:solidFill>
              </a:rPr>
              <a:t>Anomalies</a:t>
            </a:r>
            <a:endParaRPr lang="en-US" sz="2000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EBC8-CA5B-466C-BA29-91EDCA507A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8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027"/>
          <a:stretch/>
        </p:blipFill>
        <p:spPr>
          <a:xfrm>
            <a:off x="1922318" y="0"/>
            <a:ext cx="6881813" cy="64098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93655" y="3685032"/>
            <a:ext cx="18555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6600"/>
                </a:solidFill>
              </a:rPr>
              <a:t>OLR ≤</a:t>
            </a:r>
            <a:r>
              <a:rPr lang="en-US" sz="1600" b="1" dirty="0">
                <a:solidFill>
                  <a:srgbClr val="006600"/>
                </a:solidFill>
                <a:sym typeface="Symbol"/>
              </a:rPr>
              <a:t> </a:t>
            </a:r>
            <a:r>
              <a:rPr lang="en-US" sz="1600" b="1" dirty="0" smtClean="0">
                <a:solidFill>
                  <a:srgbClr val="006600"/>
                </a:solidFill>
                <a:sym typeface="Symbol"/>
              </a:rPr>
              <a:t>240 W m</a:t>
            </a:r>
            <a:r>
              <a:rPr lang="en-US" sz="1600" b="1" baseline="30000" dirty="0" smtClean="0">
                <a:solidFill>
                  <a:srgbClr val="006600"/>
                </a:solidFill>
                <a:sym typeface="Symbol"/>
              </a:rPr>
              <a:t>–2</a:t>
            </a:r>
            <a:r>
              <a:rPr lang="en-US" sz="1600" b="1" dirty="0" smtClean="0">
                <a:solidFill>
                  <a:srgbClr val="006600"/>
                </a:solidFill>
                <a:sym typeface="Symbol"/>
              </a:rPr>
              <a:t> </a:t>
            </a:r>
          </a:p>
          <a:p>
            <a:pPr algn="ctr"/>
            <a:r>
              <a:rPr lang="en-US" sz="1600" b="1" dirty="0" smtClean="0">
                <a:solidFill>
                  <a:srgbClr val="006600"/>
                </a:solidFill>
                <a:sym typeface="Symbol"/>
              </a:rPr>
              <a:t></a:t>
            </a:r>
            <a:r>
              <a:rPr lang="en-US" sz="1600" b="1" dirty="0">
                <a:solidFill>
                  <a:srgbClr val="006600"/>
                </a:solidFill>
                <a:sym typeface="Symbol"/>
              </a:rPr>
              <a:t> </a:t>
            </a:r>
            <a:r>
              <a:rPr lang="en-US" sz="1600" b="1" dirty="0" smtClean="0">
                <a:solidFill>
                  <a:srgbClr val="006600"/>
                </a:solidFill>
                <a:sym typeface="Symbol"/>
              </a:rPr>
              <a:t>Deep convection</a:t>
            </a:r>
            <a:endParaRPr lang="en-US" sz="1600" b="1" dirty="0">
              <a:solidFill>
                <a:srgbClr val="0066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236208" y="838200"/>
            <a:ext cx="0" cy="518160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343400" y="54864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SST threshold (28</a:t>
            </a:r>
            <a:r>
              <a:rPr lang="en-US" sz="16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1600" b="1" dirty="0" smtClean="0">
                <a:solidFill>
                  <a:srgbClr val="FF0000"/>
                </a:solidFill>
              </a:rPr>
              <a:t>C) for deep convection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29658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OBS: Seasonality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743200" y="3685032"/>
            <a:ext cx="5257800" cy="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010400" y="4800600"/>
            <a:ext cx="545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DJF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35801" y="4191000"/>
            <a:ext cx="788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9900"/>
                </a:solidFill>
              </a:rPr>
              <a:t>MAM</a:t>
            </a:r>
            <a:endParaRPr lang="en-US" sz="2000" b="1" dirty="0">
              <a:solidFill>
                <a:srgbClr val="0099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19967" y="1447800"/>
            <a:ext cx="5044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JJA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95666" y="1600200"/>
            <a:ext cx="647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SON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68801" y="3004857"/>
            <a:ext cx="788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9900"/>
                </a:solidFill>
              </a:rPr>
              <a:t>MAM</a:t>
            </a:r>
            <a:endParaRPr lang="en-US" sz="2000" b="1" dirty="0">
              <a:solidFill>
                <a:srgbClr val="0099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52800" y="2438400"/>
            <a:ext cx="545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DJF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112" y="959584"/>
            <a:ext cx="2139688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0070C0"/>
                </a:solidFill>
              </a:rPr>
              <a:t>Monthly mean data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70C0"/>
                </a:solidFill>
              </a:rPr>
              <a:t>DJF: Dec, Jan, Feb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B050"/>
                </a:solidFill>
              </a:rPr>
              <a:t>MAM: Mar, Apr, May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C00000"/>
                </a:solidFill>
              </a:rPr>
              <a:t>JJA: Jun, Jul, Aug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accent6"/>
                </a:solidFill>
              </a:rPr>
              <a:t>SON: Sep, Oct, Nov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1434271" y="3005761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OLR (W m</a:t>
            </a:r>
            <a:r>
              <a:rPr lang="en-US" baseline="30000" dirty="0" smtClean="0"/>
              <a:t>–2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876800" y="6248400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SST (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EBC8-CA5B-466C-BA29-91EDCA507A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0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027"/>
          <a:stretch/>
        </p:blipFill>
        <p:spPr>
          <a:xfrm>
            <a:off x="1922318" y="0"/>
            <a:ext cx="6881813" cy="64098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29658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OBS: Seasonality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19967" y="2286000"/>
            <a:ext cx="5044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JJA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1200" y="1676400"/>
            <a:ext cx="647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SON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8600" y="1066800"/>
            <a:ext cx="545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DJF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86600" y="4724400"/>
            <a:ext cx="545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DJF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167" y="974467"/>
            <a:ext cx="232422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600" dirty="0" smtClean="0"/>
              <a:t>DJF: large amplitude</a:t>
            </a:r>
          </a:p>
          <a:p>
            <a:r>
              <a:rPr lang="en-US" sz="1600" dirty="0" smtClean="0"/>
              <a:t>JJA, SON: small amplitude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6477000" y="830834"/>
            <a:ext cx="1515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Anomaly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1434271" y="3005761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OLR (W m</a:t>
            </a:r>
            <a:r>
              <a:rPr lang="en-US" baseline="30000" dirty="0" smtClean="0"/>
              <a:t>–2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76800" y="6248400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SST (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EBC8-CA5B-466C-BA29-91EDCA507A3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92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027"/>
          <a:stretch/>
        </p:blipFill>
        <p:spPr>
          <a:xfrm>
            <a:off x="1922318" y="0"/>
            <a:ext cx="6881813" cy="6409825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2743200" y="3685032"/>
            <a:ext cx="5257800" cy="0"/>
          </a:xfrm>
          <a:prstGeom prst="line">
            <a:avLst/>
          </a:prstGeom>
          <a:ln w="2857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793655" y="3685032"/>
            <a:ext cx="18555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FF"/>
                </a:solidFill>
              </a:rPr>
              <a:t>OLR ≤</a:t>
            </a:r>
            <a:r>
              <a:rPr lang="en-US" sz="1600" b="1" dirty="0">
                <a:solidFill>
                  <a:srgbClr val="0000FF"/>
                </a:solidFill>
                <a:sym typeface="Symbol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sym typeface="Symbol"/>
              </a:rPr>
              <a:t>240 W m</a:t>
            </a:r>
            <a:r>
              <a:rPr lang="en-US" sz="1600" b="1" baseline="30000" dirty="0" smtClean="0">
                <a:solidFill>
                  <a:srgbClr val="0000FF"/>
                </a:solidFill>
                <a:sym typeface="Symbol"/>
              </a:rPr>
              <a:t>–2</a:t>
            </a:r>
            <a:r>
              <a:rPr lang="en-US" sz="1600" b="1" dirty="0" smtClean="0">
                <a:solidFill>
                  <a:srgbClr val="0000FF"/>
                </a:solidFill>
                <a:sym typeface="Symbol"/>
              </a:rPr>
              <a:t> </a:t>
            </a:r>
          </a:p>
          <a:p>
            <a:pPr algn="ctr"/>
            <a:r>
              <a:rPr lang="en-US" sz="1600" b="1" dirty="0" smtClean="0">
                <a:solidFill>
                  <a:srgbClr val="0000FF"/>
                </a:solidFill>
                <a:sym typeface="Symbol"/>
              </a:rPr>
              <a:t></a:t>
            </a:r>
            <a:r>
              <a:rPr lang="en-US" sz="1600" b="1" dirty="0">
                <a:solidFill>
                  <a:srgbClr val="0000FF"/>
                </a:solidFill>
                <a:sym typeface="Symbol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sym typeface="Symbol"/>
              </a:rPr>
              <a:t>Deep convection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6248400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SST (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1434271" y="3005761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OLR (W m</a:t>
            </a:r>
            <a:r>
              <a:rPr lang="en-US" baseline="30000" dirty="0" smtClean="0"/>
              <a:t>–2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236208" y="838200"/>
            <a:ext cx="0" cy="518160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43400" y="54864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SST threshold (28</a:t>
            </a:r>
            <a:r>
              <a:rPr lang="en-US" sz="16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1600" b="1" dirty="0" smtClean="0">
                <a:solidFill>
                  <a:srgbClr val="FF0000"/>
                </a:solidFill>
              </a:rPr>
              <a:t>C) for deep convection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8691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OBS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90" y="933271"/>
            <a:ext cx="215971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0070C0"/>
                </a:solidFill>
              </a:rPr>
              <a:t>Monthly mean data</a:t>
            </a:r>
          </a:p>
          <a:p>
            <a:r>
              <a:rPr lang="en-US" dirty="0" smtClean="0"/>
              <a:t>Both SST and OLR are the averages in the Niño 3.4 region.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EBC8-CA5B-466C-BA29-91EDCA507A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9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027"/>
          <a:stretch/>
        </p:blipFill>
        <p:spPr>
          <a:xfrm>
            <a:off x="1922318" y="0"/>
            <a:ext cx="6881813" cy="64098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150823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CFS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0-Month Lead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236208" y="838200"/>
            <a:ext cx="0" cy="518160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743200" y="3685032"/>
            <a:ext cx="5257800" cy="0"/>
          </a:xfrm>
          <a:prstGeom prst="line">
            <a:avLst/>
          </a:prstGeom>
          <a:ln w="2857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 rot="16200000">
            <a:off x="1434271" y="3005761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OLR (W m</a:t>
            </a:r>
            <a:r>
              <a:rPr lang="en-US" baseline="30000" dirty="0" smtClean="0"/>
              <a:t>–2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76800" y="6248400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SST (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5105400"/>
            <a:ext cx="32610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Observations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CFS 20 individual runs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CFS 20-member ensemble mean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EBC8-CA5B-466C-BA29-91EDCA507A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1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027"/>
          <a:stretch/>
        </p:blipFill>
        <p:spPr>
          <a:xfrm>
            <a:off x="1922318" y="0"/>
            <a:ext cx="6881813" cy="64098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150823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CFS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3-Month Lead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236208" y="838200"/>
            <a:ext cx="0" cy="518160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743200" y="3685032"/>
            <a:ext cx="5257800" cy="0"/>
          </a:xfrm>
          <a:prstGeom prst="line">
            <a:avLst/>
          </a:prstGeom>
          <a:ln w="2857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 rot="16200000">
            <a:off x="1434271" y="3005761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OLR (W m</a:t>
            </a:r>
            <a:r>
              <a:rPr lang="en-US" baseline="30000" dirty="0" smtClean="0"/>
              <a:t>–2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76800" y="6248400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SST (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5105400"/>
            <a:ext cx="32610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Observations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CFS 20 individual runs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CFS 20-member ensemble mean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EBC8-CA5B-466C-BA29-91EDCA507A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33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163"/>
          <a:stretch/>
        </p:blipFill>
        <p:spPr>
          <a:xfrm>
            <a:off x="1922318" y="-1"/>
            <a:ext cx="6881813" cy="639771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150823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CFS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6-Month Lead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236208" y="838200"/>
            <a:ext cx="0" cy="518160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743200" y="3685032"/>
            <a:ext cx="5257800" cy="0"/>
          </a:xfrm>
          <a:prstGeom prst="line">
            <a:avLst/>
          </a:prstGeom>
          <a:ln w="2857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 rot="16200000">
            <a:off x="1434271" y="3005761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OLR (W m</a:t>
            </a:r>
            <a:r>
              <a:rPr lang="en-US" baseline="30000" dirty="0" smtClean="0"/>
              <a:t>–2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76800" y="6248400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SST (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5105400"/>
            <a:ext cx="32610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Observations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CFS 20 individual runs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CFS 20-member ensemble mean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EBC8-CA5B-466C-BA29-91EDCA507A3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2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027"/>
          <a:stretch/>
        </p:blipFill>
        <p:spPr>
          <a:xfrm>
            <a:off x="1922318" y="0"/>
            <a:ext cx="6881813" cy="64098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8691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OBS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77000" y="830834"/>
            <a:ext cx="1515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Anomaly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740848"/>
            <a:ext cx="1998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SST–OLR relationship:</a:t>
            </a:r>
          </a:p>
          <a:p>
            <a:r>
              <a:rPr lang="en-US" sz="1600" dirty="0" smtClean="0"/>
              <a:t>Largely linear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1434271" y="3005761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OLR (W m</a:t>
            </a:r>
            <a:r>
              <a:rPr lang="en-US" baseline="30000" dirty="0" smtClean="0"/>
              <a:t>–2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76800" y="6248400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SST (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EBC8-CA5B-466C-BA29-91EDCA507A3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3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163"/>
          <a:stretch/>
        </p:blipFill>
        <p:spPr>
          <a:xfrm>
            <a:off x="1922318" y="-1"/>
            <a:ext cx="6881813" cy="639771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77000" y="830834"/>
            <a:ext cx="1515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Anomaly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16200000">
            <a:off x="1434271" y="3005761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OLR (W m</a:t>
            </a:r>
            <a:r>
              <a:rPr lang="en-US" baseline="30000" dirty="0" smtClean="0"/>
              <a:t>–2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76800" y="6248400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SST (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5105400"/>
            <a:ext cx="32610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Observations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CFS 20 individual runs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CFS 20-member ensemble mean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150823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CFS: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0-Month </a:t>
            </a:r>
            <a:r>
              <a:rPr lang="en-US" dirty="0">
                <a:solidFill>
                  <a:srgbClr val="FF0000"/>
                </a:solidFill>
              </a:rPr>
              <a:t>L</a:t>
            </a:r>
            <a:r>
              <a:rPr lang="en-US" dirty="0" smtClean="0">
                <a:solidFill>
                  <a:srgbClr val="FF0000"/>
                </a:solidFill>
              </a:rPr>
              <a:t>ead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EBC8-CA5B-466C-BA29-91EDCA507A3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96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027"/>
          <a:stretch/>
        </p:blipFill>
        <p:spPr>
          <a:xfrm>
            <a:off x="1922318" y="0"/>
            <a:ext cx="6881813" cy="64098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77000" y="830834"/>
            <a:ext cx="1515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Anomaly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16200000">
            <a:off x="1434271" y="3005761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OLR (W m</a:t>
            </a:r>
            <a:r>
              <a:rPr lang="en-US" baseline="30000" dirty="0" smtClean="0"/>
              <a:t>–2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76800" y="6248400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SST (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5105400"/>
            <a:ext cx="32610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Observations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CFS 20 individual runs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CFS 20-member ensemble mean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150823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CFS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3-Month Lead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EBC8-CA5B-466C-BA29-91EDCA507A3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5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027"/>
          <a:stretch/>
        </p:blipFill>
        <p:spPr>
          <a:xfrm>
            <a:off x="1922318" y="0"/>
            <a:ext cx="6881813" cy="64098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77000" y="830834"/>
            <a:ext cx="1515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Anomaly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16200000">
            <a:off x="1434271" y="3005761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OLR (W m</a:t>
            </a:r>
            <a:r>
              <a:rPr lang="en-US" baseline="30000" dirty="0" smtClean="0"/>
              <a:t>–2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76800" y="6248400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SST (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5105400"/>
            <a:ext cx="32610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Observations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CFS 20 individual runs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CFS 20-member ensemble mean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150823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CFS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6-Month Lead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EBC8-CA5B-466C-BA29-91EDCA507A3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39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369</Words>
  <Application>Microsoft Office PowerPoint</Application>
  <PresentationFormat>On-screen Show (4:3)</PresentationFormat>
  <Paragraphs>111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Climate</dc:creator>
  <cp:lastModifiedBy>Climate</cp:lastModifiedBy>
  <cp:revision>16</cp:revision>
  <dcterms:created xsi:type="dcterms:W3CDTF">2019-05-15T22:47:57Z</dcterms:created>
  <dcterms:modified xsi:type="dcterms:W3CDTF">2019-05-16T16:25:29Z</dcterms:modified>
</cp:coreProperties>
</file>