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2" r:id="rId4"/>
    <p:sldId id="273" r:id="rId5"/>
    <p:sldId id="279" r:id="rId6"/>
    <p:sldId id="280" r:id="rId7"/>
    <p:sldId id="274" r:id="rId8"/>
    <p:sldId id="284" r:id="rId9"/>
    <p:sldId id="256" r:id="rId10"/>
    <p:sldId id="257" r:id="rId11"/>
    <p:sldId id="263" r:id="rId12"/>
    <p:sldId id="264" r:id="rId13"/>
    <p:sldId id="258" r:id="rId14"/>
    <p:sldId id="259" r:id="rId15"/>
    <p:sldId id="265" r:id="rId16"/>
    <p:sldId id="260" r:id="rId17"/>
    <p:sldId id="261" r:id="rId18"/>
    <p:sldId id="266" r:id="rId19"/>
    <p:sldId id="281" r:id="rId20"/>
    <p:sldId id="268" r:id="rId21"/>
    <p:sldId id="270" r:id="rId22"/>
    <p:sldId id="269" r:id="rId23"/>
    <p:sldId id="285" r:id="rId24"/>
    <p:sldId id="282" r:id="rId25"/>
    <p:sldId id="286" r:id="rId26"/>
    <p:sldId id="283" r:id="rId27"/>
    <p:sldId id="262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74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0C533-9B48-4EBB-9F30-69F7F983FFDE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2A412F-C467-47A9-B8FB-3BFD742DA3BB}">
      <dgm:prSet phldrT="[Text]"/>
      <dgm:spPr/>
      <dgm:t>
        <a:bodyPr/>
        <a:lstStyle/>
        <a:p>
          <a:r>
            <a:rPr lang="en-US" dirty="0" smtClean="0"/>
            <a:t>Focus on areas vulnerable to food security</a:t>
          </a:r>
          <a:endParaRPr lang="en-US" dirty="0"/>
        </a:p>
      </dgm:t>
    </dgm:pt>
    <dgm:pt modelId="{4B69D16B-3871-4802-BB6F-845B576A3AAC}" type="parTrans" cxnId="{0188CD03-2A4F-4EBA-B992-5A267F480D3F}">
      <dgm:prSet/>
      <dgm:spPr/>
      <dgm:t>
        <a:bodyPr/>
        <a:lstStyle/>
        <a:p>
          <a:endParaRPr lang="en-US"/>
        </a:p>
      </dgm:t>
    </dgm:pt>
    <dgm:pt modelId="{6954E367-09D8-488B-91D7-642B552B9E41}" type="sibTrans" cxnId="{0188CD03-2A4F-4EBA-B992-5A267F480D3F}">
      <dgm:prSet/>
      <dgm:spPr>
        <a:solidFill>
          <a:srgbClr val="B2C1DB"/>
        </a:solidFill>
      </dgm:spPr>
      <dgm:t>
        <a:bodyPr/>
        <a:lstStyle/>
        <a:p>
          <a:endParaRPr lang="en-US"/>
        </a:p>
      </dgm:t>
    </dgm:pt>
    <dgm:pt modelId="{B6A45616-F3FB-4810-8765-7DDE6DBA6853}">
      <dgm:prSet phldrT="[Text]"/>
      <dgm:spPr/>
      <dgm:t>
        <a:bodyPr/>
        <a:lstStyle/>
        <a:p>
          <a:r>
            <a:rPr lang="en-US" dirty="0" smtClean="0"/>
            <a:t>In-depth monitoring of the climate</a:t>
          </a:r>
          <a:endParaRPr lang="en-US" dirty="0"/>
        </a:p>
      </dgm:t>
    </dgm:pt>
    <dgm:pt modelId="{EF529339-4B7D-4A0A-8973-AD350B74A261}" type="parTrans" cxnId="{A29D9186-98E4-4656-808B-ECC920B57615}">
      <dgm:prSet/>
      <dgm:spPr/>
      <dgm:t>
        <a:bodyPr/>
        <a:lstStyle/>
        <a:p>
          <a:endParaRPr lang="en-US"/>
        </a:p>
      </dgm:t>
    </dgm:pt>
    <dgm:pt modelId="{F1998108-07D0-48D3-A713-34F1D3079E13}" type="sibTrans" cxnId="{A29D9186-98E4-4656-808B-ECC920B57615}">
      <dgm:prSet/>
      <dgm:spPr/>
      <dgm:t>
        <a:bodyPr/>
        <a:lstStyle/>
        <a:p>
          <a:endParaRPr lang="en-US"/>
        </a:p>
      </dgm:t>
    </dgm:pt>
    <dgm:pt modelId="{B468A3FE-674E-4574-AB2F-7DBA6804F640}">
      <dgm:prSet phldrT="[Text]"/>
      <dgm:spPr/>
      <dgm:t>
        <a:bodyPr/>
        <a:lstStyle/>
        <a:p>
          <a:r>
            <a:rPr lang="en-US" dirty="0" smtClean="0"/>
            <a:t>Model Guidance tools</a:t>
          </a:r>
          <a:endParaRPr lang="en-US" dirty="0"/>
        </a:p>
      </dgm:t>
    </dgm:pt>
    <dgm:pt modelId="{FAE7FB7A-0FB9-4315-8F27-FA9C08996BCD}" type="parTrans" cxnId="{3E0BCA92-5586-4148-88B5-D1308DBDA07B}">
      <dgm:prSet/>
      <dgm:spPr/>
      <dgm:t>
        <a:bodyPr/>
        <a:lstStyle/>
        <a:p>
          <a:endParaRPr lang="en-US"/>
        </a:p>
      </dgm:t>
    </dgm:pt>
    <dgm:pt modelId="{6389B9B8-44B7-43CB-A152-BB1A94F4A65D}" type="sibTrans" cxnId="{3E0BCA92-5586-4148-88B5-D1308DBDA07B}">
      <dgm:prSet/>
      <dgm:spPr/>
      <dgm:t>
        <a:bodyPr/>
        <a:lstStyle/>
        <a:p>
          <a:endParaRPr lang="en-US"/>
        </a:p>
      </dgm:t>
    </dgm:pt>
    <dgm:pt modelId="{AF688687-FDB3-4FD9-9414-F4DCDD649D47}">
      <dgm:prSet phldrT="[Text]"/>
      <dgm:spPr/>
      <dgm:t>
        <a:bodyPr/>
        <a:lstStyle/>
        <a:p>
          <a:r>
            <a:rPr lang="en-US" dirty="0" smtClean="0"/>
            <a:t>Teleconference</a:t>
          </a:r>
          <a:endParaRPr lang="en-US" dirty="0"/>
        </a:p>
      </dgm:t>
    </dgm:pt>
    <dgm:pt modelId="{D5B6A64E-1C49-4CA3-BC84-D54F156E7324}" type="parTrans" cxnId="{6B010B24-242F-4E61-9D1C-E2E5BC880AF2}">
      <dgm:prSet/>
      <dgm:spPr/>
      <dgm:t>
        <a:bodyPr/>
        <a:lstStyle/>
        <a:p>
          <a:endParaRPr lang="en-US"/>
        </a:p>
      </dgm:t>
    </dgm:pt>
    <dgm:pt modelId="{D504F7D5-824E-4685-BA31-774B8DE0EE33}" type="sibTrans" cxnId="{6B010B24-242F-4E61-9D1C-E2E5BC880AF2}">
      <dgm:prSet/>
      <dgm:spPr/>
      <dgm:t>
        <a:bodyPr/>
        <a:lstStyle/>
        <a:p>
          <a:endParaRPr lang="en-US"/>
        </a:p>
      </dgm:t>
    </dgm:pt>
    <dgm:pt modelId="{78F73E91-8F80-4404-8B24-F6C9DFF8F39D}">
      <dgm:prSet/>
      <dgm:spPr/>
      <dgm:t>
        <a:bodyPr/>
        <a:lstStyle/>
        <a:p>
          <a:r>
            <a:rPr lang="en-US" dirty="0" smtClean="0"/>
            <a:t>Hazard Outlook initial draft</a:t>
          </a:r>
        </a:p>
      </dgm:t>
    </dgm:pt>
    <dgm:pt modelId="{6E81A3B8-424D-4A9E-89FC-9EE76D50FB11}" type="parTrans" cxnId="{A45E60B0-4E66-40B4-9907-369D30A5DC61}">
      <dgm:prSet/>
      <dgm:spPr/>
      <dgm:t>
        <a:bodyPr/>
        <a:lstStyle/>
        <a:p>
          <a:endParaRPr lang="en-US"/>
        </a:p>
      </dgm:t>
    </dgm:pt>
    <dgm:pt modelId="{49E980A2-25DD-4819-BCEF-F19778B6A99A}" type="sibTrans" cxnId="{A45E60B0-4E66-40B4-9907-369D30A5DC61}">
      <dgm:prSet/>
      <dgm:spPr/>
      <dgm:t>
        <a:bodyPr/>
        <a:lstStyle/>
        <a:p>
          <a:endParaRPr lang="en-US"/>
        </a:p>
      </dgm:t>
    </dgm:pt>
    <dgm:pt modelId="{6BBBB56A-D29E-4643-817D-CF89354EFB3C}">
      <dgm:prSet/>
      <dgm:spPr>
        <a:solidFill>
          <a:srgbClr val="00863D"/>
        </a:solidFill>
      </dgm:spPr>
      <dgm:t>
        <a:bodyPr/>
        <a:lstStyle/>
        <a:p>
          <a:r>
            <a:rPr lang="en-US" dirty="0" smtClean="0"/>
            <a:t>Finalize Hazards Outlooks</a:t>
          </a:r>
        </a:p>
      </dgm:t>
    </dgm:pt>
    <dgm:pt modelId="{0C68FB58-F600-496B-9790-B79EE22714DD}" type="parTrans" cxnId="{137ED396-0793-43BE-9FFB-0071F6407E54}">
      <dgm:prSet/>
      <dgm:spPr/>
      <dgm:t>
        <a:bodyPr/>
        <a:lstStyle/>
        <a:p>
          <a:endParaRPr lang="en-US"/>
        </a:p>
      </dgm:t>
    </dgm:pt>
    <dgm:pt modelId="{EB751BAD-64A3-46EA-B7F2-7DDC2DEE18F4}" type="sibTrans" cxnId="{137ED396-0793-43BE-9FFB-0071F6407E54}">
      <dgm:prSet/>
      <dgm:spPr/>
      <dgm:t>
        <a:bodyPr/>
        <a:lstStyle/>
        <a:p>
          <a:endParaRPr lang="en-US"/>
        </a:p>
      </dgm:t>
    </dgm:pt>
    <dgm:pt modelId="{2EB78026-FFF9-41FE-B152-A10F3CB78CB4}" type="pres">
      <dgm:prSet presAssocID="{21A0C533-9B48-4EBB-9F30-69F7F983FF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8DD30E-8C09-4B16-948D-6DEB822BEE78}" type="pres">
      <dgm:prSet presAssocID="{21A0C533-9B48-4EBB-9F30-69F7F983FFDE}" presName="cycle" presStyleCnt="0"/>
      <dgm:spPr/>
    </dgm:pt>
    <dgm:pt modelId="{DC088CA7-2748-47D7-B35F-170874FCD6E5}" type="pres">
      <dgm:prSet presAssocID="{2B2A412F-C467-47A9-B8FB-3BFD742DA3BB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BD704-6399-4B7F-B61F-CEA94FCC211D}" type="pres">
      <dgm:prSet presAssocID="{6954E367-09D8-488B-91D7-642B552B9E41}" presName="sibTransFirstNode" presStyleLbl="bgShp" presStyleIdx="0" presStyleCnt="1" custFlipHor="1" custScaleX="99318"/>
      <dgm:spPr/>
      <dgm:t>
        <a:bodyPr/>
        <a:lstStyle/>
        <a:p>
          <a:endParaRPr lang="en-US"/>
        </a:p>
      </dgm:t>
    </dgm:pt>
    <dgm:pt modelId="{4E4635DA-F54E-4923-82C5-067A5EB665DD}" type="pres">
      <dgm:prSet presAssocID="{B6A45616-F3FB-4810-8765-7DDE6DBA6853}" presName="nodeFollowingNodes" presStyleLbl="node1" presStyleIdx="1" presStyleCnt="6" custRadScaleRad="111357" custRadScaleInc="-239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FFC06-4B1A-40EC-A903-974A53C7660A}" type="pres">
      <dgm:prSet presAssocID="{B468A3FE-674E-4574-AB2F-7DBA6804F640}" presName="nodeFollowingNodes" presStyleLbl="node1" presStyleIdx="2" presStyleCnt="6" custRadScaleRad="106800" custRadScaleInc="238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0139-841A-4BCD-B5C8-5B4CF6274C30}" type="pres">
      <dgm:prSet presAssocID="{78F73E91-8F80-4404-8B24-F6C9DFF8F39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1FED-D1A4-4408-BFC2-FA91E929B460}" type="pres">
      <dgm:prSet presAssocID="{AF688687-FDB3-4FD9-9414-F4DCDD649D47}" presName="nodeFollowingNodes" presStyleLbl="node1" presStyleIdx="4" presStyleCnt="6" custRadScaleRad="103883" custRadScaleInc="-235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DF46E-334D-47D1-9A11-7643842B1EEE}" type="pres">
      <dgm:prSet presAssocID="{6BBBB56A-D29E-4643-817D-CF89354EFB3C}" presName="nodeFollowingNodes" presStyleLbl="node1" presStyleIdx="5" presStyleCnt="6" custRadScaleRad="103884" custRadScaleInc="235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45C4A1-480D-4C19-9819-F6EDD917A087}" type="presOf" srcId="{B468A3FE-674E-4574-AB2F-7DBA6804F640}" destId="{12DFFC06-4B1A-40EC-A903-974A53C7660A}" srcOrd="0" destOrd="0" presId="urn:microsoft.com/office/officeart/2005/8/layout/cycle3"/>
    <dgm:cxn modelId="{0188CD03-2A4F-4EBA-B992-5A267F480D3F}" srcId="{21A0C533-9B48-4EBB-9F30-69F7F983FFDE}" destId="{2B2A412F-C467-47A9-B8FB-3BFD742DA3BB}" srcOrd="0" destOrd="0" parTransId="{4B69D16B-3871-4802-BB6F-845B576A3AAC}" sibTransId="{6954E367-09D8-488B-91D7-642B552B9E41}"/>
    <dgm:cxn modelId="{B5A31774-D232-4972-8C84-5DE8522DF7D5}" type="presOf" srcId="{78F73E91-8F80-4404-8B24-F6C9DFF8F39D}" destId="{C5870139-841A-4BCD-B5C8-5B4CF6274C30}" srcOrd="0" destOrd="0" presId="urn:microsoft.com/office/officeart/2005/8/layout/cycle3"/>
    <dgm:cxn modelId="{2431716F-474B-475A-801D-A38A8F34D181}" type="presOf" srcId="{6BBBB56A-D29E-4643-817D-CF89354EFB3C}" destId="{CFBDF46E-334D-47D1-9A11-7643842B1EEE}" srcOrd="0" destOrd="0" presId="urn:microsoft.com/office/officeart/2005/8/layout/cycle3"/>
    <dgm:cxn modelId="{E8449B6B-63E2-4B76-943D-4EE7B62BE7FD}" type="presOf" srcId="{AF688687-FDB3-4FD9-9414-F4DCDD649D47}" destId="{FC041FED-D1A4-4408-BFC2-FA91E929B460}" srcOrd="0" destOrd="0" presId="urn:microsoft.com/office/officeart/2005/8/layout/cycle3"/>
    <dgm:cxn modelId="{EF5EA377-9FAC-4847-B5D5-59387CE63669}" type="presOf" srcId="{6954E367-09D8-488B-91D7-642B552B9E41}" destId="{339BD704-6399-4B7F-B61F-CEA94FCC211D}" srcOrd="0" destOrd="0" presId="urn:microsoft.com/office/officeart/2005/8/layout/cycle3"/>
    <dgm:cxn modelId="{3E0BCA92-5586-4148-88B5-D1308DBDA07B}" srcId="{21A0C533-9B48-4EBB-9F30-69F7F983FFDE}" destId="{B468A3FE-674E-4574-AB2F-7DBA6804F640}" srcOrd="2" destOrd="0" parTransId="{FAE7FB7A-0FB9-4315-8F27-FA9C08996BCD}" sibTransId="{6389B9B8-44B7-43CB-A152-BB1A94F4A65D}"/>
    <dgm:cxn modelId="{6B010B24-242F-4E61-9D1C-E2E5BC880AF2}" srcId="{21A0C533-9B48-4EBB-9F30-69F7F983FFDE}" destId="{AF688687-FDB3-4FD9-9414-F4DCDD649D47}" srcOrd="4" destOrd="0" parTransId="{D5B6A64E-1C49-4CA3-BC84-D54F156E7324}" sibTransId="{D504F7D5-824E-4685-BA31-774B8DE0EE33}"/>
    <dgm:cxn modelId="{6388B1C5-0A4F-4EFB-8983-F7B5950BE394}" type="presOf" srcId="{21A0C533-9B48-4EBB-9F30-69F7F983FFDE}" destId="{2EB78026-FFF9-41FE-B152-A10F3CB78CB4}" srcOrd="0" destOrd="0" presId="urn:microsoft.com/office/officeart/2005/8/layout/cycle3"/>
    <dgm:cxn modelId="{C120FF15-CF97-428E-9170-842324781985}" type="presOf" srcId="{B6A45616-F3FB-4810-8765-7DDE6DBA6853}" destId="{4E4635DA-F54E-4923-82C5-067A5EB665DD}" srcOrd="0" destOrd="0" presId="urn:microsoft.com/office/officeart/2005/8/layout/cycle3"/>
    <dgm:cxn modelId="{39D40CE0-18F0-4740-908B-133D388A09CC}" type="presOf" srcId="{2B2A412F-C467-47A9-B8FB-3BFD742DA3BB}" destId="{DC088CA7-2748-47D7-B35F-170874FCD6E5}" srcOrd="0" destOrd="0" presId="urn:microsoft.com/office/officeart/2005/8/layout/cycle3"/>
    <dgm:cxn modelId="{A29D9186-98E4-4656-808B-ECC920B57615}" srcId="{21A0C533-9B48-4EBB-9F30-69F7F983FFDE}" destId="{B6A45616-F3FB-4810-8765-7DDE6DBA6853}" srcOrd="1" destOrd="0" parTransId="{EF529339-4B7D-4A0A-8973-AD350B74A261}" sibTransId="{F1998108-07D0-48D3-A713-34F1D3079E13}"/>
    <dgm:cxn modelId="{137ED396-0793-43BE-9FFB-0071F6407E54}" srcId="{21A0C533-9B48-4EBB-9F30-69F7F983FFDE}" destId="{6BBBB56A-D29E-4643-817D-CF89354EFB3C}" srcOrd="5" destOrd="0" parTransId="{0C68FB58-F600-496B-9790-B79EE22714DD}" sibTransId="{EB751BAD-64A3-46EA-B7F2-7DDC2DEE18F4}"/>
    <dgm:cxn modelId="{A45E60B0-4E66-40B4-9907-369D30A5DC61}" srcId="{21A0C533-9B48-4EBB-9F30-69F7F983FFDE}" destId="{78F73E91-8F80-4404-8B24-F6C9DFF8F39D}" srcOrd="3" destOrd="0" parTransId="{6E81A3B8-424D-4A9E-89FC-9EE76D50FB11}" sibTransId="{49E980A2-25DD-4819-BCEF-F19778B6A99A}"/>
    <dgm:cxn modelId="{BE383887-C258-4AE2-919C-5CF318C51F89}" type="presParOf" srcId="{2EB78026-FFF9-41FE-B152-A10F3CB78CB4}" destId="{758DD30E-8C09-4B16-948D-6DEB822BEE78}" srcOrd="0" destOrd="0" presId="urn:microsoft.com/office/officeart/2005/8/layout/cycle3"/>
    <dgm:cxn modelId="{A93C05F2-6B13-4F18-9659-8F9489FFDE76}" type="presParOf" srcId="{758DD30E-8C09-4B16-948D-6DEB822BEE78}" destId="{DC088CA7-2748-47D7-B35F-170874FCD6E5}" srcOrd="0" destOrd="0" presId="urn:microsoft.com/office/officeart/2005/8/layout/cycle3"/>
    <dgm:cxn modelId="{D023F95F-698D-4A6C-B7AA-EA2DE7B3E23C}" type="presParOf" srcId="{758DD30E-8C09-4B16-948D-6DEB822BEE78}" destId="{339BD704-6399-4B7F-B61F-CEA94FCC211D}" srcOrd="1" destOrd="0" presId="urn:microsoft.com/office/officeart/2005/8/layout/cycle3"/>
    <dgm:cxn modelId="{1C112D2B-0CAE-4737-B890-E540F13249FE}" type="presParOf" srcId="{758DD30E-8C09-4B16-948D-6DEB822BEE78}" destId="{4E4635DA-F54E-4923-82C5-067A5EB665DD}" srcOrd="2" destOrd="0" presId="urn:microsoft.com/office/officeart/2005/8/layout/cycle3"/>
    <dgm:cxn modelId="{D25F95D7-269E-49CF-8497-949463F462A1}" type="presParOf" srcId="{758DD30E-8C09-4B16-948D-6DEB822BEE78}" destId="{12DFFC06-4B1A-40EC-A903-974A53C7660A}" srcOrd="3" destOrd="0" presId="urn:microsoft.com/office/officeart/2005/8/layout/cycle3"/>
    <dgm:cxn modelId="{02C5BDD2-62E0-43D0-97AB-3D981EFA5A57}" type="presParOf" srcId="{758DD30E-8C09-4B16-948D-6DEB822BEE78}" destId="{C5870139-841A-4BCD-B5C8-5B4CF6274C30}" srcOrd="4" destOrd="0" presId="urn:microsoft.com/office/officeart/2005/8/layout/cycle3"/>
    <dgm:cxn modelId="{EC05A6C0-1070-4C96-BFF9-3E5A866E3644}" type="presParOf" srcId="{758DD30E-8C09-4B16-948D-6DEB822BEE78}" destId="{FC041FED-D1A4-4408-BFC2-FA91E929B460}" srcOrd="5" destOrd="0" presId="urn:microsoft.com/office/officeart/2005/8/layout/cycle3"/>
    <dgm:cxn modelId="{42BF5787-DF1D-4DA4-9C2C-C1F9EEB1DC37}" type="presParOf" srcId="{758DD30E-8C09-4B16-948D-6DEB822BEE78}" destId="{CFBDF46E-334D-47D1-9A11-7643842B1EE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BD704-6399-4B7F-B61F-CEA94FCC211D}">
      <dsp:nvSpPr>
        <dsp:cNvPr id="0" name=""/>
        <dsp:cNvSpPr/>
      </dsp:nvSpPr>
      <dsp:spPr>
        <a:xfrm flipH="1">
          <a:off x="1291252" y="-3311"/>
          <a:ext cx="3611336" cy="3636134"/>
        </a:xfrm>
        <a:prstGeom prst="circularArrow">
          <a:avLst>
            <a:gd name="adj1" fmla="val 5274"/>
            <a:gd name="adj2" fmla="val 312630"/>
            <a:gd name="adj3" fmla="val 14261286"/>
            <a:gd name="adj4" fmla="val 17107644"/>
            <a:gd name="adj5" fmla="val 5477"/>
          </a:avLst>
        </a:prstGeom>
        <a:solidFill>
          <a:srgbClr val="B2C1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88CA7-2748-47D7-B35F-170874FCD6E5}">
      <dsp:nvSpPr>
        <dsp:cNvPr id="0" name=""/>
        <dsp:cNvSpPr/>
      </dsp:nvSpPr>
      <dsp:spPr>
        <a:xfrm>
          <a:off x="2418713" y="1570"/>
          <a:ext cx="1356415" cy="6782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Focus on areas vulnerable to food security</a:t>
          </a:r>
          <a:endParaRPr lang="en-US" sz="1200" kern="1200" dirty="0"/>
        </a:p>
      </dsp:txBody>
      <dsp:txXfrm>
        <a:off x="2451820" y="34677"/>
        <a:ext cx="1290201" cy="611993"/>
      </dsp:txXfrm>
    </dsp:sp>
    <dsp:sp modelId="{4E4635DA-F54E-4923-82C5-067A5EB665DD}">
      <dsp:nvSpPr>
        <dsp:cNvPr id="0" name=""/>
        <dsp:cNvSpPr/>
      </dsp:nvSpPr>
      <dsp:spPr>
        <a:xfrm>
          <a:off x="950973" y="739123"/>
          <a:ext cx="1356415" cy="6782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In-depth monitoring of the climate</a:t>
          </a:r>
          <a:endParaRPr lang="en-US" sz="1200" kern="1200" dirty="0"/>
        </a:p>
      </dsp:txBody>
      <dsp:txXfrm>
        <a:off x="984080" y="772230"/>
        <a:ext cx="1290201" cy="611993"/>
      </dsp:txXfrm>
    </dsp:sp>
    <dsp:sp modelId="{12DFFC06-4B1A-40EC-A903-974A53C7660A}">
      <dsp:nvSpPr>
        <dsp:cNvPr id="0" name=""/>
        <dsp:cNvSpPr/>
      </dsp:nvSpPr>
      <dsp:spPr>
        <a:xfrm>
          <a:off x="1022295" y="2206019"/>
          <a:ext cx="1356415" cy="6782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Guidance tools</a:t>
          </a:r>
          <a:endParaRPr lang="en-US" sz="1200" kern="1200" dirty="0"/>
        </a:p>
      </dsp:txBody>
      <dsp:txXfrm>
        <a:off x="1055402" y="2239126"/>
        <a:ext cx="1290201" cy="611993"/>
      </dsp:txXfrm>
    </dsp:sp>
    <dsp:sp modelId="{C5870139-841A-4BCD-B5C8-5B4CF6274C30}">
      <dsp:nvSpPr>
        <dsp:cNvPr id="0" name=""/>
        <dsp:cNvSpPr/>
      </dsp:nvSpPr>
      <dsp:spPr>
        <a:xfrm>
          <a:off x="2418713" y="2951781"/>
          <a:ext cx="1356415" cy="6782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Hazard Outlook initial draft</a:t>
          </a:r>
        </a:p>
      </dsp:txBody>
      <dsp:txXfrm>
        <a:off x="2451820" y="2984888"/>
        <a:ext cx="1290201" cy="611993"/>
      </dsp:txXfrm>
    </dsp:sp>
    <dsp:sp modelId="{FC041FED-D1A4-4408-BFC2-FA91E929B460}">
      <dsp:nvSpPr>
        <dsp:cNvPr id="0" name=""/>
        <dsp:cNvSpPr/>
      </dsp:nvSpPr>
      <dsp:spPr>
        <a:xfrm>
          <a:off x="3761918" y="2214240"/>
          <a:ext cx="1356415" cy="6782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Teleconference</a:t>
          </a:r>
          <a:endParaRPr lang="en-US" sz="1200" kern="1200" dirty="0"/>
        </a:p>
      </dsp:txBody>
      <dsp:txXfrm>
        <a:off x="3795025" y="2247347"/>
        <a:ext cx="1290201" cy="611993"/>
      </dsp:txXfrm>
    </dsp:sp>
    <dsp:sp modelId="{CFBDF46E-334D-47D1-9A11-7643842B1EEE}">
      <dsp:nvSpPr>
        <dsp:cNvPr id="0" name=""/>
        <dsp:cNvSpPr/>
      </dsp:nvSpPr>
      <dsp:spPr>
        <a:xfrm>
          <a:off x="3761924" y="739092"/>
          <a:ext cx="1356415" cy="678207"/>
        </a:xfrm>
        <a:prstGeom prst="roundRect">
          <a:avLst/>
        </a:prstGeom>
        <a:solidFill>
          <a:srgbClr val="0086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Finalize Hazards Outlooks</a:t>
          </a:r>
        </a:p>
      </dsp:txBody>
      <dsp:txXfrm>
        <a:off x="3795031" y="772199"/>
        <a:ext cx="1290201" cy="61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8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0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7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94B9-A4F4-4E09-B07F-ED351689530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1FCB5-5209-4E7E-8795-5FC19879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tp://ftp.cpc.ncep.noaa.gov/fews/DroughtMonito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african_desk/cpc_intl/camerica/camerica.shtml" TargetMode="External"/><Relationship Id="rId2" Type="http://schemas.openxmlformats.org/officeDocument/2006/relationships/hyperlink" Target="http://www.cpc.ncep.noaa.gov/products/african_desk/cpc_intl/africa/africa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c.ncep.noaa.gov/products/african_desk/cpc_intl/casia/casia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HAZARDS	outlooks process and drought indices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Miliaritiana</a:t>
            </a:r>
            <a:r>
              <a:rPr lang="en-US" dirty="0" smtClean="0"/>
              <a:t> </a:t>
            </a:r>
            <a:r>
              <a:rPr lang="en-US" dirty="0" err="1" smtClean="0"/>
              <a:t>Robjhon</a:t>
            </a:r>
            <a:r>
              <a:rPr lang="en-US" dirty="0" smtClean="0"/>
              <a:t> NOAA CPC/INNOVIM,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9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How is SPI calculated?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Requires a long history of precipitation (30+)</a:t>
            </a:r>
          </a:p>
          <a:p>
            <a:r>
              <a:rPr lang="en-US" dirty="0" smtClean="0"/>
              <a:t>Fit the data with a gamma distribution</a:t>
            </a:r>
          </a:p>
          <a:p>
            <a:r>
              <a:rPr lang="en-US" dirty="0" smtClean="0"/>
              <a:t>Transform probability distribution into a standardized normal distribution</a:t>
            </a:r>
          </a:p>
          <a:p>
            <a:r>
              <a:rPr lang="en-US" dirty="0" smtClean="0"/>
              <a:t>Compute inverse probability to obtain index</a:t>
            </a:r>
          </a:p>
          <a:p>
            <a:r>
              <a:rPr lang="en-US" dirty="0" smtClean="0"/>
              <a:t>Negative values indicate droughts</a:t>
            </a:r>
          </a:p>
          <a:p>
            <a:r>
              <a:rPr lang="en-US" dirty="0" smtClean="0"/>
              <a:t>More negative values mean more intense and rare drought</a:t>
            </a:r>
          </a:p>
        </p:txBody>
      </p:sp>
    </p:spTree>
    <p:extLst>
      <p:ext uri="{BB962C8B-B14F-4D97-AF65-F5344CB8AC3E}">
        <p14:creationId xmlns:p14="http://schemas.microsoft.com/office/powerpoint/2010/main" val="285320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Example for </a:t>
            </a:r>
            <a:r>
              <a:rPr lang="en-US" dirty="0">
                <a:solidFill>
                  <a:srgbClr val="0033CC"/>
                </a:solidFill>
              </a:rPr>
              <a:t>SPI 6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Compare precipitation over the past 6 months with that of the same period over the historical record</a:t>
            </a:r>
          </a:p>
          <a:p>
            <a:r>
              <a:rPr lang="en-US" dirty="0" smtClean="0"/>
              <a:t>Fit data with a probability density function</a:t>
            </a:r>
          </a:p>
          <a:p>
            <a:r>
              <a:rPr lang="en-US" dirty="0" smtClean="0"/>
              <a:t>Transform distribution into standardized normal distribution</a:t>
            </a:r>
          </a:p>
          <a:p>
            <a:r>
              <a:rPr lang="en-US" dirty="0" smtClean="0"/>
              <a:t>Determine inverse probability to derive index</a:t>
            </a:r>
          </a:p>
          <a:p>
            <a:r>
              <a:rPr lang="en-US" dirty="0" smtClean="0"/>
              <a:t>SPI 6 may be associated with anomalous groundwater, streamflow, and reservoir levels</a:t>
            </a:r>
          </a:p>
        </p:txBody>
      </p:sp>
    </p:spTree>
    <p:extLst>
      <p:ext uri="{BB962C8B-B14F-4D97-AF65-F5344CB8AC3E}">
        <p14:creationId xmlns:p14="http://schemas.microsoft.com/office/powerpoint/2010/main" val="8689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pc.ncep.noaa.gov/products/international/dm/Africa_SPI_3_mo_a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r="14128"/>
          <a:stretch/>
        </p:blipFill>
        <p:spPr bwMode="auto">
          <a:xfrm>
            <a:off x="4187952" y="1536192"/>
            <a:ext cx="424711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2016-2017 Southern Africa Season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6670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September-November 2016, drought-like conditions were observed over portions of Tanzania, Zambia, Mozambique, Zimbabwe, and South Africa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3810000"/>
            <a:ext cx="1828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What is Soil Moisture Percentile?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index in drought monitoring</a:t>
            </a:r>
          </a:p>
          <a:p>
            <a:r>
              <a:rPr lang="en-US" dirty="0" smtClean="0"/>
              <a:t>Ranking of soil moisture content relative to historical record</a:t>
            </a:r>
          </a:p>
          <a:p>
            <a:r>
              <a:rPr lang="en-US" dirty="0" smtClean="0"/>
              <a:t>Relates to agricultural production</a:t>
            </a:r>
          </a:p>
          <a:p>
            <a:r>
              <a:rPr lang="en-US" dirty="0" smtClean="0"/>
              <a:t>Low values may indicate moisture-stressed crops and (agricultural) droughts</a:t>
            </a:r>
          </a:p>
        </p:txBody>
      </p:sp>
    </p:spTree>
    <p:extLst>
      <p:ext uri="{BB962C8B-B14F-4D97-AF65-F5344CB8AC3E}">
        <p14:creationId xmlns:p14="http://schemas.microsoft.com/office/powerpoint/2010/main" val="12793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How is Soil Moisture Percentile calculated?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soil moisture values from highest to lowest over the climatological period (1981-2010)</a:t>
            </a:r>
          </a:p>
          <a:p>
            <a:r>
              <a:rPr lang="en-US" dirty="0" smtClean="0"/>
              <a:t>Find ranking or percentage of observations falling below or equal to current value</a:t>
            </a:r>
          </a:p>
          <a:p>
            <a:r>
              <a:rPr lang="en-US" dirty="0" smtClean="0"/>
              <a:t>Rankings &lt; 30</a:t>
            </a:r>
            <a:r>
              <a:rPr lang="en-US" baseline="30000" dirty="0" smtClean="0"/>
              <a:t>th</a:t>
            </a:r>
            <a:r>
              <a:rPr lang="en-US" dirty="0" smtClean="0"/>
              <a:t> percentile may indicate drought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2016-2017 Southern Africa Season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6670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September-November 2016, driest soil in record was observed over portions of Mozambique, Malawi, Angola, and South Africa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pc.ncep.noaa.gov/products/international/dm/Africa_Soil_Moisture_Percentile_3_mo_a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r="13818"/>
          <a:stretch/>
        </p:blipFill>
        <p:spPr bwMode="auto">
          <a:xfrm>
            <a:off x="4187952" y="1536192"/>
            <a:ext cx="42729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3600" y="3810000"/>
            <a:ext cx="1828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What is Runoff Percentile?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index in drought monitoring</a:t>
            </a:r>
          </a:p>
          <a:p>
            <a:r>
              <a:rPr lang="en-US" dirty="0" smtClean="0"/>
              <a:t> Ranking of runoff relative to historical record</a:t>
            </a:r>
          </a:p>
          <a:p>
            <a:r>
              <a:rPr lang="en-US" dirty="0" smtClean="0"/>
              <a:t>Relates to the flow of water on the surface and hydrology</a:t>
            </a:r>
          </a:p>
          <a:p>
            <a:r>
              <a:rPr lang="en-US" dirty="0" smtClean="0"/>
              <a:t>Low values could indicate droughts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How is Runoff Percentile Calculated?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method to that of soil moisture percentile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2016-2017 Southern Africa Season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September-November 2016, runoff was lowest in record over parts of Angola, Zambia, Mozambique, Malawi, Zimbabwe, and South Africa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cpc.ncep.noaa.gov/products/international/dm/Africa_Runoff_Percentile_3_mo_a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r="12976"/>
          <a:stretch/>
        </p:blipFill>
        <p:spPr bwMode="auto">
          <a:xfrm>
            <a:off x="4187952" y="1536192"/>
            <a:ext cx="435039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43600" y="3810000"/>
            <a:ext cx="1828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28" y="2133600"/>
            <a:ext cx="192757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Ground information and feedbacks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67182"/>
            <a:ext cx="2057400" cy="1542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36903"/>
            <a:ext cx="2057400" cy="1542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4953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Tamuka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Magadzire</a:t>
            </a:r>
            <a:r>
              <a:rPr lang="en-US" sz="1200" dirty="0" smtClean="0">
                <a:solidFill>
                  <a:schemeClr val="bg1"/>
                </a:solidFill>
              </a:rPr>
              <a:t>, FEWS NET1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474" y="2209800"/>
            <a:ext cx="3172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Media reports, crop tours done by FEWS NET representatives, meteorological bulletins, and other information help calibrate the hazards outlook</a:t>
            </a:r>
            <a:endParaRPr lang="en-US" i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2004693"/>
            <a:ext cx="8229600" cy="3862707"/>
            <a:chOff x="-838200" y="1447800"/>
            <a:chExt cx="9618275" cy="4700907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234960768"/>
                </p:ext>
              </p:extLst>
            </p:nvPr>
          </p:nvGraphicFramePr>
          <p:xfrm>
            <a:off x="-838200" y="1447800"/>
            <a:ext cx="7239000" cy="441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5505993" y="1829029"/>
              <a:ext cx="3274082" cy="4319678"/>
              <a:chOff x="5505993" y="1829029"/>
              <a:chExt cx="3274082" cy="4319678"/>
            </a:xfrm>
          </p:grpSpPr>
          <p:grpSp>
            <p:nvGrpSpPr>
              <p:cNvPr id="10" name="Group 9"/>
              <p:cNvGrpSpPr/>
              <p:nvPr/>
            </p:nvGrpSpPr>
            <p:grpSpPr>
              <a:xfrm rot="19499716">
                <a:off x="5505993" y="2382001"/>
                <a:ext cx="842644" cy="424351"/>
                <a:chOff x="-244939" y="499194"/>
                <a:chExt cx="833682" cy="424351"/>
              </a:xfrm>
            </p:grpSpPr>
            <p:sp>
              <p:nvSpPr>
                <p:cNvPr id="11" name="Right Arrow 10"/>
                <p:cNvSpPr/>
                <p:nvPr/>
              </p:nvSpPr>
              <p:spPr>
                <a:xfrm rot="21550205">
                  <a:off x="-244939" y="499194"/>
                  <a:ext cx="833682" cy="424351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Right Arrow 4"/>
                <p:cNvSpPr/>
                <p:nvPr/>
              </p:nvSpPr>
              <p:spPr>
                <a:xfrm rot="21550205">
                  <a:off x="-244932" y="584986"/>
                  <a:ext cx="706377" cy="25461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kern="120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629400" y="1829029"/>
                <a:ext cx="1664828" cy="832414"/>
                <a:chOff x="4418117" y="897961"/>
                <a:chExt cx="1664828" cy="832414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4418117" y="897961"/>
                  <a:ext cx="1664828" cy="83241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Rounded Rectangle 4"/>
                <p:cNvSpPr/>
                <p:nvPr/>
              </p:nvSpPr>
              <p:spPr>
                <a:xfrm>
                  <a:off x="4458752" y="938596"/>
                  <a:ext cx="1583558" cy="7511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dirty="0"/>
                    <a:t>Disseminate through web and distribution lis</a:t>
                  </a:r>
                  <a:r>
                    <a:rPr lang="en-US" sz="1500" dirty="0"/>
                    <a:t>t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6097692" y="3604594"/>
                <a:ext cx="1664208" cy="832104"/>
                <a:chOff x="4418109" y="2689201"/>
                <a:chExt cx="1664828" cy="832414"/>
              </a:xfrm>
              <a:solidFill>
                <a:srgbClr val="018EE5"/>
              </a:solidFill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418109" y="2689201"/>
                  <a:ext cx="1664828" cy="83241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Rounded Rectangle 4"/>
                <p:cNvSpPr/>
                <p:nvPr/>
              </p:nvSpPr>
              <p:spPr>
                <a:xfrm>
                  <a:off x="4458744" y="2729836"/>
                  <a:ext cx="1583558" cy="7511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dirty="0"/>
                    <a:t>FEWSNET issues food security outlook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115867" y="5316603"/>
                <a:ext cx="1664208" cy="832104"/>
                <a:chOff x="4418109" y="2689201"/>
                <a:chExt cx="1664828" cy="832414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4418109" y="2689201"/>
                  <a:ext cx="1664828" cy="832414"/>
                </a:xfrm>
                <a:prstGeom prst="roundRect">
                  <a:avLst/>
                </a:prstGeom>
                <a:solidFill>
                  <a:srgbClr val="FF5229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Rounded Rectangle 4"/>
                <p:cNvSpPr/>
                <p:nvPr/>
              </p:nvSpPr>
              <p:spPr>
                <a:xfrm>
                  <a:off x="4458744" y="2729836"/>
                  <a:ext cx="1583558" cy="75114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dirty="0"/>
                    <a:t>USAID begins Humanitarian response planning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6817890">
                <a:off x="6856524" y="2929657"/>
                <a:ext cx="842644" cy="424351"/>
                <a:chOff x="-244939" y="499194"/>
                <a:chExt cx="833682" cy="424351"/>
              </a:xfrm>
            </p:grpSpPr>
            <p:sp>
              <p:nvSpPr>
                <p:cNvPr id="27" name="Right Arrow 26"/>
                <p:cNvSpPr/>
                <p:nvPr/>
              </p:nvSpPr>
              <p:spPr>
                <a:xfrm rot="21550205">
                  <a:off x="-244939" y="499194"/>
                  <a:ext cx="833682" cy="424351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Right Arrow 4"/>
                <p:cNvSpPr/>
                <p:nvPr/>
              </p:nvSpPr>
              <p:spPr>
                <a:xfrm rot="21550205">
                  <a:off x="-244932" y="584986"/>
                  <a:ext cx="706377" cy="25461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kern="1200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 rot="3389886">
                <a:off x="7123546" y="4693502"/>
                <a:ext cx="800423" cy="424351"/>
                <a:chOff x="-244939" y="499194"/>
                <a:chExt cx="833682" cy="424351"/>
              </a:xfrm>
            </p:grpSpPr>
            <p:sp>
              <p:nvSpPr>
                <p:cNvPr id="33" name="Right Arrow 32"/>
                <p:cNvSpPr/>
                <p:nvPr/>
              </p:nvSpPr>
              <p:spPr>
                <a:xfrm rot="21550205">
                  <a:off x="-244939" y="499194"/>
                  <a:ext cx="833682" cy="424351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ight Arrow 4"/>
                <p:cNvSpPr/>
                <p:nvPr/>
              </p:nvSpPr>
              <p:spPr>
                <a:xfrm rot="21550205">
                  <a:off x="-244932" y="584986"/>
                  <a:ext cx="706377" cy="25461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kern="1200"/>
                </a:p>
              </p:txBody>
            </p:sp>
          </p:grpSp>
        </p:grpSp>
      </p:grpSp>
      <p:sp>
        <p:nvSpPr>
          <p:cNvPr id="29" name="TextBox 28"/>
          <p:cNvSpPr txBox="1"/>
          <p:nvPr/>
        </p:nvSpPr>
        <p:spPr>
          <a:xfrm>
            <a:off x="1219200" y="2286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FEWS NET regional hazards outlook process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836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What about Drought Outlook?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development</a:t>
            </a:r>
          </a:p>
          <a:p>
            <a:r>
              <a:rPr lang="en-US" dirty="0" smtClean="0"/>
              <a:t>Consider current drought conditions</a:t>
            </a:r>
          </a:p>
          <a:p>
            <a:r>
              <a:rPr lang="en-US" dirty="0" smtClean="0"/>
              <a:t>Base outlook on model parameter guidance</a:t>
            </a:r>
          </a:p>
          <a:p>
            <a:r>
              <a:rPr lang="en-US" dirty="0" smtClean="0"/>
              <a:t>Compute drought indices 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2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Current Drought Conditions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6" name="Picture 2" descr="http://origin.cpc.ncep.noaa.gov/products/african_desk/cpc_intl/cf_test2/africa_arc/africa_arc_90day_af_per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4752"/>
            <a:ext cx="4571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410200" y="3200400"/>
            <a:ext cx="129540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2895600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Abnormal dryness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916269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Abnormal dryness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4800600" y="5100935"/>
            <a:ext cx="1981200" cy="1568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3620869"/>
            <a:ext cx="2133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Deficient rain but not much impact on crops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9800" y="3944034"/>
            <a:ext cx="2286000" cy="2469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06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January-March 2017 Seasonal Outlook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4098" name="Picture 2" descr="http://www.cpc.ncep.noaa.gov/products/international/nmme/probabilistic_seasonal/africa_nmme_prec_3catprb_DecIC_Jan2017-Mar20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r="15303"/>
          <a:stretch/>
        </p:blipFill>
        <p:spPr bwMode="auto">
          <a:xfrm>
            <a:off x="2362200" y="1447800"/>
            <a:ext cx="42101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257800" y="3200400"/>
            <a:ext cx="1447800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514600"/>
            <a:ext cx="2133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Abnormal dryness/drought likely to remain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91200" y="4419600"/>
            <a:ext cx="9906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4105870"/>
            <a:ext cx="2133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Abnormal dryness/drought likely to develop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16" idx="3"/>
          </p:cNvCxnSpPr>
          <p:nvPr/>
        </p:nvCxnSpPr>
        <p:spPr>
          <a:xfrm flipV="1">
            <a:off x="2286000" y="5105400"/>
            <a:ext cx="2476500" cy="1340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4639270"/>
            <a:ext cx="2133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Abnormal dryness/drought likely to improve/dissipate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41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Seasonal Performance Probability (SPP)</a:t>
            </a:r>
            <a:endParaRPr lang="en-US" sz="4400" b="1" dirty="0"/>
          </a:p>
        </p:txBody>
      </p:sp>
      <p:pic>
        <p:nvPicPr>
          <p:cNvPr id="7170" name="Picture 2" descr="http://www.cpc.ncep.noaa.gov/products/international/spp/africa_arc_spp_2ic-1proj_af_sppcom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3074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2474" y="2962870"/>
            <a:ext cx="317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Provides an empirical outlook for seasonal performance based on accumulated rainfall</a:t>
            </a:r>
            <a:endParaRPr lang="en-US" i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3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Short and medium-term forecasts</a:t>
            </a:r>
            <a:endParaRPr lang="en-US" sz="4400" b="1" dirty="0"/>
          </a:p>
        </p:txBody>
      </p:sp>
      <p:sp>
        <p:nvSpPr>
          <p:cNvPr id="5" name="AutoShape 4" descr="Displaying week_1_outlook_20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28" y="1981200"/>
            <a:ext cx="282637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28" y="1981200"/>
            <a:ext cx="282637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2962870"/>
            <a:ext cx="250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Africa rainfall outlooks in terms of increased chance for above (below)-average rainfall for </a:t>
            </a:r>
            <a:r>
              <a:rPr lang="en-US" dirty="0">
                <a:latin typeface="Arial Narrow" panose="020B0606020202030204" pitchFamily="34" charset="0"/>
              </a:rPr>
              <a:t>week 1 &amp; week 2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endParaRPr 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Short and medium-term quantitative precipitation forecast (QPF)</a:t>
            </a:r>
            <a:endParaRPr lang="en-US" sz="4400" b="1" dirty="0"/>
          </a:p>
        </p:txBody>
      </p:sp>
      <p:sp>
        <p:nvSpPr>
          <p:cNvPr id="5" name="AutoShape 4" descr="Displaying week_1_outlook_20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origin.cpc.ncep.noaa.gov/products/international/gefs/gefs_week1_af_precip_ob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origin.cpc.ncep.noaa.gov/products/international/gefs/gefs_week2_af_precip_ob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298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172" y="3352800"/>
            <a:ext cx="250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Continuation (disruption)</a:t>
            </a:r>
            <a:r>
              <a:rPr lang="en-US" dirty="0">
                <a:latin typeface="Arial Narrow" panose="020B0606020202030204" pitchFamily="34" charset="0"/>
              </a:rPr>
              <a:t> of</a:t>
            </a:r>
            <a:r>
              <a:rPr lang="en-US" dirty="0" smtClean="0">
                <a:latin typeface="Arial Narrow" panose="020B0606020202030204" pitchFamily="34" charset="0"/>
              </a:rPr>
              <a:t>, heavy (suppressed) rainfall over different areas/regions</a:t>
            </a:r>
          </a:p>
        </p:txBody>
      </p:sp>
    </p:spTree>
    <p:extLst>
      <p:ext uri="{BB962C8B-B14F-4D97-AF65-F5344CB8AC3E}">
        <p14:creationId xmlns:p14="http://schemas.microsoft.com/office/powerpoint/2010/main" val="27018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Hazards Outlook</a:t>
            </a:r>
            <a:endParaRPr lang="en-US" sz="4400" b="1" dirty="0"/>
          </a:p>
        </p:txBody>
      </p:sp>
      <p:pic>
        <p:nvPicPr>
          <p:cNvPr id="11266" name="Picture 2" descr="2018_AfricaHazardsOut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5347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5732" y="1154668"/>
            <a:ext cx="1447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June 21 - 27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Where to Access the Data?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Current monitoring data available at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ftp://ftp.cpc.ncep.noaa.gov/fews/DroughtMonitor/</a:t>
            </a:r>
            <a:endParaRPr lang="en-US" sz="2000" dirty="0" smtClean="0"/>
          </a:p>
          <a:p>
            <a:r>
              <a:rPr lang="en-US" sz="2000" dirty="0" smtClean="0"/>
              <a:t>Ancillary data: seasonal dry mask and land mask</a:t>
            </a:r>
          </a:p>
          <a:p>
            <a:r>
              <a:rPr lang="en-US" sz="2000" dirty="0" smtClean="0"/>
              <a:t>Time scales: 1, 3, 6, 12, and 24 months</a:t>
            </a:r>
          </a:p>
          <a:p>
            <a:r>
              <a:rPr lang="en-US" sz="2000" dirty="0" smtClean="0"/>
              <a:t>Data updated monthly</a:t>
            </a:r>
          </a:p>
        </p:txBody>
      </p:sp>
    </p:spTree>
    <p:extLst>
      <p:ext uri="{BB962C8B-B14F-4D97-AF65-F5344CB8AC3E}">
        <p14:creationId xmlns:p14="http://schemas.microsoft.com/office/powerpoint/2010/main" val="35599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Summary</a:t>
            </a:r>
            <a:endParaRPr lang="en-US" sz="4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03237"/>
            <a:ext cx="8229600" cy="5211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The regional hazards outlook process consists of an in depth analysis of climate, land surface information, precipitation forecast, in situ feedback, teleconference, draft, and final document.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 collaborative effort between the NOAA Climate Prediction Center and its partners.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Drought indices as SPI and soil moisture percentile help to detect the onset and development of drought.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www.cpc.ncep.noaa.gov/products/african_desk/cpc_intl/africa/africa.shtml</a:t>
            </a: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www.cpc.ncep.noaa.gov/products/african_desk/cpc_intl/camerica/camerica.shtml</a:t>
            </a: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www.cpc.ncep.noaa.gov/products/african_desk/cpc_intl/casia/casia.shtml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286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Weather and climate monitoring</a:t>
            </a:r>
            <a:endParaRPr lang="en-US" sz="4400" b="1" dirty="0"/>
          </a:p>
        </p:txBody>
      </p:sp>
      <p:pic>
        <p:nvPicPr>
          <p:cNvPr id="2" name="Picture 2" descr="http://origin.cpc.ncep.noaa.gov/products/international/africa_rfe/africa_rfe_7day_wa_ob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95203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origin.cpc.ncep.noaa.gov/products/international/africa_rfe/africa_rfe_7day_ea_ob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32" y="3352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438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Look into the spatial distribution of satellite-derived weekly rainfall totals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Present – past – future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origin.cpc.ncep.noaa.gov/products/international/africa_arc/africa_arc_90day_wa_ano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rigin.cpc.ncep.noaa.gov/products/international/africa_arc/africa_arc_30day_wa_ano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Climate diagnostics</a:t>
            </a:r>
            <a:endParaRPr lang="en-US" sz="4400" b="1" dirty="0"/>
          </a:p>
        </p:txBody>
      </p:sp>
      <p:pic>
        <p:nvPicPr>
          <p:cNvPr id="3" name="Picture 2" descr="http://origin.cpc.ncep.noaa.gov/products/international/africa_arc/africa_arc_7day_wa_ano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2209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Use tools such as 7-day, 30-day, and 90-day rainfall </a:t>
            </a:r>
            <a:r>
              <a:rPr lang="en-US" i="1" dirty="0" smtClean="0">
                <a:latin typeface="Arial Narrow" panose="020B0606020202030204" pitchFamily="34" charset="0"/>
              </a:rPr>
              <a:t>anomaly</a:t>
            </a:r>
            <a:r>
              <a:rPr lang="en-US" dirty="0" smtClean="0">
                <a:latin typeface="Arial Narrow" panose="020B0606020202030204" pitchFamily="34" charset="0"/>
              </a:rPr>
              <a:t> to identify regions that experienced wetter (drier) than average conditions at various time scales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46627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Narrow" panose="020B0606020202030204" pitchFamily="34" charset="0"/>
              </a:rPr>
              <a:t>Anomaly</a:t>
            </a:r>
            <a:r>
              <a:rPr lang="en-US" dirty="0" smtClean="0">
                <a:latin typeface="Arial Narrow" panose="020B0606020202030204" pitchFamily="34" charset="0"/>
              </a:rPr>
              <a:t>: obs. – </a:t>
            </a:r>
            <a:r>
              <a:rPr lang="en-US" dirty="0" err="1" smtClean="0">
                <a:latin typeface="Arial Narrow" panose="020B0606020202030204" pitchFamily="34" charset="0"/>
              </a:rPr>
              <a:t>clim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4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origin.cpc.ncep.noaa.gov/products/international/africa_arc/africa_arc_30day_wa_rdano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Other types of anomaly</a:t>
            </a:r>
            <a:endParaRPr lang="en-US" sz="4400" b="1" dirty="0"/>
          </a:p>
        </p:txBody>
      </p:sp>
      <p:pic>
        <p:nvPicPr>
          <p:cNvPr id="3076" name="Picture 4" descr="http://origin.cpc.ncep.noaa.gov/products/international/africa_arc/africa_arc_30day_wa_pe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origin.cpc.ncep.noaa.gov/products/international/africa_arc/africa_arc_30day_wa_pnor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1600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Narrow" panose="020B0606020202030204" pitchFamily="34" charset="0"/>
              </a:rPr>
              <a:t>Percent of normal rainfall</a:t>
            </a:r>
            <a:r>
              <a:rPr lang="en-US" dirty="0" smtClean="0">
                <a:latin typeface="Arial Narrow" panose="020B0606020202030204" pitchFamily="34" charset="0"/>
              </a:rPr>
              <a:t>: 100 * obs./ </a:t>
            </a:r>
            <a:r>
              <a:rPr lang="en-US" dirty="0" err="1" smtClean="0">
                <a:latin typeface="Arial Narrow" panose="020B0606020202030204" pitchFamily="34" charset="0"/>
              </a:rPr>
              <a:t>clim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819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Narrow" panose="020B0606020202030204" pitchFamily="34" charset="0"/>
              </a:rPr>
              <a:t>Percentile: </a:t>
            </a:r>
            <a:r>
              <a:rPr lang="en-US" dirty="0" smtClean="0">
                <a:latin typeface="Arial Narrow" panose="020B0606020202030204" pitchFamily="34" charset="0"/>
              </a:rPr>
              <a:t>Ranking (%) from driest to wettest in record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 Narrow" panose="020B0606020202030204" pitchFamily="34" charset="0"/>
              </a:rPr>
              <a:t># of rain days anomaly: </a:t>
            </a:r>
            <a:r>
              <a:rPr lang="en-US" dirty="0" smtClean="0">
                <a:latin typeface="Arial Narrow" panose="020B0606020202030204" pitchFamily="34" charset="0"/>
              </a:rPr>
              <a:t># days with rain &gt;= 1 mm w.r.t. climatology. This is about rainfall frequency</a:t>
            </a:r>
          </a:p>
        </p:txBody>
      </p:sp>
    </p:spTree>
    <p:extLst>
      <p:ext uri="{BB962C8B-B14F-4D97-AF65-F5344CB8AC3E}">
        <p14:creationId xmlns:p14="http://schemas.microsoft.com/office/powerpoint/2010/main" val="350846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Rainfall time series analysis</a:t>
            </a:r>
            <a:endParaRPr lang="en-US" sz="4400" b="1" dirty="0"/>
          </a:p>
        </p:txBody>
      </p:sp>
      <p:pic>
        <p:nvPicPr>
          <p:cNvPr id="3" name="Picture 6" descr="http://origin.cpc.ncep.noaa.gov/products/international/africa_arc/africa_arc_90day_wa_ano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975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pc.ncep.noaa.gov/products/international/africa_arc/africa_arc_90day_ptts_Drobo_Gha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6576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4098" idx="1"/>
          </p:cNvCxnSpPr>
          <p:nvPr/>
        </p:nvCxnSpPr>
        <p:spPr>
          <a:xfrm flipH="1">
            <a:off x="2438400" y="2946400"/>
            <a:ext cx="2438400" cy="736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46876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Temporal distribution of rainfall and associated anomalies over a point location</a:t>
            </a:r>
          </a:p>
        </p:txBody>
      </p:sp>
    </p:spTree>
    <p:extLst>
      <p:ext uri="{BB962C8B-B14F-4D97-AF65-F5344CB8AC3E}">
        <p14:creationId xmlns:p14="http://schemas.microsoft.com/office/powerpoint/2010/main" val="384905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Monitoring land surface information</a:t>
            </a:r>
            <a:endParaRPr lang="en-US" sz="4400" b="1" dirty="0"/>
          </a:p>
        </p:txBody>
      </p:sp>
      <p:pic>
        <p:nvPicPr>
          <p:cNvPr id="5122" name="Picture 2" descr="http://origin.cpc.ncep.noaa.gov/products/international/vhi/vhi_7day_wa_ob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8317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rigin.cpc.ncep.noaa.gov/products/international/vhi/vhi_7day_wa_dif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1474" y="2514600"/>
            <a:ext cx="3172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Potential impacts of climate anomalies can be detected by the Vegetation Health Index (VHI).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Low values indicate </a:t>
            </a:r>
            <a:r>
              <a:rPr lang="en-US" i="1" dirty="0" smtClean="0">
                <a:latin typeface="Arial Narrow" panose="020B0606020202030204" pitchFamily="34" charset="0"/>
              </a:rPr>
              <a:t>stress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High values mean </a:t>
            </a:r>
            <a:r>
              <a:rPr lang="en-US" i="1" dirty="0" smtClean="0">
                <a:latin typeface="Arial Narrow" panose="020B0606020202030204" pitchFamily="34" charset="0"/>
              </a:rPr>
              <a:t>favorable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3816" y="4800600"/>
            <a:ext cx="365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Tendency – improvement vs. worsening </a:t>
            </a:r>
          </a:p>
        </p:txBody>
      </p:sp>
    </p:spTree>
    <p:extLst>
      <p:ext uri="{BB962C8B-B14F-4D97-AF65-F5344CB8AC3E}">
        <p14:creationId xmlns:p14="http://schemas.microsoft.com/office/powerpoint/2010/main" val="11363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Normalized Difference Vegetation Index (NDVI) anomaly</a:t>
            </a:r>
            <a:endParaRPr lang="en-US" sz="4400" b="1" dirty="0"/>
          </a:p>
        </p:txBody>
      </p:sp>
      <p:pic>
        <p:nvPicPr>
          <p:cNvPr id="6146" name="Picture 2" descr="https://edcintl.cr.usgs.gov/downloads/sciweb1/shared/fews/web/africa/west/dekadal/emodis/ndvi_c6/mediananomaly/graphics/wa1816stmd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657600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dcintl.cr.usgs.gov/downloads/sciweb1/shared/fews/web/africa/west/dekadal/emodis/ndvi_c6/mediananomaly/graphics/wa1813stmd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657600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7274" y="4343400"/>
            <a:ext cx="3172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Negative anomalies indicate below-average conditions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Positive anomalies mean above-average conditions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Convergence with other products reduce uncertainties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1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What is Standardized Precipitation Index (SPI)?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probabilistic index to measure the severity of drought</a:t>
            </a:r>
          </a:p>
          <a:p>
            <a:r>
              <a:rPr lang="en-US" dirty="0" smtClean="0"/>
              <a:t>Commonly used to monitor drought</a:t>
            </a:r>
          </a:p>
          <a:p>
            <a:r>
              <a:rPr lang="en-US" dirty="0" smtClean="0"/>
              <a:t>Recommended by the WMO</a:t>
            </a:r>
          </a:p>
          <a:p>
            <a:r>
              <a:rPr lang="en-US" dirty="0" smtClean="0"/>
              <a:t>Based only on precipitation</a:t>
            </a:r>
          </a:p>
          <a:p>
            <a:r>
              <a:rPr lang="en-US" dirty="0" smtClean="0"/>
              <a:t>Can be computed at different time scales (e.g. 1, 3, 6, 12, and 24 month(s))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95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863</Words>
  <Application>Microsoft Office PowerPoint</Application>
  <PresentationFormat>On-screen Show (4:3)</PresentationFormat>
  <Paragraphs>111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REGIONAL HAZARDS outlooks process and drought 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Standardized Precipitation Index (SPI)?</vt:lpstr>
      <vt:lpstr>How is SPI calculated?</vt:lpstr>
      <vt:lpstr>Example for SPI 6 Calculation</vt:lpstr>
      <vt:lpstr>2016-2017 Southern Africa Season</vt:lpstr>
      <vt:lpstr>What is Soil Moisture Percentile?</vt:lpstr>
      <vt:lpstr>How is Soil Moisture Percentile calculated?</vt:lpstr>
      <vt:lpstr>2016-2017 Southern Africa Season</vt:lpstr>
      <vt:lpstr>What is Runoff Percentile?</vt:lpstr>
      <vt:lpstr>How is Runoff Percentile Calculated?</vt:lpstr>
      <vt:lpstr>2016-2017 Southern Africa Season</vt:lpstr>
      <vt:lpstr>PowerPoint Presentation</vt:lpstr>
      <vt:lpstr>What about Drought Outlook?</vt:lpstr>
      <vt:lpstr>Current Drought Conditions</vt:lpstr>
      <vt:lpstr>January-March 2017 Seasonal Outlook</vt:lpstr>
      <vt:lpstr>PowerPoint Presentation</vt:lpstr>
      <vt:lpstr>PowerPoint Presentation</vt:lpstr>
      <vt:lpstr>PowerPoint Presentation</vt:lpstr>
      <vt:lpstr>PowerPoint Presentation</vt:lpstr>
      <vt:lpstr>Where to Access the Data?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Standardized Precipitation Index (SPI)?</dc:title>
  <dc:creator>Miliaritiana Robjhon</dc:creator>
  <cp:lastModifiedBy>Wassila Thiaw</cp:lastModifiedBy>
  <cp:revision>103</cp:revision>
  <dcterms:created xsi:type="dcterms:W3CDTF">2016-11-30T17:29:26Z</dcterms:created>
  <dcterms:modified xsi:type="dcterms:W3CDTF">2018-06-19T19:36:04Z</dcterms:modified>
</cp:coreProperties>
</file>