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3" r:id="rId2"/>
    <p:sldId id="289" r:id="rId3"/>
    <p:sldId id="258" r:id="rId4"/>
    <p:sldId id="278" r:id="rId5"/>
    <p:sldId id="279" r:id="rId6"/>
    <p:sldId id="280" r:id="rId7"/>
    <p:sldId id="281" r:id="rId8"/>
    <p:sldId id="260" r:id="rId9"/>
    <p:sldId id="282" r:id="rId10"/>
    <p:sldId id="285" r:id="rId11"/>
    <p:sldId id="261" r:id="rId12"/>
    <p:sldId id="277" r:id="rId13"/>
    <p:sldId id="262" r:id="rId14"/>
    <p:sldId id="283" r:id="rId15"/>
    <p:sldId id="264" r:id="rId16"/>
    <p:sldId id="266" r:id="rId17"/>
    <p:sldId id="274" r:id="rId18"/>
    <p:sldId id="265" r:id="rId19"/>
    <p:sldId id="275" r:id="rId20"/>
    <p:sldId id="276" r:id="rId21"/>
    <p:sldId id="267" r:id="rId22"/>
    <p:sldId id="284" r:id="rId23"/>
    <p:sldId id="286" r:id="rId24"/>
    <p:sldId id="270" r:id="rId25"/>
    <p:sldId id="287" r:id="rId26"/>
    <p:sldId id="288" r:id="rId27"/>
    <p:sldId id="271" r:id="rId28"/>
    <p:sldId id="27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51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5AF576-4DFF-440F-B245-D4F6F79BBF69}" type="datetimeFigureOut">
              <a:rPr lang="en-US" smtClean="0"/>
              <a:t>3/14/2012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9454DC-049F-4140-AEE7-DC05AF9028EE}" type="slidenum">
              <a:rPr lang="en-US" smtClean="0"/>
              <a:t>‹#›</a:t>
            </a:fld>
            <a:endParaRPr lang="en-US"/>
          </a:p>
        </p:txBody>
      </p:sp>
    </p:spTree>
    <p:extLst>
      <p:ext uri="{BB962C8B-B14F-4D97-AF65-F5344CB8AC3E}">
        <p14:creationId xmlns:p14="http://schemas.microsoft.com/office/powerpoint/2010/main" val="3992952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0ACDF9-E172-4E95-9C73-16EF9DC4FF7D}" type="slidenum">
              <a:rPr lang="en-US"/>
              <a:pPr/>
              <a:t>4</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12F89E-3E9B-46F9-9133-CC7771E5969D}" type="slidenum">
              <a:rPr lang="en-US"/>
              <a:pPr/>
              <a:t>5</a:t>
            </a:fld>
            <a:endParaRPr lang="en-US"/>
          </a:p>
        </p:txBody>
      </p:sp>
      <p:sp>
        <p:nvSpPr>
          <p:cNvPr id="109570" name="Rectangle 2"/>
          <p:cNvSpPr>
            <a:spLocks noGrp="1" noRot="1" noChangeAspect="1" noChangeArrowheads="1" noTextEdit="1"/>
          </p:cNvSpPr>
          <p:nvPr>
            <p:ph type="sldImg"/>
          </p:nvPr>
        </p:nvSpPr>
        <p:spPr>
          <a:xfrm>
            <a:off x="1144588" y="685800"/>
            <a:ext cx="4572000" cy="3429000"/>
          </a:xfrm>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D4D818-7BB7-44A2-971C-3C9749644B7B}" type="slidenum">
              <a:rPr lang="en-US"/>
              <a:pPr/>
              <a:t>6</a:t>
            </a:fld>
            <a:endParaRPr lang="en-US"/>
          </a:p>
        </p:txBody>
      </p:sp>
      <p:sp>
        <p:nvSpPr>
          <p:cNvPr id="113666" name="Rectangle 2"/>
          <p:cNvSpPr>
            <a:spLocks noGrp="1" noRot="1" noChangeAspect="1" noChangeArrowheads="1" noTextEdit="1"/>
          </p:cNvSpPr>
          <p:nvPr>
            <p:ph type="sldImg"/>
          </p:nvPr>
        </p:nvSpPr>
        <p:spPr>
          <a:xfrm>
            <a:off x="1144588" y="685800"/>
            <a:ext cx="4572000" cy="3429000"/>
          </a:xfrm>
          <a:ln/>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001F6-0345-4A7E-987E-AC34ED8201FE}" type="slidenum">
              <a:rPr lang="en-US"/>
              <a:pPr/>
              <a:t>7</a:t>
            </a:fld>
            <a:endParaRPr lang="en-US"/>
          </a:p>
        </p:txBody>
      </p:sp>
      <p:sp>
        <p:nvSpPr>
          <p:cNvPr id="117762" name="Rectangle 2"/>
          <p:cNvSpPr>
            <a:spLocks noGrp="1" noRot="1" noChangeAspect="1" noChangeArrowheads="1" noTextEdit="1"/>
          </p:cNvSpPr>
          <p:nvPr>
            <p:ph type="sldImg"/>
          </p:nvPr>
        </p:nvSpPr>
        <p:spPr>
          <a:xfrm>
            <a:off x="1144588" y="685800"/>
            <a:ext cx="4572000" cy="3429000"/>
          </a:xfrm>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82122-09E9-4EA0-AA30-31F4EC41777E}" type="slidenum">
              <a:rPr lang="en-US"/>
              <a:pPr/>
              <a:t>10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F92767-12FA-42D6-A0DA-ACE816C57E6B}" type="slidenum">
              <a:rPr lang="en-US"/>
              <a:pPr/>
              <a:t>12</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CF7165-938D-4D59-B664-B8647FD34208}" type="datetimeFigureOut">
              <a:rPr lang="en-US" smtClean="0"/>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3C595-4800-4A92-A705-280F12F38E85}" type="slidenum">
              <a:rPr lang="en-US" smtClean="0"/>
              <a:t>‹#›</a:t>
            </a:fld>
            <a:endParaRPr lang="en-US"/>
          </a:p>
        </p:txBody>
      </p:sp>
    </p:spTree>
    <p:extLst>
      <p:ext uri="{BB962C8B-B14F-4D97-AF65-F5344CB8AC3E}">
        <p14:creationId xmlns:p14="http://schemas.microsoft.com/office/powerpoint/2010/main" val="332155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CF7165-938D-4D59-B664-B8647FD34208}" type="datetimeFigureOut">
              <a:rPr lang="en-US" smtClean="0"/>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3C595-4800-4A92-A705-280F12F38E85}" type="slidenum">
              <a:rPr lang="en-US" smtClean="0"/>
              <a:t>‹#›</a:t>
            </a:fld>
            <a:endParaRPr lang="en-US"/>
          </a:p>
        </p:txBody>
      </p:sp>
    </p:spTree>
    <p:extLst>
      <p:ext uri="{BB962C8B-B14F-4D97-AF65-F5344CB8AC3E}">
        <p14:creationId xmlns:p14="http://schemas.microsoft.com/office/powerpoint/2010/main" val="353151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CF7165-938D-4D59-B664-B8647FD34208}" type="datetimeFigureOut">
              <a:rPr lang="en-US" smtClean="0"/>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3C595-4800-4A92-A705-280F12F38E85}" type="slidenum">
              <a:rPr lang="en-US" smtClean="0"/>
              <a:t>‹#›</a:t>
            </a:fld>
            <a:endParaRPr lang="en-US"/>
          </a:p>
        </p:txBody>
      </p:sp>
    </p:spTree>
    <p:extLst>
      <p:ext uri="{BB962C8B-B14F-4D97-AF65-F5344CB8AC3E}">
        <p14:creationId xmlns:p14="http://schemas.microsoft.com/office/powerpoint/2010/main" val="1032166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AF43D90-BDDB-4244-89C2-0E90CA2BCDA1}" type="slidenum">
              <a:rPr lang="en-US"/>
              <a:pPr/>
              <a:t>‹#›</a:t>
            </a:fld>
            <a:endParaRPr lang="en-US"/>
          </a:p>
        </p:txBody>
      </p:sp>
    </p:spTree>
    <p:extLst>
      <p:ext uri="{BB962C8B-B14F-4D97-AF65-F5344CB8AC3E}">
        <p14:creationId xmlns:p14="http://schemas.microsoft.com/office/powerpoint/2010/main" val="3151433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CF7165-938D-4D59-B664-B8647FD34208}" type="datetimeFigureOut">
              <a:rPr lang="en-US" smtClean="0"/>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3C595-4800-4A92-A705-280F12F38E85}" type="slidenum">
              <a:rPr lang="en-US" smtClean="0"/>
              <a:t>‹#›</a:t>
            </a:fld>
            <a:endParaRPr lang="en-US"/>
          </a:p>
        </p:txBody>
      </p:sp>
    </p:spTree>
    <p:extLst>
      <p:ext uri="{BB962C8B-B14F-4D97-AF65-F5344CB8AC3E}">
        <p14:creationId xmlns:p14="http://schemas.microsoft.com/office/powerpoint/2010/main" val="160814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CF7165-938D-4D59-B664-B8647FD34208}" type="datetimeFigureOut">
              <a:rPr lang="en-US" smtClean="0"/>
              <a:t>3/14/2012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3C595-4800-4A92-A705-280F12F38E85}" type="slidenum">
              <a:rPr lang="en-US" smtClean="0"/>
              <a:t>‹#›</a:t>
            </a:fld>
            <a:endParaRPr lang="en-US"/>
          </a:p>
        </p:txBody>
      </p:sp>
    </p:spTree>
    <p:extLst>
      <p:ext uri="{BB962C8B-B14F-4D97-AF65-F5344CB8AC3E}">
        <p14:creationId xmlns:p14="http://schemas.microsoft.com/office/powerpoint/2010/main" val="1185811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CF7165-938D-4D59-B664-B8647FD34208}" type="datetimeFigureOut">
              <a:rPr lang="en-US" smtClean="0"/>
              <a:t>3/14/2012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3C595-4800-4A92-A705-280F12F38E85}" type="slidenum">
              <a:rPr lang="en-US" smtClean="0"/>
              <a:t>‹#›</a:t>
            </a:fld>
            <a:endParaRPr lang="en-US"/>
          </a:p>
        </p:txBody>
      </p:sp>
    </p:spTree>
    <p:extLst>
      <p:ext uri="{BB962C8B-B14F-4D97-AF65-F5344CB8AC3E}">
        <p14:creationId xmlns:p14="http://schemas.microsoft.com/office/powerpoint/2010/main" val="1646351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CF7165-938D-4D59-B664-B8647FD34208}" type="datetimeFigureOut">
              <a:rPr lang="en-US" smtClean="0"/>
              <a:t>3/14/2012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E3C595-4800-4A92-A705-280F12F38E85}" type="slidenum">
              <a:rPr lang="en-US" smtClean="0"/>
              <a:t>‹#›</a:t>
            </a:fld>
            <a:endParaRPr lang="en-US"/>
          </a:p>
        </p:txBody>
      </p:sp>
    </p:spTree>
    <p:extLst>
      <p:ext uri="{BB962C8B-B14F-4D97-AF65-F5344CB8AC3E}">
        <p14:creationId xmlns:p14="http://schemas.microsoft.com/office/powerpoint/2010/main" val="2050062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CF7165-938D-4D59-B664-B8647FD34208}" type="datetimeFigureOut">
              <a:rPr lang="en-US" smtClean="0"/>
              <a:t>3/14/2012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E3C595-4800-4A92-A705-280F12F38E85}" type="slidenum">
              <a:rPr lang="en-US" smtClean="0"/>
              <a:t>‹#›</a:t>
            </a:fld>
            <a:endParaRPr lang="en-US"/>
          </a:p>
        </p:txBody>
      </p:sp>
    </p:spTree>
    <p:extLst>
      <p:ext uri="{BB962C8B-B14F-4D97-AF65-F5344CB8AC3E}">
        <p14:creationId xmlns:p14="http://schemas.microsoft.com/office/powerpoint/2010/main" val="1181177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CF7165-938D-4D59-B664-B8647FD34208}" type="datetimeFigureOut">
              <a:rPr lang="en-US" smtClean="0"/>
              <a:t>3/14/2012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E3C595-4800-4A92-A705-280F12F38E85}" type="slidenum">
              <a:rPr lang="en-US" smtClean="0"/>
              <a:t>‹#›</a:t>
            </a:fld>
            <a:endParaRPr lang="en-US"/>
          </a:p>
        </p:txBody>
      </p:sp>
    </p:spTree>
    <p:extLst>
      <p:ext uri="{BB962C8B-B14F-4D97-AF65-F5344CB8AC3E}">
        <p14:creationId xmlns:p14="http://schemas.microsoft.com/office/powerpoint/2010/main" val="1533453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CF7165-938D-4D59-B664-B8647FD34208}" type="datetimeFigureOut">
              <a:rPr lang="en-US" smtClean="0"/>
              <a:t>3/14/2012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3C595-4800-4A92-A705-280F12F38E85}" type="slidenum">
              <a:rPr lang="en-US" smtClean="0"/>
              <a:t>‹#›</a:t>
            </a:fld>
            <a:endParaRPr lang="en-US"/>
          </a:p>
        </p:txBody>
      </p:sp>
    </p:spTree>
    <p:extLst>
      <p:ext uri="{BB962C8B-B14F-4D97-AF65-F5344CB8AC3E}">
        <p14:creationId xmlns:p14="http://schemas.microsoft.com/office/powerpoint/2010/main" val="30088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CF7165-938D-4D59-B664-B8647FD34208}" type="datetimeFigureOut">
              <a:rPr lang="en-US" smtClean="0"/>
              <a:t>3/14/2012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3C595-4800-4A92-A705-280F12F38E85}" type="slidenum">
              <a:rPr lang="en-US" smtClean="0"/>
              <a:t>‹#›</a:t>
            </a:fld>
            <a:endParaRPr lang="en-US"/>
          </a:p>
        </p:txBody>
      </p:sp>
    </p:spTree>
    <p:extLst>
      <p:ext uri="{BB962C8B-B14F-4D97-AF65-F5344CB8AC3E}">
        <p14:creationId xmlns:p14="http://schemas.microsoft.com/office/powerpoint/2010/main" val="4018545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F7165-938D-4D59-B664-B8647FD34208}" type="datetimeFigureOut">
              <a:rPr lang="en-US" smtClean="0"/>
              <a:t>3/14/2012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E3C595-4800-4A92-A705-280F12F38E85}" type="slidenum">
              <a:rPr lang="en-US" smtClean="0"/>
              <a:t>‹#›</a:t>
            </a:fld>
            <a:endParaRPr lang="en-US"/>
          </a:p>
        </p:txBody>
      </p:sp>
    </p:spTree>
    <p:extLst>
      <p:ext uri="{BB962C8B-B14F-4D97-AF65-F5344CB8AC3E}">
        <p14:creationId xmlns:p14="http://schemas.microsoft.com/office/powerpoint/2010/main" val="2489334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6.xml"/><Relationship Id="rId7" Type="http://schemas.openxmlformats.org/officeDocument/2006/relationships/image" Target="../media/image23.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5.wmf"/><Relationship Id="rId5" Type="http://schemas.openxmlformats.org/officeDocument/2006/relationships/image" Target="../media/image22.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4.wmf"/></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 y="0"/>
            <a:ext cx="92659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388776"/>
            <a:ext cx="8763000" cy="4278094"/>
          </a:xfrm>
          <a:prstGeom prst="rect">
            <a:avLst/>
          </a:prstGeom>
          <a:noFill/>
        </p:spPr>
        <p:txBody>
          <a:bodyPr wrap="square" rtlCol="0">
            <a:spAutoFit/>
          </a:bodyPr>
          <a:lstStyle/>
          <a:p>
            <a:r>
              <a:rPr lang="en-US" sz="3600" dirty="0" smtClean="0">
                <a:effectLst>
                  <a:outerShdw blurRad="50800" dist="50800" dir="5400000" algn="ctr" rotWithShape="0">
                    <a:srgbClr val="000000">
                      <a:alpha val="99000"/>
                    </a:srgbClr>
                  </a:outerShdw>
                </a:effectLst>
              </a:rPr>
              <a:t>Can a regional model improve the ability to forecast the North American monsoon?</a:t>
            </a:r>
          </a:p>
          <a:p>
            <a:endParaRPr lang="en-US" sz="4000" dirty="0">
              <a:effectLst>
                <a:outerShdw blurRad="50800" dist="50800" dir="5400000" algn="ctr" rotWithShape="0">
                  <a:srgbClr val="000000">
                    <a:alpha val="99000"/>
                  </a:srgbClr>
                </a:outerShdw>
              </a:effectLst>
            </a:endParaRPr>
          </a:p>
          <a:p>
            <a:r>
              <a:rPr lang="en-US" sz="2000" dirty="0" smtClean="0">
                <a:effectLst>
                  <a:outerShdw blurRad="50800" dist="50800" dir="5400000" algn="ctr" rotWithShape="0">
                    <a:srgbClr val="000000">
                      <a:alpha val="99000"/>
                    </a:srgbClr>
                  </a:outerShdw>
                </a:effectLst>
              </a:rPr>
              <a:t>Christopher L. Castro</a:t>
            </a:r>
            <a:endParaRPr lang="en-US" sz="2000" baseline="30000" dirty="0">
              <a:solidFill>
                <a:prstClr val="black"/>
              </a:solidFill>
              <a:effectLst>
                <a:outerShdw blurRad="50800" dist="50800" dir="5400000" algn="ctr" rotWithShape="0">
                  <a:srgbClr val="000000">
                    <a:alpha val="99000"/>
                  </a:srgbClr>
                </a:outerShdw>
              </a:effectLst>
            </a:endParaRPr>
          </a:p>
          <a:p>
            <a:pPr lvl="0"/>
            <a:r>
              <a:rPr lang="en-US" sz="2000" dirty="0" smtClean="0">
                <a:solidFill>
                  <a:prstClr val="black"/>
                </a:solidFill>
                <a:effectLst>
                  <a:outerShdw blurRad="50800" dist="50800" dir="5400000" algn="ctr" rotWithShape="0">
                    <a:srgbClr val="000000">
                      <a:alpha val="99000"/>
                    </a:srgbClr>
                  </a:outerShdw>
                </a:effectLst>
              </a:rPr>
              <a:t>Department of Atmospheric Sciences </a:t>
            </a:r>
          </a:p>
          <a:p>
            <a:pPr lvl="0"/>
            <a:r>
              <a:rPr lang="en-US" sz="2000" dirty="0" smtClean="0">
                <a:solidFill>
                  <a:prstClr val="black"/>
                </a:solidFill>
                <a:effectLst>
                  <a:outerShdw blurRad="50800" dist="50800" dir="5400000" algn="ctr" rotWithShape="0">
                    <a:srgbClr val="000000">
                      <a:alpha val="99000"/>
                    </a:srgbClr>
                  </a:outerShdw>
                </a:effectLst>
              </a:rPr>
              <a:t>University of Arizona</a:t>
            </a:r>
          </a:p>
          <a:p>
            <a:pPr lvl="0"/>
            <a:r>
              <a:rPr lang="en-US" sz="2000" dirty="0" smtClean="0">
                <a:solidFill>
                  <a:prstClr val="black"/>
                </a:solidFill>
                <a:effectLst>
                  <a:outerShdw blurRad="50800" dist="50800" dir="5400000" algn="ctr" rotWithShape="0">
                    <a:srgbClr val="000000">
                      <a:alpha val="99000"/>
                    </a:srgbClr>
                  </a:outerShdw>
                </a:effectLst>
              </a:rPr>
              <a:t>Tucson, Arizona   </a:t>
            </a:r>
          </a:p>
          <a:p>
            <a:pPr lvl="0"/>
            <a:endParaRPr lang="en-US" sz="2000" dirty="0">
              <a:solidFill>
                <a:prstClr val="black"/>
              </a:solidFill>
              <a:effectLst>
                <a:outerShdw blurRad="50800" dist="50800" dir="5400000" algn="ctr" rotWithShape="0">
                  <a:srgbClr val="000000">
                    <a:alpha val="99000"/>
                  </a:srgbClr>
                </a:outerShdw>
              </a:effectLst>
            </a:endParaRPr>
          </a:p>
          <a:p>
            <a:pPr lvl="0"/>
            <a:r>
              <a:rPr lang="en-US" sz="2000" dirty="0" smtClean="0">
                <a:solidFill>
                  <a:prstClr val="black"/>
                </a:solidFill>
                <a:effectLst>
                  <a:outerShdw blurRad="50800" dist="50800" dir="5400000" algn="ctr" rotWithShape="0">
                    <a:srgbClr val="000000">
                      <a:alpha val="99000"/>
                    </a:srgbClr>
                  </a:outerShdw>
                </a:effectLst>
              </a:rPr>
              <a:t>NOAA Climate Test Bed Seminar</a:t>
            </a:r>
          </a:p>
          <a:p>
            <a:pPr lvl="0"/>
            <a:r>
              <a:rPr lang="en-US" sz="2000" dirty="0" smtClean="0">
                <a:solidFill>
                  <a:prstClr val="black"/>
                </a:solidFill>
                <a:effectLst>
                  <a:outerShdw blurRad="50800" dist="50800" dir="5400000" algn="ctr" rotWithShape="0">
                    <a:srgbClr val="000000">
                      <a:alpha val="99000"/>
                    </a:srgbClr>
                  </a:outerShdw>
                </a:effectLst>
              </a:rPr>
              <a:t>Camp Springs, Maryland</a:t>
            </a:r>
          </a:p>
          <a:p>
            <a:pPr lvl="0"/>
            <a:r>
              <a:rPr lang="en-US" sz="2000" dirty="0" smtClean="0">
                <a:solidFill>
                  <a:prstClr val="black"/>
                </a:solidFill>
                <a:effectLst>
                  <a:outerShdw blurRad="50800" dist="50800" dir="5400000" algn="ctr" rotWithShape="0">
                    <a:srgbClr val="000000">
                      <a:alpha val="99000"/>
                    </a:srgbClr>
                  </a:outerShdw>
                </a:effectLst>
              </a:rPr>
              <a:t>March 19, 2012</a:t>
            </a:r>
          </a:p>
        </p:txBody>
      </p:sp>
      <p:pic>
        <p:nvPicPr>
          <p:cNvPr id="4" name="Picture 9" descr="masthead_home[1]"/>
          <p:cNvPicPr>
            <a:picLocks noChangeAspect="1" noChangeArrowheads="1"/>
          </p:cNvPicPr>
          <p:nvPr/>
        </p:nvPicPr>
        <p:blipFill>
          <a:blip r:embed="rId3">
            <a:extLst>
              <a:ext uri="{28A0092B-C50C-407E-A947-70E740481C1C}">
                <a14:useLocalDpi xmlns:a14="http://schemas.microsoft.com/office/drawing/2010/main" val="0"/>
              </a:ext>
            </a:extLst>
          </a:blip>
          <a:srcRect l="66229" t="36130"/>
          <a:stretch>
            <a:fillRect/>
          </a:stretch>
        </p:blipFill>
        <p:spPr bwMode="auto">
          <a:xfrm>
            <a:off x="6477000" y="5638800"/>
            <a:ext cx="251460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8" descr="University of Arizo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168231"/>
            <a:ext cx="388620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8984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r>
              <a:rPr lang="en-US" sz="3200" b="1"/>
              <a:t>Dynamical Downscaling Types</a:t>
            </a:r>
            <a:br>
              <a:rPr lang="en-US" sz="3200" b="1"/>
            </a:br>
            <a:r>
              <a:rPr lang="en-US" sz="2400" b="1"/>
              <a:t>from </a:t>
            </a:r>
            <a:r>
              <a:rPr lang="en-US" sz="2400" b="1" i="1"/>
              <a:t>Castro et al.</a:t>
            </a:r>
            <a:r>
              <a:rPr lang="en-US" sz="2400" b="1"/>
              <a:t> (2005)</a:t>
            </a:r>
          </a:p>
        </p:txBody>
      </p:sp>
      <p:sp>
        <p:nvSpPr>
          <p:cNvPr id="8196" name="Text Box 4"/>
          <p:cNvSpPr txBox="1">
            <a:spLocks noChangeArrowheads="1"/>
          </p:cNvSpPr>
          <p:nvPr/>
        </p:nvSpPr>
        <p:spPr bwMode="auto">
          <a:xfrm>
            <a:off x="228600" y="1600200"/>
            <a:ext cx="609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u="sng">
                <a:solidFill>
                  <a:srgbClr val="008000"/>
                </a:solidFill>
                <a:effectLst>
                  <a:outerShdw blurRad="38100" dist="38100" dir="2700000" algn="tl">
                    <a:srgbClr val="000000"/>
                  </a:outerShdw>
                </a:effectLst>
              </a:rPr>
              <a:t>TYPE 1</a:t>
            </a:r>
            <a:r>
              <a:rPr lang="en-US" b="1">
                <a:solidFill>
                  <a:srgbClr val="008000"/>
                </a:solidFill>
                <a:effectLst>
                  <a:outerShdw blurRad="38100" dist="38100" dir="2700000" algn="tl">
                    <a:srgbClr val="000000"/>
                  </a:outerShdw>
                </a:effectLst>
              </a:rPr>
              <a:t>: remembers real-world conditions through the initial and lateral boundary conditions </a:t>
            </a:r>
          </a:p>
        </p:txBody>
      </p:sp>
      <p:sp>
        <p:nvSpPr>
          <p:cNvPr id="8197" name="Rectangle 5"/>
          <p:cNvSpPr>
            <a:spLocks noChangeArrowheads="1"/>
          </p:cNvSpPr>
          <p:nvPr/>
        </p:nvSpPr>
        <p:spPr bwMode="auto">
          <a:xfrm>
            <a:off x="228600" y="2667000"/>
            <a:ext cx="6019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b="1" u="sng">
                <a:solidFill>
                  <a:srgbClr val="FFCC00"/>
                </a:solidFill>
                <a:effectLst>
                  <a:outerShdw blurRad="38100" dist="38100" dir="2700000" algn="tl">
                    <a:srgbClr val="000000"/>
                  </a:outerShdw>
                </a:effectLst>
              </a:rPr>
              <a:t>TYPE 2</a:t>
            </a:r>
            <a:r>
              <a:rPr lang="en-US" b="1">
                <a:solidFill>
                  <a:srgbClr val="FFCC00"/>
                </a:solidFill>
                <a:effectLst>
                  <a:outerShdw blurRad="38100" dist="38100" dir="2700000" algn="tl">
                    <a:srgbClr val="000000"/>
                  </a:outerShdw>
                </a:effectLst>
              </a:rPr>
              <a:t>: initial conditions in the interior of the model are “forgotten” but the lateral boundary conditions feed real-world data into the regional model </a:t>
            </a:r>
          </a:p>
        </p:txBody>
      </p:sp>
      <p:sp>
        <p:nvSpPr>
          <p:cNvPr id="8198" name="Rectangle 6"/>
          <p:cNvSpPr>
            <a:spLocks noChangeArrowheads="1"/>
          </p:cNvSpPr>
          <p:nvPr/>
        </p:nvSpPr>
        <p:spPr bwMode="auto">
          <a:xfrm>
            <a:off x="228600" y="4038600"/>
            <a:ext cx="6019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b="1" u="sng">
                <a:solidFill>
                  <a:srgbClr val="FFCC00"/>
                </a:solidFill>
                <a:effectLst>
                  <a:outerShdw blurRad="38100" dist="38100" dir="2700000" algn="tl">
                    <a:srgbClr val="000000"/>
                  </a:outerShdw>
                </a:effectLst>
              </a:rPr>
              <a:t>TYPE 3</a:t>
            </a:r>
            <a:r>
              <a:rPr lang="en-US" b="1">
                <a:solidFill>
                  <a:srgbClr val="FFCC00"/>
                </a:solidFill>
                <a:effectLst>
                  <a:outerShdw blurRad="38100" dist="38100" dir="2700000" algn="tl">
                    <a:srgbClr val="000000"/>
                  </a:outerShdw>
                </a:effectLst>
              </a:rPr>
              <a:t>:  global model prediction is used to create lateral boundary conditions.  The global model prediction includes real-world surface data </a:t>
            </a:r>
          </a:p>
        </p:txBody>
      </p:sp>
      <p:sp>
        <p:nvSpPr>
          <p:cNvPr id="8199" name="Rectangle 7"/>
          <p:cNvSpPr>
            <a:spLocks noChangeArrowheads="1"/>
          </p:cNvSpPr>
          <p:nvPr/>
        </p:nvSpPr>
        <p:spPr bwMode="auto">
          <a:xfrm>
            <a:off x="304800" y="5410200"/>
            <a:ext cx="5791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b="1" u="sng">
                <a:solidFill>
                  <a:srgbClr val="FF0000"/>
                </a:solidFill>
                <a:effectLst>
                  <a:outerShdw blurRad="38100" dist="38100" dir="2700000" algn="tl">
                    <a:srgbClr val="000000"/>
                  </a:outerShdw>
                </a:effectLst>
              </a:rPr>
              <a:t>TYPE 4</a:t>
            </a:r>
            <a:r>
              <a:rPr lang="en-US" b="1">
                <a:solidFill>
                  <a:srgbClr val="FF0000"/>
                </a:solidFill>
                <a:effectLst>
                  <a:outerShdw blurRad="38100" dist="38100" dir="2700000" algn="tl">
                    <a:srgbClr val="000000"/>
                  </a:outerShdw>
                </a:effectLst>
              </a:rPr>
              <a:t>: Global model run with no prescribed internal forcings.  Couplings among the ocean-land-continental ice-atmosphere are all predicted </a:t>
            </a:r>
          </a:p>
        </p:txBody>
      </p:sp>
      <p:sp>
        <p:nvSpPr>
          <p:cNvPr id="8200" name="Text Box 8"/>
          <p:cNvSpPr txBox="1">
            <a:spLocks noChangeArrowheads="1"/>
          </p:cNvSpPr>
          <p:nvPr/>
        </p:nvSpPr>
        <p:spPr bwMode="auto">
          <a:xfrm>
            <a:off x="7010400" y="990600"/>
            <a:ext cx="125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u="sng"/>
              <a:t>Examples</a:t>
            </a:r>
          </a:p>
        </p:txBody>
      </p:sp>
      <p:sp>
        <p:nvSpPr>
          <p:cNvPr id="8201" name="Text Box 9"/>
          <p:cNvSpPr txBox="1">
            <a:spLocks noChangeArrowheads="1"/>
          </p:cNvSpPr>
          <p:nvPr/>
        </p:nvSpPr>
        <p:spPr bwMode="auto">
          <a:xfrm>
            <a:off x="6705600" y="1447800"/>
            <a:ext cx="1828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a:t>Numerical weather prediction</a:t>
            </a:r>
          </a:p>
        </p:txBody>
      </p:sp>
      <p:sp>
        <p:nvSpPr>
          <p:cNvPr id="8202" name="Text Box 10"/>
          <p:cNvSpPr txBox="1">
            <a:spLocks noChangeArrowheads="1"/>
          </p:cNvSpPr>
          <p:nvPr/>
        </p:nvSpPr>
        <p:spPr bwMode="auto">
          <a:xfrm>
            <a:off x="6400800" y="2590800"/>
            <a:ext cx="2743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a:t>Retrospective sensitivity or process studies using global reanalyses</a:t>
            </a:r>
          </a:p>
        </p:txBody>
      </p:sp>
      <p:sp>
        <p:nvSpPr>
          <p:cNvPr id="8203" name="Text Box 11"/>
          <p:cNvSpPr txBox="1">
            <a:spLocks noChangeArrowheads="1"/>
          </p:cNvSpPr>
          <p:nvPr/>
        </p:nvSpPr>
        <p:spPr bwMode="auto">
          <a:xfrm>
            <a:off x="6934200" y="4114800"/>
            <a:ext cx="16160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a:t>Seasonal climate  forecasting</a:t>
            </a:r>
          </a:p>
        </p:txBody>
      </p:sp>
      <p:sp>
        <p:nvSpPr>
          <p:cNvPr id="8204" name="Text Box 12"/>
          <p:cNvSpPr txBox="1">
            <a:spLocks noChangeArrowheads="1"/>
          </p:cNvSpPr>
          <p:nvPr/>
        </p:nvSpPr>
        <p:spPr bwMode="auto">
          <a:xfrm>
            <a:off x="6858000" y="5410200"/>
            <a:ext cx="16922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a:t>Climate change projection</a:t>
            </a:r>
          </a:p>
        </p:txBody>
      </p:sp>
    </p:spTree>
    <p:extLst>
      <p:ext uri="{BB962C8B-B14F-4D97-AF65-F5344CB8AC3E}">
        <p14:creationId xmlns:p14="http://schemas.microsoft.com/office/powerpoint/2010/main" val="4049036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0"/>
            <a:ext cx="8534400" cy="1143000"/>
          </a:xfrm>
        </p:spPr>
        <p:txBody>
          <a:bodyPr>
            <a:normAutofit/>
          </a:bodyPr>
          <a:lstStyle/>
          <a:p>
            <a:r>
              <a:rPr lang="en-US" sz="3200" b="1" dirty="0" smtClean="0"/>
              <a:t>WRF Downscaling of CFS Reforecasts (1982-2000) </a:t>
            </a:r>
            <a:endParaRPr lang="en-US" sz="3200" b="1" dirty="0"/>
          </a:p>
        </p:txBody>
      </p:sp>
      <p:grpSp>
        <p:nvGrpSpPr>
          <p:cNvPr id="3" name="Group 3"/>
          <p:cNvGrpSpPr>
            <a:grpSpLocks/>
          </p:cNvGrpSpPr>
          <p:nvPr/>
        </p:nvGrpSpPr>
        <p:grpSpPr bwMode="auto">
          <a:xfrm>
            <a:off x="117415" y="990600"/>
            <a:ext cx="6112384" cy="5715067"/>
            <a:chOff x="123" y="720"/>
            <a:chExt cx="3669" cy="3456"/>
          </a:xfrm>
        </p:grpSpPr>
        <p:sp>
          <p:nvSpPr>
            <p:cNvPr id="4" name="Rectangle 4"/>
            <p:cNvSpPr>
              <a:spLocks noChangeArrowheads="1"/>
            </p:cNvSpPr>
            <p:nvPr/>
          </p:nvSpPr>
          <p:spPr bwMode="auto">
            <a:xfrm>
              <a:off x="1434" y="1818"/>
              <a:ext cx="976" cy="732"/>
            </a:xfrm>
            <a:prstGeom prst="rect">
              <a:avLst/>
            </a:prstGeom>
            <a:solidFill>
              <a:srgbClr val="0000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0" u="none" strike="noStrike" kern="0" cap="none" spc="0" normalizeH="0" baseline="0" noProof="0" dirty="0" smtClean="0">
                  <a:ln>
                    <a:noFill/>
                  </a:ln>
                  <a:solidFill>
                    <a:srgbClr val="FFFFFF"/>
                  </a:solidFill>
                  <a:effectLst/>
                  <a:uLnTx/>
                  <a:uFillTx/>
                </a:rPr>
                <a:t>Dynamic core</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Conservation </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Equations and </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diffusion</a:t>
              </a:r>
            </a:p>
          </p:txBody>
        </p:sp>
        <p:sp>
          <p:nvSpPr>
            <p:cNvPr id="5" name="Oval 5"/>
            <p:cNvSpPr>
              <a:spLocks noChangeArrowheads="1"/>
            </p:cNvSpPr>
            <p:nvPr/>
          </p:nvSpPr>
          <p:spPr bwMode="auto">
            <a:xfrm>
              <a:off x="123" y="720"/>
              <a:ext cx="837" cy="813"/>
            </a:xfrm>
            <a:prstGeom prst="ellipse">
              <a:avLst/>
            </a:prstGeom>
            <a:solidFill>
              <a:srgbClr val="0080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0" u="none" strike="noStrike" kern="0" cap="none" spc="0" normalizeH="0" baseline="0" noProof="0" dirty="0" smtClean="0">
                  <a:ln>
                    <a:noFill/>
                  </a:ln>
                  <a:solidFill>
                    <a:srgbClr val="FFFFFF"/>
                  </a:solidFill>
                  <a:effectLst/>
                  <a:uLnTx/>
                  <a:uFillTx/>
                </a:rPr>
                <a:t>Convection </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err="1" smtClean="0">
                  <a:ln>
                    <a:noFill/>
                  </a:ln>
                  <a:solidFill>
                    <a:srgbClr val="FFFFFF"/>
                  </a:solidFill>
                  <a:effectLst/>
                  <a:uLnTx/>
                  <a:uFillTx/>
                </a:rPr>
                <a:t>Kain</a:t>
              </a:r>
              <a:r>
                <a:rPr kumimoji="0" lang="en-GB" sz="1400" b="1" i="1" u="none" strike="noStrike" kern="0" cap="none" spc="0" normalizeH="0" baseline="0" noProof="0" dirty="0" smtClean="0">
                  <a:ln>
                    <a:noFill/>
                  </a:ln>
                  <a:solidFill>
                    <a:srgbClr val="FFFFFF"/>
                  </a:solidFill>
                  <a:effectLst/>
                  <a:uLnTx/>
                  <a:uFillTx/>
                </a:rPr>
                <a:t>-Fritsch  </a:t>
              </a:r>
            </a:p>
          </p:txBody>
        </p:sp>
        <p:sp>
          <p:nvSpPr>
            <p:cNvPr id="6" name="Oval 6"/>
            <p:cNvSpPr>
              <a:spLocks noChangeArrowheads="1"/>
            </p:cNvSpPr>
            <p:nvPr/>
          </p:nvSpPr>
          <p:spPr bwMode="auto">
            <a:xfrm>
              <a:off x="144" y="1777"/>
              <a:ext cx="837" cy="813"/>
            </a:xfrm>
            <a:prstGeom prst="ellipse">
              <a:avLst/>
            </a:prstGeom>
            <a:solidFill>
              <a:srgbClr val="0080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0" u="none" strike="noStrike" kern="0" cap="none" spc="0" normalizeH="0" baseline="0" noProof="0" dirty="0" smtClean="0">
                  <a:ln>
                    <a:noFill/>
                  </a:ln>
                  <a:solidFill>
                    <a:srgbClr val="FFFFFF"/>
                  </a:solidFill>
                  <a:effectLst/>
                  <a:uLnTx/>
                  <a:uFillTx/>
                </a:rPr>
                <a:t>Radiation</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Goddard SW</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RRTM LW</a:t>
              </a:r>
            </a:p>
          </p:txBody>
        </p:sp>
        <p:sp>
          <p:nvSpPr>
            <p:cNvPr id="7" name="Oval 7"/>
            <p:cNvSpPr>
              <a:spLocks noChangeArrowheads="1"/>
            </p:cNvSpPr>
            <p:nvPr/>
          </p:nvSpPr>
          <p:spPr bwMode="auto">
            <a:xfrm>
              <a:off x="2897" y="720"/>
              <a:ext cx="837" cy="813"/>
            </a:xfrm>
            <a:prstGeom prst="ellipse">
              <a:avLst/>
            </a:prstGeom>
            <a:solidFill>
              <a:srgbClr val="0080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0" u="none" strike="noStrike" kern="0" cap="none" spc="0" normalizeH="0" baseline="0" noProof="0" dirty="0" smtClean="0">
                  <a:ln>
                    <a:noFill/>
                  </a:ln>
                  <a:solidFill>
                    <a:srgbClr val="FFFFFF"/>
                  </a:solidFill>
                  <a:effectLst/>
                  <a:uLnTx/>
                  <a:uFillTx/>
                </a:rPr>
                <a:t>Land surface </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NOAH</a:t>
              </a:r>
            </a:p>
          </p:txBody>
        </p:sp>
        <p:sp>
          <p:nvSpPr>
            <p:cNvPr id="8" name="Oval 8"/>
            <p:cNvSpPr>
              <a:spLocks noChangeArrowheads="1"/>
            </p:cNvSpPr>
            <p:nvPr/>
          </p:nvSpPr>
          <p:spPr bwMode="auto">
            <a:xfrm>
              <a:off x="2932" y="1818"/>
              <a:ext cx="860" cy="864"/>
            </a:xfrm>
            <a:prstGeom prst="ellipse">
              <a:avLst/>
            </a:prstGeom>
            <a:solidFill>
              <a:srgbClr val="0080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0" u="none" strike="noStrike" kern="0" cap="none" spc="0" normalizeH="0" baseline="0" noProof="0" dirty="0" smtClean="0">
                  <a:ln>
                    <a:noFill/>
                  </a:ln>
                  <a:solidFill>
                    <a:srgbClr val="FFFFFF"/>
                  </a:solidFill>
                  <a:effectLst/>
                  <a:uLnTx/>
                  <a:uFillTx/>
                </a:rPr>
                <a:t>Boundary </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0" u="none" strike="noStrike" kern="0" cap="none" spc="0" normalizeH="0" baseline="0" noProof="0" dirty="0" smtClean="0">
                  <a:ln>
                    <a:noFill/>
                  </a:ln>
                  <a:solidFill>
                    <a:srgbClr val="FFFFFF"/>
                  </a:solidFill>
                  <a:effectLst/>
                  <a:uLnTx/>
                  <a:uFillTx/>
                </a:rPr>
                <a:t>layer</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MJY Scheme</a:t>
              </a:r>
            </a:p>
          </p:txBody>
        </p:sp>
        <p:sp>
          <p:nvSpPr>
            <p:cNvPr id="9" name="Oval 9"/>
            <p:cNvSpPr>
              <a:spLocks noChangeArrowheads="1"/>
            </p:cNvSpPr>
            <p:nvPr/>
          </p:nvSpPr>
          <p:spPr bwMode="auto">
            <a:xfrm>
              <a:off x="1503" y="720"/>
              <a:ext cx="837" cy="813"/>
            </a:xfrm>
            <a:prstGeom prst="ellipse">
              <a:avLst/>
            </a:prstGeom>
            <a:solidFill>
              <a:srgbClr val="0080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0" u="none" strike="noStrike" kern="0" cap="none" spc="0" normalizeH="0" baseline="0" noProof="0" dirty="0" smtClean="0">
                  <a:ln>
                    <a:noFill/>
                  </a:ln>
                  <a:solidFill>
                    <a:srgbClr val="FFFFFF"/>
                  </a:solidFill>
                  <a:effectLst/>
                  <a:uLnTx/>
                  <a:uFillTx/>
                </a:rPr>
                <a:t>Microphysics</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Single </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moment</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3-class</a:t>
              </a:r>
            </a:p>
          </p:txBody>
        </p:sp>
        <p:sp>
          <p:nvSpPr>
            <p:cNvPr id="10" name="Rectangle 10"/>
            <p:cNvSpPr>
              <a:spLocks noChangeArrowheads="1"/>
            </p:cNvSpPr>
            <p:nvPr/>
          </p:nvSpPr>
          <p:spPr bwMode="auto">
            <a:xfrm>
              <a:off x="807" y="3525"/>
              <a:ext cx="2239" cy="651"/>
            </a:xfrm>
            <a:prstGeom prst="rect">
              <a:avLst/>
            </a:prstGeom>
            <a:solidFill>
              <a:srgbClr val="0000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1400" b="1" i="0" u="none" strike="noStrike" kern="0" cap="none" spc="0" normalizeH="0" baseline="0" noProof="0" dirty="0" smtClean="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0" u="none" strike="noStrike" kern="0" cap="none" spc="0" normalizeH="0" baseline="0" noProof="0" dirty="0" smtClean="0">
                  <a:ln>
                    <a:noFill/>
                  </a:ln>
                  <a:solidFill>
                    <a:srgbClr val="FFFFFF"/>
                  </a:solidFill>
                  <a:effectLst/>
                  <a:uLnTx/>
                  <a:uFillTx/>
                </a:rPr>
                <a:t>Coarse resolution driving data</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NCEP-NCAR Reanalysis</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CFS Warm Season Reforecasts</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1" u="none" strike="noStrike" kern="0" cap="none" spc="0" normalizeH="0" baseline="0" noProof="0" dirty="0" smtClean="0">
                  <a:ln>
                    <a:noFill/>
                  </a:ln>
                  <a:solidFill>
                    <a:srgbClr val="FFFFFF"/>
                  </a:solidFill>
                  <a:effectLst/>
                  <a:uLnTx/>
                  <a:uFillTx/>
                </a:rPr>
                <a:t>(April through June initializations)</a:t>
              </a:r>
            </a:p>
            <a:p>
              <a:pPr marL="0" marR="0" lvl="0" indent="0"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1400" b="1" i="1" u="none" strike="noStrike" kern="0" cap="none" spc="0" normalizeH="0" baseline="0" noProof="0" dirty="0" smtClean="0">
                <a:ln>
                  <a:noFill/>
                </a:ln>
                <a:solidFill>
                  <a:srgbClr val="FFFFFF"/>
                </a:solidFill>
                <a:effectLst/>
                <a:uLnTx/>
                <a:uFillTx/>
              </a:endParaRPr>
            </a:p>
          </p:txBody>
        </p:sp>
        <p:sp>
          <p:nvSpPr>
            <p:cNvPr id="11" name="Rectangle 11"/>
            <p:cNvSpPr>
              <a:spLocks noChangeArrowheads="1"/>
            </p:cNvSpPr>
            <p:nvPr/>
          </p:nvSpPr>
          <p:spPr bwMode="auto">
            <a:xfrm>
              <a:off x="384" y="2821"/>
              <a:ext cx="2832" cy="447"/>
            </a:xfrm>
            <a:prstGeom prst="rect">
              <a:avLst/>
            </a:prstGeom>
            <a:solidFill>
              <a:srgbClr val="0000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600" b="1" i="0" u="none" strike="noStrike" kern="0" cap="none" spc="0" normalizeH="0" baseline="0" noProof="0" dirty="0" smtClean="0">
                  <a:ln>
                    <a:noFill/>
                  </a:ln>
                  <a:solidFill>
                    <a:srgbClr val="FFFFFF"/>
                  </a:solidFill>
                  <a:effectLst/>
                  <a:uLnTx/>
                  <a:uFillTx/>
                </a:rPr>
                <a:t>Boundary Forcing</a:t>
              </a:r>
            </a:p>
            <a:p>
              <a:pPr marL="0" marR="0" lvl="0" indent="0" algn="ctr" defTabSz="914400" eaLnBrk="1" fontAlgn="auto" latinLnBrk="0" hangingPunct="1">
                <a:lnSpc>
                  <a:spcPct val="100000"/>
                </a:lnSpc>
                <a:spcBef>
                  <a:spcPts val="0"/>
                </a:spcBef>
                <a:spcAft>
                  <a:spcPts val="0"/>
                </a:spcAft>
                <a:buClr>
                  <a:srgbClr val="FFFFFF"/>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600" b="1" i="1" u="none" strike="noStrike" kern="0" cap="none" spc="0" normalizeH="0" baseline="0" noProof="0" dirty="0" smtClean="0">
                  <a:ln>
                    <a:noFill/>
                  </a:ln>
                  <a:solidFill>
                    <a:srgbClr val="FFFFFF"/>
                  </a:solidFill>
                  <a:effectLst/>
                  <a:uLnTx/>
                  <a:uFillTx/>
                </a:rPr>
                <a:t>Lateral boundary and spectral nudging</a:t>
              </a:r>
            </a:p>
          </p:txBody>
        </p:sp>
        <p:sp>
          <p:nvSpPr>
            <p:cNvPr id="12" name="AutoShape 12"/>
            <p:cNvSpPr>
              <a:spLocks noChangeArrowheads="1"/>
            </p:cNvSpPr>
            <p:nvPr/>
          </p:nvSpPr>
          <p:spPr bwMode="auto">
            <a:xfrm>
              <a:off x="960" y="2112"/>
              <a:ext cx="480" cy="259"/>
            </a:xfrm>
            <a:prstGeom prst="leftRightArrow">
              <a:avLst>
                <a:gd name="adj1" fmla="val 50000"/>
                <a:gd name="adj2" fmla="val 43063"/>
              </a:avLst>
            </a:prstGeom>
            <a:solidFill>
              <a:srgbClr val="A3B2C1"/>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 name="AutoShape 13"/>
            <p:cNvSpPr>
              <a:spLocks noChangeArrowheads="1"/>
            </p:cNvSpPr>
            <p:nvPr/>
          </p:nvSpPr>
          <p:spPr bwMode="auto">
            <a:xfrm>
              <a:off x="2400" y="2102"/>
              <a:ext cx="602" cy="259"/>
            </a:xfrm>
            <a:prstGeom prst="leftRightArrow">
              <a:avLst>
                <a:gd name="adj1" fmla="val 50000"/>
                <a:gd name="adj2" fmla="val 51146"/>
              </a:avLst>
            </a:prstGeom>
            <a:solidFill>
              <a:srgbClr val="A3B2C1"/>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 name="AutoShape 14"/>
            <p:cNvSpPr>
              <a:spLocks noChangeArrowheads="1"/>
            </p:cNvSpPr>
            <p:nvPr/>
          </p:nvSpPr>
          <p:spPr bwMode="auto">
            <a:xfrm rot="19080000">
              <a:off x="2266" y="1454"/>
              <a:ext cx="853" cy="259"/>
            </a:xfrm>
            <a:prstGeom prst="leftRightArrow">
              <a:avLst>
                <a:gd name="adj1" fmla="val 50000"/>
                <a:gd name="adj2" fmla="val 65564"/>
              </a:avLst>
            </a:prstGeom>
            <a:solidFill>
              <a:srgbClr val="A3B2C1"/>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 name="AutoShape 15"/>
            <p:cNvSpPr>
              <a:spLocks noChangeArrowheads="1"/>
            </p:cNvSpPr>
            <p:nvPr/>
          </p:nvSpPr>
          <p:spPr bwMode="auto">
            <a:xfrm rot="13440000">
              <a:off x="734" y="1497"/>
              <a:ext cx="882" cy="259"/>
            </a:xfrm>
            <a:prstGeom prst="leftRightArrow">
              <a:avLst>
                <a:gd name="adj1" fmla="val 50000"/>
                <a:gd name="adj2" fmla="val 67793"/>
              </a:avLst>
            </a:prstGeom>
            <a:solidFill>
              <a:srgbClr val="A3B2C1"/>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AutoShape 16"/>
            <p:cNvSpPr>
              <a:spLocks noChangeArrowheads="1"/>
            </p:cNvSpPr>
            <p:nvPr/>
          </p:nvSpPr>
          <p:spPr bwMode="auto">
            <a:xfrm rot="16200000">
              <a:off x="1717" y="1545"/>
              <a:ext cx="407" cy="222"/>
            </a:xfrm>
            <a:prstGeom prst="leftRightArrow">
              <a:avLst>
                <a:gd name="adj1" fmla="val 50000"/>
                <a:gd name="adj2" fmla="val 36497"/>
              </a:avLst>
            </a:prstGeom>
            <a:solidFill>
              <a:srgbClr val="A3B2C1"/>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AutoShape 17"/>
            <p:cNvSpPr>
              <a:spLocks noChangeArrowheads="1"/>
            </p:cNvSpPr>
            <p:nvPr/>
          </p:nvSpPr>
          <p:spPr bwMode="auto">
            <a:xfrm>
              <a:off x="1810" y="2468"/>
              <a:ext cx="222" cy="407"/>
            </a:xfrm>
            <a:prstGeom prst="upArrow">
              <a:avLst>
                <a:gd name="adj1" fmla="val 50000"/>
                <a:gd name="adj2" fmla="val 45833"/>
              </a:avLst>
            </a:prstGeom>
            <a:solidFill>
              <a:srgbClr val="A3B2C1"/>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AutoShape 18"/>
            <p:cNvSpPr>
              <a:spLocks noChangeArrowheads="1"/>
            </p:cNvSpPr>
            <p:nvPr/>
          </p:nvSpPr>
          <p:spPr bwMode="auto">
            <a:xfrm>
              <a:off x="1810" y="3241"/>
              <a:ext cx="222" cy="325"/>
            </a:xfrm>
            <a:prstGeom prst="upArrow">
              <a:avLst>
                <a:gd name="adj1" fmla="val 50000"/>
                <a:gd name="adj2" fmla="val 36599"/>
              </a:avLst>
            </a:prstGeom>
            <a:solidFill>
              <a:srgbClr val="A3B2C1"/>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19" name="TextBox 18"/>
          <p:cNvSpPr txBox="1"/>
          <p:nvPr/>
        </p:nvSpPr>
        <p:spPr>
          <a:xfrm>
            <a:off x="6229799" y="3832804"/>
            <a:ext cx="2782228" cy="2862322"/>
          </a:xfrm>
          <a:prstGeom prst="rect">
            <a:avLst/>
          </a:prstGeom>
          <a:noFill/>
        </p:spPr>
        <p:txBody>
          <a:bodyPr wrap="square" rtlCol="0">
            <a:spAutoFit/>
          </a:bodyPr>
          <a:lstStyle/>
          <a:p>
            <a:r>
              <a:rPr lang="en-US" sz="2000" dirty="0" smtClean="0"/>
              <a:t>WRF configuration for UA operational forecasting at 32 km grid spacing over the contiguous U.S. and Mexico</a:t>
            </a:r>
          </a:p>
          <a:p>
            <a:endParaRPr lang="en-US" sz="2000" dirty="0"/>
          </a:p>
          <a:p>
            <a:r>
              <a:rPr lang="en-US" sz="2000" dirty="0" smtClean="0"/>
              <a:t>9 CFS ensemble members per season</a:t>
            </a:r>
            <a:endParaRPr lang="en-US" sz="2000" dirty="0"/>
          </a:p>
        </p:txBody>
      </p:sp>
    </p:spTree>
    <p:extLst>
      <p:ext uri="{BB962C8B-B14F-4D97-AF65-F5344CB8AC3E}">
        <p14:creationId xmlns:p14="http://schemas.microsoft.com/office/powerpoint/2010/main" val="6378637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19100" y="457200"/>
            <a:ext cx="8305800" cy="487363"/>
          </a:xfrm>
        </p:spPr>
        <p:txBody>
          <a:bodyPr>
            <a:normAutofit fontScale="90000"/>
          </a:bodyPr>
          <a:lstStyle/>
          <a:p>
            <a:r>
              <a:rPr lang="en-US" sz="2800" b="1"/>
              <a:t>Spectral nudging in brief</a:t>
            </a:r>
            <a:br>
              <a:rPr lang="en-US" sz="2800" b="1"/>
            </a:br>
            <a:r>
              <a:rPr lang="en-US" sz="2400" b="1" i="1"/>
              <a:t>We apply at scales greater than 4</a:t>
            </a:r>
            <a:r>
              <a:rPr lang="el-GR" sz="2400" b="1" i="1">
                <a:cs typeface="Arial" charset="0"/>
              </a:rPr>
              <a:t>Δ</a:t>
            </a:r>
            <a:r>
              <a:rPr lang="en-US" sz="2400" b="1" i="1">
                <a:cs typeface="Arial" charset="0"/>
              </a:rPr>
              <a:t>x </a:t>
            </a:r>
            <a:br>
              <a:rPr lang="en-US" sz="2400" b="1" i="1">
                <a:cs typeface="Arial" charset="0"/>
              </a:rPr>
            </a:br>
            <a:r>
              <a:rPr lang="en-US" sz="2400" b="1" i="1">
                <a:cs typeface="Arial" charset="0"/>
              </a:rPr>
              <a:t>of driving global model</a:t>
            </a:r>
            <a:endParaRPr lang="el-GR" sz="2400" b="1" i="1">
              <a:cs typeface="Arial" charset="0"/>
            </a:endParaRPr>
          </a:p>
        </p:txBody>
      </p:sp>
      <p:graphicFrame>
        <p:nvGraphicFramePr>
          <p:cNvPr id="35852" name="Object 12"/>
          <p:cNvGraphicFramePr>
            <a:graphicFrameLocks noGrp="1" noChangeAspect="1"/>
          </p:cNvGraphicFramePr>
          <p:nvPr>
            <p:ph sz="half" idx="1"/>
          </p:nvPr>
        </p:nvGraphicFramePr>
        <p:xfrm>
          <a:off x="685800" y="5791200"/>
          <a:ext cx="762000" cy="723900"/>
        </p:xfrm>
        <a:graphic>
          <a:graphicData uri="http://schemas.openxmlformats.org/presentationml/2006/ole">
            <mc:AlternateContent xmlns:mc="http://schemas.openxmlformats.org/markup-compatibility/2006">
              <mc:Choice xmlns:v="urn:schemas-microsoft-com:vml" Requires="v">
                <p:oleObj spid="_x0000_s1038" name="Equation" r:id="rId4" imgW="253800" imgH="241200" progId="Equation.3">
                  <p:embed/>
                </p:oleObj>
              </mc:Choice>
              <mc:Fallback>
                <p:oleObj name="Equation" r:id="rId4" imgW="25380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791200"/>
                        <a:ext cx="76200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854" name="Object 14"/>
          <p:cNvGraphicFramePr>
            <a:graphicFrameLocks noGrp="1" noChangeAspect="1"/>
          </p:cNvGraphicFramePr>
          <p:nvPr>
            <p:ph sz="quarter" idx="2"/>
          </p:nvPr>
        </p:nvGraphicFramePr>
        <p:xfrm>
          <a:off x="457200" y="4876800"/>
          <a:ext cx="1219200" cy="696913"/>
        </p:xfrm>
        <a:graphic>
          <a:graphicData uri="http://schemas.openxmlformats.org/presentationml/2006/ole">
            <mc:AlternateContent xmlns:mc="http://schemas.openxmlformats.org/markup-compatibility/2006">
              <mc:Choice xmlns:v="urn:schemas-microsoft-com:vml" Requires="v">
                <p:oleObj spid="_x0000_s1039" name="Equation" r:id="rId6" imgW="444240" imgH="253800" progId="Equation.3">
                  <p:embed/>
                </p:oleObj>
              </mc:Choice>
              <mc:Fallback>
                <p:oleObj name="Equation" r:id="rId6" imgW="444240" imgH="253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876800"/>
                        <a:ext cx="1219200"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45" name="Rectangle 5"/>
          <p:cNvSpPr>
            <a:spLocks noChangeArrowheads="1"/>
          </p:cNvSpPr>
          <p:nvPr/>
        </p:nvSpPr>
        <p:spPr bwMode="auto">
          <a:xfrm>
            <a:off x="0" y="3248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847" name="Rectangle 7"/>
          <p:cNvSpPr>
            <a:spLocks noChangeArrowheads="1"/>
          </p:cNvSpPr>
          <p:nvPr/>
        </p:nvSpPr>
        <p:spPr bwMode="auto">
          <a:xfrm>
            <a:off x="0" y="3248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35846" name="Object 6"/>
          <p:cNvGraphicFramePr>
            <a:graphicFrameLocks noChangeAspect="1"/>
          </p:cNvGraphicFramePr>
          <p:nvPr/>
        </p:nvGraphicFramePr>
        <p:xfrm>
          <a:off x="1638300" y="2133600"/>
          <a:ext cx="5867400" cy="1098550"/>
        </p:xfrm>
        <a:graphic>
          <a:graphicData uri="http://schemas.openxmlformats.org/presentationml/2006/ole">
            <mc:AlternateContent xmlns:mc="http://schemas.openxmlformats.org/markup-compatibility/2006">
              <mc:Choice xmlns:v="urn:schemas-microsoft-com:vml" Requires="v">
                <p:oleObj spid="_x0000_s1040" name="Equation" r:id="rId8" imgW="2489040" imgH="469800" progId="Equation.3">
                  <p:embed/>
                </p:oleObj>
              </mc:Choice>
              <mc:Fallback>
                <p:oleObj name="Equation" r:id="rId8" imgW="2489040" imgH="469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300" y="2133600"/>
                        <a:ext cx="5867400" cy="1098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860" name="Object 20"/>
          <p:cNvGraphicFramePr>
            <a:graphicFrameLocks noGrp="1" noChangeAspect="1"/>
          </p:cNvGraphicFramePr>
          <p:nvPr>
            <p:ph sz="quarter" idx="3"/>
          </p:nvPr>
        </p:nvGraphicFramePr>
        <p:xfrm>
          <a:off x="457200" y="3733800"/>
          <a:ext cx="1219200" cy="696913"/>
        </p:xfrm>
        <a:graphic>
          <a:graphicData uri="http://schemas.openxmlformats.org/presentationml/2006/ole">
            <mc:AlternateContent xmlns:mc="http://schemas.openxmlformats.org/markup-compatibility/2006">
              <mc:Choice xmlns:v="urn:schemas-microsoft-com:vml" Requires="v">
                <p:oleObj spid="_x0000_s1041" name="Equation" r:id="rId10" imgW="444240" imgH="253800" progId="Equation.3">
                  <p:embed/>
                </p:oleObj>
              </mc:Choice>
              <mc:Fallback>
                <p:oleObj name="Equation" r:id="rId10" imgW="444240" imgH="253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3733800"/>
                        <a:ext cx="1219200"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64" name="Text Box 24"/>
          <p:cNvSpPr txBox="1">
            <a:spLocks noChangeArrowheads="1"/>
          </p:cNvSpPr>
          <p:nvPr/>
        </p:nvSpPr>
        <p:spPr bwMode="auto">
          <a:xfrm>
            <a:off x="304800" y="1676400"/>
            <a:ext cx="861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Form of nudging coefficients for a given model variable in spectral domain:</a:t>
            </a:r>
          </a:p>
        </p:txBody>
      </p:sp>
      <p:sp>
        <p:nvSpPr>
          <p:cNvPr id="35865" name="Text Box 25"/>
          <p:cNvSpPr txBox="1">
            <a:spLocks noChangeArrowheads="1"/>
          </p:cNvSpPr>
          <p:nvPr/>
        </p:nvSpPr>
        <p:spPr bwMode="auto">
          <a:xfrm>
            <a:off x="2133600" y="3810000"/>
            <a:ext cx="655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Fourier expansion coefficients of variable in driving larger-scale model (</a:t>
            </a:r>
            <a:r>
              <a:rPr lang="en-US" b="1" i="1"/>
              <a:t>a</a:t>
            </a:r>
            <a:r>
              <a:rPr lang="en-US" b="1"/>
              <a:t>)</a:t>
            </a:r>
          </a:p>
        </p:txBody>
      </p:sp>
      <p:sp>
        <p:nvSpPr>
          <p:cNvPr id="35866" name="Text Box 26"/>
          <p:cNvSpPr txBox="1">
            <a:spLocks noChangeArrowheads="1"/>
          </p:cNvSpPr>
          <p:nvPr/>
        </p:nvSpPr>
        <p:spPr bwMode="auto">
          <a:xfrm>
            <a:off x="2133600" y="4953000"/>
            <a:ext cx="632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Fourier expansion coefficients of variable in the regional model (</a:t>
            </a:r>
            <a:r>
              <a:rPr lang="en-US" b="1" i="1"/>
              <a:t>m</a:t>
            </a:r>
            <a:r>
              <a:rPr lang="en-US" b="1"/>
              <a:t>)</a:t>
            </a:r>
          </a:p>
        </p:txBody>
      </p:sp>
      <p:sp>
        <p:nvSpPr>
          <p:cNvPr id="35867" name="Text Box 27"/>
          <p:cNvSpPr txBox="1">
            <a:spLocks noChangeArrowheads="1"/>
          </p:cNvSpPr>
          <p:nvPr/>
        </p:nvSpPr>
        <p:spPr bwMode="auto">
          <a:xfrm>
            <a:off x="2209800" y="6019800"/>
            <a:ext cx="575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Nudging coefficient.  Larger with increasing height.</a:t>
            </a:r>
          </a:p>
        </p:txBody>
      </p:sp>
    </p:spTree>
    <p:extLst>
      <p:ext uri="{BB962C8B-B14F-4D97-AF65-F5344CB8AC3E}">
        <p14:creationId xmlns:p14="http://schemas.microsoft.com/office/powerpoint/2010/main" val="1638282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535" y="381000"/>
            <a:ext cx="8229600" cy="1143000"/>
          </a:xfrm>
        </p:spPr>
        <p:txBody>
          <a:bodyPr>
            <a:normAutofit/>
          </a:bodyPr>
          <a:lstStyle/>
          <a:p>
            <a:r>
              <a:rPr lang="en-US" sz="3200" b="1" dirty="0" smtClean="0"/>
              <a:t>Seasonally-averaged precipitation climatology (JJAS) for NAME precipitation zones</a:t>
            </a:r>
            <a:endParaRPr lang="en-US" sz="3200" b="1"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535" y="2209800"/>
            <a:ext cx="3810000" cy="294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9710" y="2269152"/>
            <a:ext cx="4114800" cy="290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Oval 5"/>
          <p:cNvSpPr>
            <a:spLocks noChangeArrowheads="1"/>
          </p:cNvSpPr>
          <p:nvPr/>
        </p:nvSpPr>
        <p:spPr bwMode="auto">
          <a:xfrm>
            <a:off x="5075903" y="3198813"/>
            <a:ext cx="990600" cy="2094271"/>
          </a:xfrm>
          <a:prstGeom prst="ellipse">
            <a:avLst/>
          </a:prstGeom>
          <a:noFill/>
          <a:ln w="25560">
            <a:solidFill>
              <a:srgbClr val="CC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Text Box 7"/>
          <p:cNvSpPr txBox="1">
            <a:spLocks noChangeArrowheads="1"/>
          </p:cNvSpPr>
          <p:nvPr/>
        </p:nvSpPr>
        <p:spPr bwMode="auto">
          <a:xfrm rot="16200000">
            <a:off x="4779001" y="2152541"/>
            <a:ext cx="1643399" cy="6463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3300"/>
                </a:solidFill>
                <a:effectLst>
                  <a:outerShdw blurRad="38100" dist="38100" dir="2700000" algn="tl">
                    <a:srgbClr val="C0C0C0"/>
                  </a:outerShdw>
                </a:effectLst>
                <a:uLnTx/>
                <a:uFillTx/>
              </a:rPr>
              <a:t>Core Monsoon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3300"/>
                </a:solidFill>
                <a:effectLst>
                  <a:outerShdw blurRad="38100" dist="38100" dir="2700000" algn="tl">
                    <a:srgbClr val="C0C0C0"/>
                  </a:outerShdw>
                </a:effectLst>
                <a:uLnTx/>
                <a:uFillTx/>
              </a:rPr>
              <a:t>Region</a:t>
            </a:r>
          </a:p>
        </p:txBody>
      </p:sp>
      <p:sp>
        <p:nvSpPr>
          <p:cNvPr id="7" name="TextBox 6"/>
          <p:cNvSpPr txBox="1"/>
          <p:nvPr/>
        </p:nvSpPr>
        <p:spPr>
          <a:xfrm>
            <a:off x="437535" y="5501148"/>
            <a:ext cx="8401665" cy="1015663"/>
          </a:xfrm>
          <a:prstGeom prst="rect">
            <a:avLst/>
          </a:prstGeom>
          <a:noFill/>
        </p:spPr>
        <p:txBody>
          <a:bodyPr wrap="square" rtlCol="0">
            <a:spAutoFit/>
          </a:bodyPr>
          <a:lstStyle/>
          <a:p>
            <a:r>
              <a:rPr lang="en-US" sz="2000" dirty="0" smtClean="0"/>
              <a:t>Dramatic improvement in the climatology of monsoon precipitation accounted for by a better representation of the diurnal cycle of convection.  Downscaling also improves on the monthly evolution of precipitation (not shown).</a:t>
            </a:r>
            <a:endParaRPr lang="en-US" sz="2000" dirty="0"/>
          </a:p>
        </p:txBody>
      </p:sp>
    </p:spTree>
    <p:extLst>
      <p:ext uri="{BB962C8B-B14F-4D97-AF65-F5344CB8AC3E}">
        <p14:creationId xmlns:p14="http://schemas.microsoft.com/office/powerpoint/2010/main" val="17629760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Evolution of monthly precipitation in </a:t>
            </a:r>
            <a:br>
              <a:rPr lang="en-US" sz="3200" b="1" dirty="0" smtClean="0"/>
            </a:br>
            <a:r>
              <a:rPr lang="en-US" sz="3200" b="1" dirty="0" smtClean="0"/>
              <a:t>NAME zones 1 and 2</a:t>
            </a:r>
            <a:endParaRPr lang="en-US" sz="3200" b="1" dirty="0"/>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r="32997"/>
          <a:stretch/>
        </p:blipFill>
        <p:spPr bwMode="auto">
          <a:xfrm>
            <a:off x="614515" y="1828800"/>
            <a:ext cx="4495801" cy="4267200"/>
          </a:xfrm>
          <a:prstGeom prst="rect">
            <a:avLst/>
          </a:prstGeom>
          <a:noFill/>
          <a:ln>
            <a:noFill/>
          </a:ln>
        </p:spPr>
      </p:pic>
      <p:sp>
        <p:nvSpPr>
          <p:cNvPr id="4" name="TextBox 3"/>
          <p:cNvSpPr txBox="1"/>
          <p:nvPr/>
        </p:nvSpPr>
        <p:spPr>
          <a:xfrm>
            <a:off x="6172200" y="2851666"/>
            <a:ext cx="2590800" cy="2246769"/>
          </a:xfrm>
          <a:prstGeom prst="rect">
            <a:avLst/>
          </a:prstGeom>
          <a:noFill/>
        </p:spPr>
        <p:txBody>
          <a:bodyPr wrap="square" rtlCol="0">
            <a:spAutoFit/>
          </a:bodyPr>
          <a:lstStyle/>
          <a:p>
            <a:r>
              <a:rPr lang="en-US" sz="2000" dirty="0" smtClean="0"/>
              <a:t>WRF Downscaling of the atmospheric reanalysis and CFS model  show a rapid transition in early summer associated with monsoon onset.</a:t>
            </a:r>
            <a:endParaRPr lang="en-US" sz="2000" dirty="0"/>
          </a:p>
        </p:txBody>
      </p:sp>
      <p:sp>
        <p:nvSpPr>
          <p:cNvPr id="6" name="TextBox 5"/>
          <p:cNvSpPr txBox="1"/>
          <p:nvPr/>
        </p:nvSpPr>
        <p:spPr>
          <a:xfrm>
            <a:off x="647172" y="6118554"/>
            <a:ext cx="2448684" cy="369332"/>
          </a:xfrm>
          <a:prstGeom prst="rect">
            <a:avLst/>
          </a:prstGeom>
          <a:noFill/>
        </p:spPr>
        <p:txBody>
          <a:bodyPr wrap="none" rtlCol="0">
            <a:spAutoFit/>
          </a:bodyPr>
          <a:lstStyle/>
          <a:p>
            <a:r>
              <a:rPr lang="en-US" i="1" dirty="0" smtClean="0"/>
              <a:t>Precipitation in mm/day</a:t>
            </a:r>
            <a:endParaRPr lang="en-US" i="1" dirty="0"/>
          </a:p>
        </p:txBody>
      </p:sp>
    </p:spTree>
    <p:extLst>
      <p:ext uri="{BB962C8B-B14F-4D97-AF65-F5344CB8AC3E}">
        <p14:creationId xmlns:p14="http://schemas.microsoft.com/office/powerpoint/2010/main" val="589886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362" y="212315"/>
            <a:ext cx="8229600" cy="1143000"/>
          </a:xfrm>
        </p:spPr>
        <p:txBody>
          <a:bodyPr>
            <a:normAutofit/>
          </a:bodyPr>
          <a:lstStyle/>
          <a:p>
            <a:r>
              <a:rPr lang="en-US" sz="3200" b="1" dirty="0" smtClean="0"/>
              <a:t>Model precipitation biases compared to observations (new US-Mexico NOAA product)</a:t>
            </a:r>
            <a:endParaRPr lang="en-US" sz="3200" b="1"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60231"/>
            <a:ext cx="4105091" cy="5514975"/>
          </a:xfrm>
          <a:prstGeom prst="rect">
            <a:avLst/>
          </a:prstGeom>
          <a:noFill/>
          <a:ln>
            <a:noFill/>
          </a:ln>
        </p:spPr>
      </p:pic>
      <p:sp>
        <p:nvSpPr>
          <p:cNvPr id="4" name="TextBox 3"/>
          <p:cNvSpPr txBox="1"/>
          <p:nvPr/>
        </p:nvSpPr>
        <p:spPr>
          <a:xfrm>
            <a:off x="4810555" y="1797567"/>
            <a:ext cx="4235122" cy="4401205"/>
          </a:xfrm>
          <a:prstGeom prst="rect">
            <a:avLst/>
          </a:prstGeom>
          <a:noFill/>
        </p:spPr>
        <p:txBody>
          <a:bodyPr wrap="square" rtlCol="0">
            <a:spAutoFit/>
          </a:bodyPr>
          <a:lstStyle/>
          <a:p>
            <a:r>
              <a:rPr lang="en-US" sz="2000" dirty="0" smtClean="0"/>
              <a:t>Systematic problems in the climatological representation of rainfall that are clearly terrain-dependent.  Similar problems in other RCMs.</a:t>
            </a:r>
          </a:p>
          <a:p>
            <a:endParaRPr lang="en-US" sz="2000" dirty="0"/>
          </a:p>
          <a:p>
            <a:r>
              <a:rPr lang="en-US" sz="2000" dirty="0" smtClean="0"/>
              <a:t>Reflects the fact that the RCM is challenged to represent organized, propagating convection, irrespective of the driving GCM.</a:t>
            </a:r>
          </a:p>
          <a:p>
            <a:endParaRPr lang="en-US" sz="2000" dirty="0"/>
          </a:p>
          <a:p>
            <a:r>
              <a:rPr lang="en-US" sz="2000" dirty="0" smtClean="0"/>
              <a:t>This type of convection varies on an </a:t>
            </a:r>
            <a:r>
              <a:rPr lang="en-US" sz="2000" dirty="0" err="1" smtClean="0"/>
              <a:t>intraseasonal</a:t>
            </a:r>
            <a:r>
              <a:rPr lang="en-US" sz="2000" dirty="0" smtClean="0"/>
              <a:t> timescale and accounts for more precipitation away from the mountains. </a:t>
            </a:r>
            <a:endParaRPr lang="en-US" sz="2000" dirty="0"/>
          </a:p>
        </p:txBody>
      </p:sp>
    </p:spTree>
    <p:extLst>
      <p:ext uri="{BB962C8B-B14F-4D97-AF65-F5344CB8AC3E}">
        <p14:creationId xmlns:p14="http://schemas.microsoft.com/office/powerpoint/2010/main" val="2470388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normAutofit/>
          </a:bodyPr>
          <a:lstStyle/>
          <a:p>
            <a:r>
              <a:rPr lang="en-US" sz="3200" b="1" dirty="0" smtClean="0"/>
              <a:t>Dominant mode of precipitation variability in early summer and relationship to Pacific SST</a:t>
            </a:r>
            <a:endParaRPr lang="en-US" sz="3200" b="1" dirty="0"/>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67716"/>
            <a:ext cx="3505200" cy="44363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4800600" y="2819400"/>
            <a:ext cx="2287870" cy="400110"/>
          </a:xfrm>
          <a:prstGeom prst="rect">
            <a:avLst/>
          </a:prstGeom>
          <a:noFill/>
        </p:spPr>
        <p:txBody>
          <a:bodyPr wrap="none" rtlCol="0">
            <a:spAutoFit/>
          </a:bodyPr>
          <a:lstStyle/>
          <a:p>
            <a:r>
              <a:rPr lang="en-US" sz="2000" dirty="0" smtClean="0"/>
              <a:t>Climatology delayed</a:t>
            </a:r>
            <a:endParaRPr lang="en-US" sz="2000" dirty="0"/>
          </a:p>
        </p:txBody>
      </p:sp>
      <p:sp>
        <p:nvSpPr>
          <p:cNvPr id="7" name="TextBox 6"/>
          <p:cNvSpPr txBox="1"/>
          <p:nvPr/>
        </p:nvSpPr>
        <p:spPr>
          <a:xfrm>
            <a:off x="4800600" y="4865064"/>
            <a:ext cx="2681311" cy="400110"/>
          </a:xfrm>
          <a:prstGeom prst="rect">
            <a:avLst/>
          </a:prstGeom>
          <a:noFill/>
        </p:spPr>
        <p:txBody>
          <a:bodyPr wrap="none" rtlCol="0">
            <a:spAutoFit/>
          </a:bodyPr>
          <a:lstStyle/>
          <a:p>
            <a:r>
              <a:rPr lang="en-US" sz="2000" dirty="0" smtClean="0"/>
              <a:t>Climatology accelerated</a:t>
            </a:r>
            <a:endParaRPr lang="en-US" sz="2000" dirty="0"/>
          </a:p>
        </p:txBody>
      </p:sp>
    </p:spTree>
    <p:extLst>
      <p:ext uri="{BB962C8B-B14F-4D97-AF65-F5344CB8AC3E}">
        <p14:creationId xmlns:p14="http://schemas.microsoft.com/office/powerpoint/2010/main" val="225964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65" y="533400"/>
            <a:ext cx="8229600" cy="1143000"/>
          </a:xfrm>
        </p:spPr>
        <p:txBody>
          <a:bodyPr>
            <a:normAutofit/>
          </a:bodyPr>
          <a:lstStyle/>
          <a:p>
            <a:r>
              <a:rPr lang="en-US" sz="3200" b="1" dirty="0" smtClean="0"/>
              <a:t>Early vs. late summer 500-mb height anomaly correlation: CFS and NCEP reanalysis</a:t>
            </a:r>
            <a:endParaRPr lang="en-US" sz="3200" b="1"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5486400" cy="4045974"/>
          </a:xfrm>
          <a:prstGeom prst="rect">
            <a:avLst/>
          </a:prstGeom>
          <a:noFill/>
        </p:spPr>
      </p:pic>
      <p:sp>
        <p:nvSpPr>
          <p:cNvPr id="4" name="TextBox 3"/>
          <p:cNvSpPr txBox="1"/>
          <p:nvPr/>
        </p:nvSpPr>
        <p:spPr>
          <a:xfrm>
            <a:off x="6096000" y="2308123"/>
            <a:ext cx="2819400" cy="4093428"/>
          </a:xfrm>
          <a:prstGeom prst="rect">
            <a:avLst/>
          </a:prstGeom>
          <a:noFill/>
        </p:spPr>
        <p:txBody>
          <a:bodyPr wrap="square" rtlCol="0">
            <a:spAutoFit/>
          </a:bodyPr>
          <a:lstStyle/>
          <a:p>
            <a:r>
              <a:rPr lang="en-US" sz="2000" dirty="0" smtClean="0"/>
              <a:t>Marked decrease in the ability of CFS to represent the large-scale circulation anomalies over North America from early to late summer.</a:t>
            </a:r>
          </a:p>
          <a:p>
            <a:endParaRPr lang="en-US" sz="2000" dirty="0"/>
          </a:p>
          <a:p>
            <a:r>
              <a:rPr lang="en-US" sz="2000" dirty="0" smtClean="0"/>
              <a:t>Reflects the ability of CFS to capture large-scale circulation anomalies associated with ENSO during the early warm season.</a:t>
            </a:r>
            <a:endParaRPr lang="en-US" sz="2000" dirty="0"/>
          </a:p>
        </p:txBody>
      </p:sp>
    </p:spTree>
    <p:extLst>
      <p:ext uri="{BB962C8B-B14F-4D97-AF65-F5344CB8AC3E}">
        <p14:creationId xmlns:p14="http://schemas.microsoft.com/office/powerpoint/2010/main" val="2592878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374" y="76200"/>
            <a:ext cx="8229600" cy="1143000"/>
          </a:xfrm>
        </p:spPr>
        <p:txBody>
          <a:bodyPr>
            <a:normAutofit/>
          </a:bodyPr>
          <a:lstStyle/>
          <a:p>
            <a:r>
              <a:rPr lang="en-US" sz="3200" b="1" dirty="0" smtClean="0"/>
              <a:t>Early summer (JJ) Temperature </a:t>
            </a:r>
            <a:br>
              <a:rPr lang="en-US" sz="3200" b="1" dirty="0" smtClean="0"/>
            </a:br>
            <a:r>
              <a:rPr lang="en-US" sz="3200" b="1" dirty="0" smtClean="0"/>
              <a:t>Anomaly Correlation</a:t>
            </a:r>
            <a:endParaRPr lang="en-US" sz="3200" b="1"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89" t="7113" b="71220"/>
          <a:stretch/>
        </p:blipFill>
        <p:spPr bwMode="auto">
          <a:xfrm>
            <a:off x="709710" y="1927456"/>
            <a:ext cx="3157030" cy="21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102" t="28899" b="48981"/>
          <a:stretch/>
        </p:blipFill>
        <p:spPr bwMode="auto">
          <a:xfrm>
            <a:off x="4349174" y="1927456"/>
            <a:ext cx="3042888" cy="21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9679" t="51784" r="1436" b="26572"/>
          <a:stretch/>
        </p:blipFill>
        <p:spPr bwMode="auto">
          <a:xfrm>
            <a:off x="683648" y="4631263"/>
            <a:ext cx="3183091" cy="222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9780" t="73666" b="4452"/>
          <a:stretch/>
        </p:blipFill>
        <p:spPr bwMode="auto">
          <a:xfrm>
            <a:off x="4228778" y="4658032"/>
            <a:ext cx="3163285" cy="2199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0"/>
          <p:cNvSpPr txBox="1">
            <a:spLocks noChangeArrowheads="1"/>
          </p:cNvSpPr>
          <p:nvPr/>
        </p:nvSpPr>
        <p:spPr bwMode="auto">
          <a:xfrm>
            <a:off x="609600" y="4132631"/>
            <a:ext cx="1857206"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eaLnBrk="0" hangingPunct="0">
              <a:buClr>
                <a:srgbClr val="000000"/>
              </a:buClr>
              <a:buSzPct val="100000"/>
              <a:buFont typeface="Verdana" pitchFamily="34" charset="0"/>
              <a:buNone/>
            </a:pPr>
            <a:r>
              <a:rPr lang="en-GB" sz="1400" i="1" dirty="0">
                <a:solidFill>
                  <a:srgbClr val="000000"/>
                </a:solidFill>
                <a:latin typeface="Verdana" pitchFamily="34" charset="0"/>
              </a:rPr>
              <a:t>WRF Downscaled </a:t>
            </a:r>
          </a:p>
          <a:p>
            <a:pPr algn="ctr" eaLnBrk="0" hangingPunct="0">
              <a:buClr>
                <a:srgbClr val="000000"/>
              </a:buClr>
              <a:buSzPct val="100000"/>
              <a:buFont typeface="Verdana" pitchFamily="34" charset="0"/>
              <a:buNone/>
            </a:pPr>
            <a:r>
              <a:rPr lang="en-GB" sz="1400" i="1" dirty="0" smtClean="0">
                <a:solidFill>
                  <a:srgbClr val="000000"/>
                </a:solidFill>
                <a:latin typeface="Verdana" pitchFamily="34" charset="0"/>
              </a:rPr>
              <a:t>NCEP </a:t>
            </a:r>
            <a:r>
              <a:rPr lang="en-GB" sz="1400" i="1" dirty="0">
                <a:solidFill>
                  <a:srgbClr val="000000"/>
                </a:solidFill>
                <a:latin typeface="Verdana" pitchFamily="34" charset="0"/>
              </a:rPr>
              <a:t>Reanalysis</a:t>
            </a:r>
          </a:p>
        </p:txBody>
      </p:sp>
      <p:sp>
        <p:nvSpPr>
          <p:cNvPr id="11" name="Text Box 8"/>
          <p:cNvSpPr txBox="1">
            <a:spLocks noChangeArrowheads="1"/>
          </p:cNvSpPr>
          <p:nvPr/>
        </p:nvSpPr>
        <p:spPr bwMode="auto">
          <a:xfrm>
            <a:off x="709710" y="1613156"/>
            <a:ext cx="1674603"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eaLnBrk="0" hangingPunct="0">
              <a:buClr>
                <a:srgbClr val="000000"/>
              </a:buClr>
              <a:buSzPct val="100000"/>
              <a:buFont typeface="Verdana" pitchFamily="34" charset="0"/>
              <a:buNone/>
            </a:pPr>
            <a:r>
              <a:rPr lang="en-GB" sz="1400" i="1" dirty="0">
                <a:solidFill>
                  <a:srgbClr val="000000"/>
                </a:solidFill>
                <a:latin typeface="Verdana" pitchFamily="34" charset="0"/>
              </a:rPr>
              <a:t>NCEP Reanalysis</a:t>
            </a:r>
          </a:p>
        </p:txBody>
      </p:sp>
      <p:sp>
        <p:nvSpPr>
          <p:cNvPr id="12" name="Text Box 9"/>
          <p:cNvSpPr txBox="1">
            <a:spLocks noChangeArrowheads="1"/>
          </p:cNvSpPr>
          <p:nvPr/>
        </p:nvSpPr>
        <p:spPr bwMode="auto">
          <a:xfrm>
            <a:off x="4389407" y="1613156"/>
            <a:ext cx="1148369"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eaLnBrk="0" hangingPunct="0">
              <a:buClr>
                <a:srgbClr val="000000"/>
              </a:buClr>
              <a:buSzPct val="100000"/>
              <a:buFont typeface="Verdana" pitchFamily="34" charset="0"/>
              <a:buNone/>
            </a:pPr>
            <a:r>
              <a:rPr lang="en-GB" sz="1400" i="1" dirty="0">
                <a:solidFill>
                  <a:srgbClr val="000000"/>
                </a:solidFill>
                <a:latin typeface="Verdana" pitchFamily="34" charset="0"/>
              </a:rPr>
              <a:t>CFS model</a:t>
            </a:r>
          </a:p>
        </p:txBody>
      </p:sp>
      <p:sp>
        <p:nvSpPr>
          <p:cNvPr id="13" name="Text Box 11"/>
          <p:cNvSpPr txBox="1">
            <a:spLocks noChangeArrowheads="1"/>
          </p:cNvSpPr>
          <p:nvPr/>
        </p:nvSpPr>
        <p:spPr bwMode="auto">
          <a:xfrm>
            <a:off x="4293155" y="4200832"/>
            <a:ext cx="1783158"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eaLnBrk="0" hangingPunct="0">
              <a:buClr>
                <a:srgbClr val="000000"/>
              </a:buClr>
              <a:buSzPct val="100000"/>
              <a:buFont typeface="Verdana" pitchFamily="34" charset="0"/>
              <a:buNone/>
            </a:pPr>
            <a:r>
              <a:rPr lang="en-GB" sz="1400" i="1" dirty="0">
                <a:solidFill>
                  <a:srgbClr val="000000"/>
                </a:solidFill>
                <a:latin typeface="Verdana" pitchFamily="34" charset="0"/>
              </a:rPr>
              <a:t>WRF Downscaled </a:t>
            </a:r>
          </a:p>
          <a:p>
            <a:pPr eaLnBrk="0" hangingPunct="0">
              <a:buClr>
                <a:srgbClr val="000000"/>
              </a:buClr>
              <a:buSzPct val="100000"/>
              <a:buFont typeface="Verdana" pitchFamily="34" charset="0"/>
              <a:buNone/>
            </a:pPr>
            <a:r>
              <a:rPr lang="en-GB" sz="1400" i="1" dirty="0">
                <a:solidFill>
                  <a:srgbClr val="000000"/>
                </a:solidFill>
                <a:latin typeface="Verdana" pitchFamily="34" charset="0"/>
              </a:rPr>
              <a:t>CFS model</a:t>
            </a: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833" y="3815173"/>
            <a:ext cx="809229" cy="106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488" y="3815173"/>
            <a:ext cx="811213"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9288" b="93413"/>
          <a:stretch/>
        </p:blipFill>
        <p:spPr bwMode="auto">
          <a:xfrm rot="5400000">
            <a:off x="6818704" y="3781732"/>
            <a:ext cx="274559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3298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extLst>
              <a:ext uri="{28A0092B-C50C-407E-A947-70E740481C1C}">
                <a14:useLocalDpi xmlns:a14="http://schemas.microsoft.com/office/drawing/2010/main" val="0"/>
              </a:ext>
            </a:extLst>
          </a:blip>
          <a:srcRect l="57309" t="73576" b="3831"/>
          <a:stretch/>
        </p:blipFill>
        <p:spPr bwMode="auto">
          <a:xfrm>
            <a:off x="4286222" y="4530042"/>
            <a:ext cx="3162300" cy="2286000"/>
          </a:xfrm>
          <a:prstGeom prst="rect">
            <a:avLst/>
          </a:prstGeom>
          <a:noFill/>
        </p:spPr>
      </p:pic>
      <p:sp>
        <p:nvSpPr>
          <p:cNvPr id="4" name="Title 1"/>
          <p:cNvSpPr txBox="1">
            <a:spLocks/>
          </p:cNvSpPr>
          <p:nvPr/>
        </p:nvSpPr>
        <p:spPr>
          <a:xfrm>
            <a:off x="217979" y="152400"/>
            <a:ext cx="8229600" cy="1143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Early summer (JJ) vs. Late summer (AS) </a:t>
            </a:r>
          </a:p>
          <a:p>
            <a:r>
              <a:rPr lang="en-US" sz="3200" b="1" dirty="0" smtClean="0"/>
              <a:t>Temperature Anomaly Correlation for CFS and CFS-WRF</a:t>
            </a:r>
          </a:p>
        </p:txBody>
      </p:sp>
      <p:pic>
        <p:nvPicPr>
          <p:cNvPr id="6" name="Picture 5"/>
          <p:cNvPicPr/>
          <p:nvPr/>
        </p:nvPicPr>
        <p:blipFill rotWithShape="1">
          <a:blip r:embed="rId2">
            <a:extLst>
              <a:ext uri="{28A0092B-C50C-407E-A947-70E740481C1C}">
                <a14:useLocalDpi xmlns:a14="http://schemas.microsoft.com/office/drawing/2010/main" val="0"/>
              </a:ext>
            </a:extLst>
          </a:blip>
          <a:srcRect l="57309" t="29005" b="49057"/>
          <a:stretch/>
        </p:blipFill>
        <p:spPr bwMode="auto">
          <a:xfrm>
            <a:off x="4267200" y="1847580"/>
            <a:ext cx="3162300" cy="2041865"/>
          </a:xfrm>
          <a:prstGeom prst="rect">
            <a:avLst/>
          </a:prstGeom>
          <a:noFill/>
        </p:spPr>
      </p:pic>
      <p:sp>
        <p:nvSpPr>
          <p:cNvPr id="8" name="Text Box 8"/>
          <p:cNvSpPr txBox="1">
            <a:spLocks noChangeArrowheads="1"/>
          </p:cNvSpPr>
          <p:nvPr/>
        </p:nvSpPr>
        <p:spPr bwMode="auto">
          <a:xfrm>
            <a:off x="697688" y="1537622"/>
            <a:ext cx="2549393"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eaLnBrk="0" hangingPunct="0">
              <a:buClr>
                <a:srgbClr val="000000"/>
              </a:buClr>
              <a:buSzPct val="100000"/>
              <a:buFont typeface="Verdana" pitchFamily="34" charset="0"/>
              <a:buNone/>
            </a:pPr>
            <a:r>
              <a:rPr lang="en-GB" sz="1400" i="1" dirty="0" smtClean="0">
                <a:solidFill>
                  <a:srgbClr val="000000"/>
                </a:solidFill>
                <a:latin typeface="Verdana" pitchFamily="34" charset="0"/>
              </a:rPr>
              <a:t>CFS model: Early summer</a:t>
            </a:r>
            <a:endParaRPr lang="en-GB" sz="1400" i="1" dirty="0">
              <a:solidFill>
                <a:srgbClr val="000000"/>
              </a:solidFill>
              <a:latin typeface="Verdana" pitchFamily="34" charset="0"/>
            </a:endParaRPr>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102" t="28899" b="48981"/>
          <a:stretch/>
        </p:blipFill>
        <p:spPr bwMode="auto">
          <a:xfrm>
            <a:off x="709710" y="1847580"/>
            <a:ext cx="3042888" cy="21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9780" t="73666" b="4452"/>
          <a:stretch/>
        </p:blipFill>
        <p:spPr bwMode="auto">
          <a:xfrm>
            <a:off x="697687" y="4524682"/>
            <a:ext cx="3163285" cy="2199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8"/>
          <p:cNvSpPr txBox="1">
            <a:spLocks noChangeArrowheads="1"/>
          </p:cNvSpPr>
          <p:nvPr/>
        </p:nvSpPr>
        <p:spPr bwMode="auto">
          <a:xfrm>
            <a:off x="647442" y="4004641"/>
            <a:ext cx="2589169"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eaLnBrk="0" hangingPunct="0">
              <a:buClr>
                <a:srgbClr val="000000"/>
              </a:buClr>
              <a:buSzPct val="100000"/>
              <a:buFont typeface="Verdana" pitchFamily="34" charset="0"/>
              <a:buNone/>
            </a:pPr>
            <a:r>
              <a:rPr lang="en-GB" sz="1400" i="1" dirty="0" smtClean="0">
                <a:solidFill>
                  <a:srgbClr val="000000"/>
                </a:solidFill>
                <a:latin typeface="Verdana" pitchFamily="34" charset="0"/>
              </a:rPr>
              <a:t>WRF Downscaled </a:t>
            </a:r>
          </a:p>
          <a:p>
            <a:pPr eaLnBrk="0" hangingPunct="0">
              <a:buClr>
                <a:srgbClr val="000000"/>
              </a:buClr>
              <a:buSzPct val="100000"/>
              <a:buFont typeface="Verdana" pitchFamily="34" charset="0"/>
              <a:buNone/>
            </a:pPr>
            <a:r>
              <a:rPr lang="en-GB" sz="1400" i="1" dirty="0" smtClean="0">
                <a:solidFill>
                  <a:srgbClr val="000000"/>
                </a:solidFill>
                <a:latin typeface="Verdana" pitchFamily="34" charset="0"/>
              </a:rPr>
              <a:t>CFS Model: Early summer</a:t>
            </a:r>
            <a:endParaRPr lang="en-GB" sz="1400" i="1" dirty="0">
              <a:solidFill>
                <a:srgbClr val="000000"/>
              </a:solidFill>
              <a:latin typeface="Verdana" pitchFamily="34" charset="0"/>
            </a:endParaRPr>
          </a:p>
        </p:txBody>
      </p:sp>
      <p:sp>
        <p:nvSpPr>
          <p:cNvPr id="13" name="Text Box 8"/>
          <p:cNvSpPr txBox="1">
            <a:spLocks noChangeArrowheads="1"/>
          </p:cNvSpPr>
          <p:nvPr/>
        </p:nvSpPr>
        <p:spPr bwMode="auto">
          <a:xfrm>
            <a:off x="4367245" y="1537622"/>
            <a:ext cx="2480464"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eaLnBrk="0" hangingPunct="0">
              <a:buClr>
                <a:srgbClr val="000000"/>
              </a:buClr>
              <a:buSzPct val="100000"/>
              <a:buFont typeface="Verdana" pitchFamily="34" charset="0"/>
              <a:buNone/>
            </a:pPr>
            <a:r>
              <a:rPr lang="en-GB" sz="1400" i="1" dirty="0" smtClean="0">
                <a:solidFill>
                  <a:srgbClr val="000000"/>
                </a:solidFill>
                <a:latin typeface="Verdana" pitchFamily="34" charset="0"/>
              </a:rPr>
              <a:t>CFS model: Late summer</a:t>
            </a:r>
            <a:endParaRPr lang="en-GB" sz="1400" i="1" dirty="0">
              <a:solidFill>
                <a:srgbClr val="000000"/>
              </a:solidFill>
              <a:latin typeface="Verdana" pitchFamily="34" charset="0"/>
            </a:endParaRPr>
          </a:p>
        </p:txBody>
      </p:sp>
      <p:sp>
        <p:nvSpPr>
          <p:cNvPr id="14" name="Text Box 8"/>
          <p:cNvSpPr txBox="1">
            <a:spLocks noChangeArrowheads="1"/>
          </p:cNvSpPr>
          <p:nvPr/>
        </p:nvSpPr>
        <p:spPr bwMode="auto">
          <a:xfrm>
            <a:off x="4312892" y="3999281"/>
            <a:ext cx="2589169"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eaLnBrk="0" hangingPunct="0">
              <a:buClr>
                <a:srgbClr val="000000"/>
              </a:buClr>
              <a:buSzPct val="100000"/>
              <a:buFont typeface="Verdana" pitchFamily="34" charset="0"/>
              <a:buNone/>
            </a:pPr>
            <a:r>
              <a:rPr lang="en-GB" sz="1400" i="1" dirty="0" smtClean="0">
                <a:solidFill>
                  <a:srgbClr val="000000"/>
                </a:solidFill>
                <a:latin typeface="Verdana" pitchFamily="34" charset="0"/>
              </a:rPr>
              <a:t>WRF Downscaled </a:t>
            </a:r>
          </a:p>
          <a:p>
            <a:pPr eaLnBrk="0" hangingPunct="0">
              <a:buClr>
                <a:srgbClr val="000000"/>
              </a:buClr>
              <a:buSzPct val="100000"/>
              <a:buFont typeface="Verdana" pitchFamily="34" charset="0"/>
              <a:buNone/>
            </a:pPr>
            <a:r>
              <a:rPr lang="en-GB" sz="1400" i="1" dirty="0" smtClean="0">
                <a:solidFill>
                  <a:srgbClr val="000000"/>
                </a:solidFill>
                <a:latin typeface="Verdana" pitchFamily="34" charset="0"/>
              </a:rPr>
              <a:t>CFS Model: Late summer</a:t>
            </a:r>
            <a:endParaRPr lang="en-GB" sz="1400" i="1" dirty="0">
              <a:solidFill>
                <a:srgbClr val="000000"/>
              </a:solidFill>
              <a:latin typeface="Verdana" pitchFamily="34" charset="0"/>
            </a:endParaRPr>
          </a:p>
        </p:txBody>
      </p:sp>
      <p:pic>
        <p:nvPicPr>
          <p:cNvPr id="1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2956" y="3737116"/>
            <a:ext cx="811213"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287" y="3731756"/>
            <a:ext cx="811213"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9288" b="93413"/>
          <a:stretch/>
        </p:blipFill>
        <p:spPr bwMode="auto">
          <a:xfrm rot="5400000">
            <a:off x="6974914" y="3822208"/>
            <a:ext cx="274559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861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110" y="228600"/>
            <a:ext cx="8229600" cy="868362"/>
          </a:xfrm>
        </p:spPr>
        <p:txBody>
          <a:bodyPr>
            <a:normAutofit/>
          </a:bodyPr>
          <a:lstStyle/>
          <a:p>
            <a:r>
              <a:rPr lang="en-US" sz="3200" b="1" dirty="0" smtClean="0"/>
              <a:t>Presentation Overview</a:t>
            </a:r>
            <a:endParaRPr lang="en-US" sz="3200" b="1" dirty="0"/>
          </a:p>
        </p:txBody>
      </p:sp>
      <p:sp>
        <p:nvSpPr>
          <p:cNvPr id="4" name="TextBox 3"/>
          <p:cNvSpPr txBox="1"/>
          <p:nvPr/>
        </p:nvSpPr>
        <p:spPr>
          <a:xfrm>
            <a:off x="533400" y="1371600"/>
            <a:ext cx="8229600" cy="5201424"/>
          </a:xfrm>
          <a:prstGeom prst="rect">
            <a:avLst/>
          </a:prstGeom>
          <a:noFill/>
        </p:spPr>
        <p:txBody>
          <a:bodyPr wrap="square" rtlCol="0">
            <a:spAutoFit/>
          </a:bodyPr>
          <a:lstStyle/>
          <a:p>
            <a:r>
              <a:rPr lang="en-US" sz="2000" dirty="0" smtClean="0"/>
              <a:t>Motivation for improved seasonal forecasts of the North American Monsoon and fundamental  processes that should be represented in a physical model</a:t>
            </a:r>
          </a:p>
          <a:p>
            <a:endParaRPr lang="en-US" sz="2000" dirty="0" smtClean="0"/>
          </a:p>
          <a:p>
            <a:r>
              <a:rPr lang="en-US" sz="2000" dirty="0" smtClean="0"/>
              <a:t>Methodology of dynamically downscaling a global reanalysis and a global seasonal forecast model.</a:t>
            </a:r>
          </a:p>
          <a:p>
            <a:endParaRPr lang="en-US" sz="2000" dirty="0"/>
          </a:p>
          <a:p>
            <a:r>
              <a:rPr lang="en-US" sz="2000" dirty="0" smtClean="0"/>
              <a:t>Improved representation of monsoon climatology in RCM</a:t>
            </a:r>
          </a:p>
          <a:p>
            <a:endParaRPr lang="en-US" sz="2000" dirty="0"/>
          </a:p>
          <a:p>
            <a:r>
              <a:rPr lang="en-US" sz="2000" dirty="0" smtClean="0"/>
              <a:t>Does the representation of </a:t>
            </a:r>
            <a:r>
              <a:rPr lang="en-US" sz="2000" dirty="0" err="1" smtClean="0"/>
              <a:t>interannual</a:t>
            </a:r>
            <a:r>
              <a:rPr lang="en-US" sz="2000" dirty="0" smtClean="0"/>
              <a:t> variability improve in the seasonal forecast with a RCM?  How and why?</a:t>
            </a:r>
          </a:p>
          <a:p>
            <a:endParaRPr lang="en-US" sz="2000" dirty="0"/>
          </a:p>
          <a:p>
            <a:r>
              <a:rPr lang="en-US" sz="2000" dirty="0" smtClean="0"/>
              <a:t>Concluding points</a:t>
            </a:r>
          </a:p>
          <a:p>
            <a:endParaRPr lang="en-US" sz="2000" dirty="0"/>
          </a:p>
          <a:p>
            <a:r>
              <a:rPr lang="en-US" i="1" dirty="0" smtClean="0"/>
              <a:t>Acknowledgements</a:t>
            </a:r>
            <a:r>
              <a:rPr lang="en-US" dirty="0" smtClean="0"/>
              <a:t>:  Jae Kyung-</a:t>
            </a:r>
            <a:r>
              <a:rPr lang="en-US" dirty="0" err="1" smtClean="0"/>
              <a:t>Schemm</a:t>
            </a:r>
            <a:r>
              <a:rPr lang="en-US" dirty="0"/>
              <a:t> </a:t>
            </a:r>
            <a:r>
              <a:rPr lang="en-US" dirty="0" smtClean="0"/>
              <a:t>and Henry </a:t>
            </a:r>
            <a:r>
              <a:rPr lang="en-US" dirty="0" err="1" smtClean="0"/>
              <a:t>Juang</a:t>
            </a:r>
            <a:r>
              <a:rPr lang="en-US" dirty="0"/>
              <a:t> </a:t>
            </a:r>
            <a:r>
              <a:rPr lang="en-US" dirty="0" smtClean="0"/>
              <a:t>(NOAA/NCEP); Ed Cook and Russ </a:t>
            </a:r>
            <a:r>
              <a:rPr lang="en-US" dirty="0" err="1" smtClean="0"/>
              <a:t>Vose</a:t>
            </a:r>
            <a:r>
              <a:rPr lang="en-US" dirty="0" smtClean="0"/>
              <a:t> (NOAA); Matt </a:t>
            </a:r>
            <a:r>
              <a:rPr lang="en-US" dirty="0" err="1" smtClean="0"/>
              <a:t>Switanek</a:t>
            </a:r>
            <a:r>
              <a:rPr lang="en-US" dirty="0" smtClean="0"/>
              <a:t> , </a:t>
            </a:r>
            <a:r>
              <a:rPr lang="en-US" dirty="0" err="1" smtClean="0"/>
              <a:t>Francina</a:t>
            </a:r>
            <a:r>
              <a:rPr lang="en-US" dirty="0" smtClean="0"/>
              <a:t> Dominguez , </a:t>
            </a:r>
            <a:r>
              <a:rPr lang="en-US" dirty="0" err="1" smtClean="0"/>
              <a:t>Hsin</a:t>
            </a:r>
            <a:r>
              <a:rPr lang="en-US" dirty="0" smtClean="0"/>
              <a:t>-I Chang, and Carlos Carrillo (UA) .  Funding provided by National Science Foundation.</a:t>
            </a:r>
            <a:endParaRPr lang="en-US" dirty="0"/>
          </a:p>
          <a:p>
            <a:endParaRPr lang="en-US" dirty="0"/>
          </a:p>
        </p:txBody>
      </p:sp>
    </p:spTree>
    <p:extLst>
      <p:ext uri="{BB962C8B-B14F-4D97-AF65-F5344CB8AC3E}">
        <p14:creationId xmlns:p14="http://schemas.microsoft.com/office/powerpoint/2010/main" val="2533026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extLst>
              <a:ext uri="{28A0092B-C50C-407E-A947-70E740481C1C}">
                <a14:useLocalDpi xmlns:a14="http://schemas.microsoft.com/office/drawing/2010/main" val="0"/>
              </a:ext>
            </a:extLst>
          </a:blip>
          <a:srcRect l="57023" t="70333" b="7881"/>
          <a:stretch/>
        </p:blipFill>
        <p:spPr bwMode="auto">
          <a:xfrm>
            <a:off x="4038600" y="4453890"/>
            <a:ext cx="2971801" cy="2209800"/>
          </a:xfrm>
          <a:prstGeom prst="rect">
            <a:avLst/>
          </a:prstGeom>
          <a:noFill/>
          <a:ln>
            <a:noFill/>
          </a:ln>
        </p:spPr>
      </p:pic>
      <p:pic>
        <p:nvPicPr>
          <p:cNvPr id="4" name="Picture 3"/>
          <p:cNvPicPr/>
          <p:nvPr/>
        </p:nvPicPr>
        <p:blipFill rotWithShape="1">
          <a:blip r:embed="rId2">
            <a:extLst>
              <a:ext uri="{28A0092B-C50C-407E-A947-70E740481C1C}">
                <a14:useLocalDpi xmlns:a14="http://schemas.microsoft.com/office/drawing/2010/main" val="0"/>
              </a:ext>
            </a:extLst>
          </a:blip>
          <a:srcRect l="9160" t="70380" r="47557" b="7834"/>
          <a:stretch/>
        </p:blipFill>
        <p:spPr bwMode="auto">
          <a:xfrm>
            <a:off x="685800" y="4453890"/>
            <a:ext cx="2979420" cy="2194560"/>
          </a:xfrm>
          <a:prstGeom prst="rect">
            <a:avLst/>
          </a:prstGeom>
          <a:noFill/>
          <a:ln>
            <a:noFill/>
          </a:ln>
        </p:spPr>
      </p:pic>
      <p:pic>
        <p:nvPicPr>
          <p:cNvPr id="5" name="Picture 4"/>
          <p:cNvPicPr/>
          <p:nvPr/>
        </p:nvPicPr>
        <p:blipFill rotWithShape="1">
          <a:blip r:embed="rId2">
            <a:extLst>
              <a:ext uri="{28A0092B-C50C-407E-A947-70E740481C1C}">
                <a14:useLocalDpi xmlns:a14="http://schemas.microsoft.com/office/drawing/2010/main" val="0"/>
              </a:ext>
            </a:extLst>
          </a:blip>
          <a:srcRect l="57176" t="26992" r="3337" b="51147"/>
          <a:stretch/>
        </p:blipFill>
        <p:spPr bwMode="auto">
          <a:xfrm>
            <a:off x="4122223" y="1710033"/>
            <a:ext cx="2811780" cy="2057400"/>
          </a:xfrm>
          <a:prstGeom prst="rect">
            <a:avLst/>
          </a:prstGeom>
          <a:noFill/>
          <a:ln>
            <a:noFill/>
          </a:ln>
        </p:spPr>
      </p:pic>
      <p:pic>
        <p:nvPicPr>
          <p:cNvPr id="7" name="Picture 6"/>
          <p:cNvPicPr/>
          <p:nvPr/>
        </p:nvPicPr>
        <p:blipFill rotWithShape="1">
          <a:blip r:embed="rId2">
            <a:extLst>
              <a:ext uri="{28A0092B-C50C-407E-A947-70E740481C1C}">
                <a14:useLocalDpi xmlns:a14="http://schemas.microsoft.com/office/drawing/2010/main" val="0"/>
              </a:ext>
            </a:extLst>
          </a:blip>
          <a:srcRect l="9466" t="26978" r="47023" b="50710"/>
          <a:stretch/>
        </p:blipFill>
        <p:spPr bwMode="auto">
          <a:xfrm>
            <a:off x="685800" y="1676400"/>
            <a:ext cx="2979420" cy="2057400"/>
          </a:xfrm>
          <a:prstGeom prst="rect">
            <a:avLst/>
          </a:prstGeom>
          <a:noFill/>
          <a:ln>
            <a:noFill/>
          </a:ln>
        </p:spPr>
      </p:pic>
      <p:sp>
        <p:nvSpPr>
          <p:cNvPr id="8" name="Text Box 8"/>
          <p:cNvSpPr txBox="1">
            <a:spLocks noChangeArrowheads="1"/>
          </p:cNvSpPr>
          <p:nvPr/>
        </p:nvSpPr>
        <p:spPr bwMode="auto">
          <a:xfrm>
            <a:off x="697688" y="1400075"/>
            <a:ext cx="2549393"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eaLnBrk="0" hangingPunct="0">
              <a:buClr>
                <a:srgbClr val="000000"/>
              </a:buClr>
              <a:buSzPct val="100000"/>
              <a:buFont typeface="Verdana" pitchFamily="34" charset="0"/>
              <a:buNone/>
            </a:pPr>
            <a:r>
              <a:rPr lang="en-GB" sz="1400" i="1" dirty="0" smtClean="0">
                <a:solidFill>
                  <a:srgbClr val="000000"/>
                </a:solidFill>
                <a:latin typeface="Verdana" pitchFamily="34" charset="0"/>
              </a:rPr>
              <a:t>CFS model: Early summer</a:t>
            </a:r>
            <a:endParaRPr lang="en-GB" sz="1400" i="1" dirty="0">
              <a:solidFill>
                <a:srgbClr val="000000"/>
              </a:solidFill>
              <a:latin typeface="Verdana" pitchFamily="34" charset="0"/>
            </a:endParaRPr>
          </a:p>
        </p:txBody>
      </p:sp>
      <p:sp>
        <p:nvSpPr>
          <p:cNvPr id="9" name="Text Box 8"/>
          <p:cNvSpPr txBox="1">
            <a:spLocks noChangeArrowheads="1"/>
          </p:cNvSpPr>
          <p:nvPr/>
        </p:nvSpPr>
        <p:spPr bwMode="auto">
          <a:xfrm>
            <a:off x="677799" y="3928489"/>
            <a:ext cx="2589169"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eaLnBrk="0" hangingPunct="0">
              <a:buClr>
                <a:srgbClr val="000000"/>
              </a:buClr>
              <a:buSzPct val="100000"/>
              <a:buFont typeface="Verdana" pitchFamily="34" charset="0"/>
              <a:buNone/>
            </a:pPr>
            <a:r>
              <a:rPr lang="en-GB" sz="1400" i="1" dirty="0" smtClean="0">
                <a:solidFill>
                  <a:srgbClr val="000000"/>
                </a:solidFill>
                <a:latin typeface="Verdana" pitchFamily="34" charset="0"/>
              </a:rPr>
              <a:t>WRF Downscaled </a:t>
            </a:r>
          </a:p>
          <a:p>
            <a:pPr eaLnBrk="0" hangingPunct="0">
              <a:buClr>
                <a:srgbClr val="000000"/>
              </a:buClr>
              <a:buSzPct val="100000"/>
              <a:buFont typeface="Verdana" pitchFamily="34" charset="0"/>
              <a:buNone/>
            </a:pPr>
            <a:r>
              <a:rPr lang="en-GB" sz="1400" i="1" dirty="0" smtClean="0">
                <a:solidFill>
                  <a:srgbClr val="000000"/>
                </a:solidFill>
                <a:latin typeface="Verdana" pitchFamily="34" charset="0"/>
              </a:rPr>
              <a:t>CFS Model: Early summer</a:t>
            </a:r>
            <a:endParaRPr lang="en-GB" sz="1400" i="1" dirty="0">
              <a:solidFill>
                <a:srgbClr val="000000"/>
              </a:solidFill>
              <a:latin typeface="Verdana" pitchFamily="34" charset="0"/>
            </a:endParaRPr>
          </a:p>
        </p:txBody>
      </p:sp>
      <p:sp>
        <p:nvSpPr>
          <p:cNvPr id="10" name="Text Box 8"/>
          <p:cNvSpPr txBox="1">
            <a:spLocks noChangeArrowheads="1"/>
          </p:cNvSpPr>
          <p:nvPr/>
        </p:nvSpPr>
        <p:spPr bwMode="auto">
          <a:xfrm>
            <a:off x="4176575" y="1417120"/>
            <a:ext cx="2480464"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eaLnBrk="0" hangingPunct="0">
              <a:buClr>
                <a:srgbClr val="000000"/>
              </a:buClr>
              <a:buSzPct val="100000"/>
              <a:buFont typeface="Verdana" pitchFamily="34" charset="0"/>
              <a:buNone/>
            </a:pPr>
            <a:r>
              <a:rPr lang="en-GB" sz="1400" i="1" dirty="0" smtClean="0">
                <a:solidFill>
                  <a:srgbClr val="000000"/>
                </a:solidFill>
                <a:latin typeface="Verdana" pitchFamily="34" charset="0"/>
              </a:rPr>
              <a:t>CFS model: Late summer</a:t>
            </a:r>
            <a:endParaRPr lang="en-GB" sz="1400" i="1" dirty="0">
              <a:solidFill>
                <a:srgbClr val="000000"/>
              </a:solidFill>
              <a:latin typeface="Verdana" pitchFamily="34" charset="0"/>
            </a:endParaRPr>
          </a:p>
        </p:txBody>
      </p:sp>
      <p:sp>
        <p:nvSpPr>
          <p:cNvPr id="11" name="Text Box 8"/>
          <p:cNvSpPr txBox="1">
            <a:spLocks noChangeArrowheads="1"/>
          </p:cNvSpPr>
          <p:nvPr/>
        </p:nvSpPr>
        <p:spPr bwMode="auto">
          <a:xfrm>
            <a:off x="4122223" y="3975202"/>
            <a:ext cx="2589169"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eaLnBrk="0" hangingPunct="0">
              <a:buClr>
                <a:srgbClr val="000000"/>
              </a:buClr>
              <a:buSzPct val="100000"/>
              <a:buFont typeface="Verdana" pitchFamily="34" charset="0"/>
              <a:buNone/>
            </a:pPr>
            <a:r>
              <a:rPr lang="en-GB" sz="1400" i="1" dirty="0" smtClean="0">
                <a:solidFill>
                  <a:srgbClr val="000000"/>
                </a:solidFill>
                <a:latin typeface="Verdana" pitchFamily="34" charset="0"/>
              </a:rPr>
              <a:t>WRF Downscaled </a:t>
            </a:r>
          </a:p>
          <a:p>
            <a:pPr eaLnBrk="0" hangingPunct="0">
              <a:buClr>
                <a:srgbClr val="000000"/>
              </a:buClr>
              <a:buSzPct val="100000"/>
              <a:buFont typeface="Verdana" pitchFamily="34" charset="0"/>
              <a:buNone/>
            </a:pPr>
            <a:r>
              <a:rPr lang="en-GB" sz="1400" i="1" dirty="0" smtClean="0">
                <a:solidFill>
                  <a:srgbClr val="000000"/>
                </a:solidFill>
                <a:latin typeface="Verdana" pitchFamily="34" charset="0"/>
              </a:rPr>
              <a:t>CFS Model: Late summer</a:t>
            </a:r>
            <a:endParaRPr lang="en-GB" sz="1400" i="1" dirty="0">
              <a:solidFill>
                <a:srgbClr val="000000"/>
              </a:solidFill>
              <a:latin typeface="Verdana" pitchFamily="34" charset="0"/>
            </a:endParaRPr>
          </a:p>
        </p:txBody>
      </p:sp>
      <p:sp>
        <p:nvSpPr>
          <p:cNvPr id="12" name="Title 1"/>
          <p:cNvSpPr txBox="1">
            <a:spLocks/>
          </p:cNvSpPr>
          <p:nvPr/>
        </p:nvSpPr>
        <p:spPr>
          <a:xfrm>
            <a:off x="381000" y="152400"/>
            <a:ext cx="8229600" cy="1143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Early summer (JJ) vs. Late summer (AS) </a:t>
            </a:r>
          </a:p>
          <a:p>
            <a:r>
              <a:rPr lang="en-US" sz="3200" b="1" dirty="0" smtClean="0"/>
              <a:t>Precipitation Anomaly Correlation for CFS and CFS-WRF</a:t>
            </a:r>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9146" y="3581400"/>
            <a:ext cx="811213"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600450"/>
            <a:ext cx="811213"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9288" b="93413"/>
          <a:stretch/>
        </p:blipFill>
        <p:spPr bwMode="auto">
          <a:xfrm rot="5400000">
            <a:off x="6590104" y="3504308"/>
            <a:ext cx="274559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427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200" b="1" dirty="0" smtClean="0"/>
              <a:t>Early summer (JJ) precipitation</a:t>
            </a:r>
            <a:br>
              <a:rPr lang="en-US" sz="3200" b="1" dirty="0" smtClean="0"/>
            </a:br>
            <a:r>
              <a:rPr lang="en-US" sz="3200" b="1" dirty="0" smtClean="0"/>
              <a:t> anomaly correlation for NAME Tier 2 Region</a:t>
            </a:r>
            <a:endParaRPr lang="en-US" sz="3200" b="1"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587" b="71333"/>
          <a:stretch/>
        </p:blipFill>
        <p:spPr bwMode="auto">
          <a:xfrm>
            <a:off x="1289972" y="1569822"/>
            <a:ext cx="2596228" cy="238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9925" b="48845"/>
          <a:stretch/>
        </p:blipFill>
        <p:spPr bwMode="auto">
          <a:xfrm>
            <a:off x="4563379" y="1714425"/>
            <a:ext cx="2566324" cy="226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52400" b="26573"/>
          <a:stretch/>
        </p:blipFill>
        <p:spPr bwMode="auto">
          <a:xfrm>
            <a:off x="1260013" y="4449912"/>
            <a:ext cx="2757685" cy="240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73912" b="4009"/>
          <a:stretch/>
        </p:blipFill>
        <p:spPr bwMode="auto">
          <a:xfrm>
            <a:off x="4531026" y="4511973"/>
            <a:ext cx="2558538" cy="2346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9288" b="93413"/>
          <a:stretch/>
        </p:blipFill>
        <p:spPr bwMode="auto">
          <a:xfrm rot="5400000">
            <a:off x="6894904" y="3431918"/>
            <a:ext cx="274559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328" y="3699973"/>
            <a:ext cx="566737"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966" y="3761085"/>
            <a:ext cx="566737"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972" y="1252064"/>
            <a:ext cx="16891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634" y="1342950"/>
            <a:ext cx="116998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424" y="3950408"/>
            <a:ext cx="186531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9"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8736" y="3985741"/>
            <a:ext cx="18049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187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b="1" dirty="0" smtClean="0"/>
              <a:t>Early vs. late summer precipitation anomaly correlation: NAME precipitation zones</a:t>
            </a:r>
            <a:endParaRPr lang="en-US" sz="3200" b="1" dirty="0"/>
          </a:p>
        </p:txBody>
      </p:sp>
      <p:pic>
        <p:nvPicPr>
          <p:cNvPr id="3" name="Picture 2"/>
          <p:cNvPicPr/>
          <p:nvPr/>
        </p:nvPicPr>
        <p:blipFill rotWithShape="1">
          <a:blip r:embed="rId2">
            <a:extLst>
              <a:ext uri="{28A0092B-C50C-407E-A947-70E740481C1C}">
                <a14:useLocalDpi xmlns:a14="http://schemas.microsoft.com/office/drawing/2010/main" val="0"/>
              </a:ext>
            </a:extLst>
          </a:blip>
          <a:srcRect l="-105" t="-3771" r="105" b="-2155"/>
          <a:stretch/>
        </p:blipFill>
        <p:spPr bwMode="auto">
          <a:xfrm>
            <a:off x="457200" y="2057400"/>
            <a:ext cx="4038600" cy="4572000"/>
          </a:xfrm>
          <a:prstGeom prst="rect">
            <a:avLst/>
          </a:prstGeom>
          <a:noFill/>
        </p:spPr>
      </p:pic>
      <p:sp>
        <p:nvSpPr>
          <p:cNvPr id="4" name="TextBox 3"/>
          <p:cNvSpPr txBox="1"/>
          <p:nvPr/>
        </p:nvSpPr>
        <p:spPr>
          <a:xfrm>
            <a:off x="4800600" y="2590800"/>
            <a:ext cx="4038599" cy="1200329"/>
          </a:xfrm>
          <a:prstGeom prst="rect">
            <a:avLst/>
          </a:prstGeom>
          <a:noFill/>
        </p:spPr>
        <p:txBody>
          <a:bodyPr wrap="square" rtlCol="0">
            <a:spAutoFit/>
          </a:bodyPr>
          <a:lstStyle/>
          <a:p>
            <a:r>
              <a:rPr lang="en-US" i="1" dirty="0" smtClean="0"/>
              <a:t>Early summer</a:t>
            </a:r>
            <a:r>
              <a:rPr lang="en-US" dirty="0" smtClean="0"/>
              <a:t>: WRF-CFS shows modest increase in anomaly correlation in core monsoon region (Zones 1 and 2) above CFS model.</a:t>
            </a:r>
            <a:endParaRPr lang="en-US" dirty="0"/>
          </a:p>
        </p:txBody>
      </p:sp>
      <p:sp>
        <p:nvSpPr>
          <p:cNvPr id="6" name="TextBox 5"/>
          <p:cNvSpPr txBox="1"/>
          <p:nvPr/>
        </p:nvSpPr>
        <p:spPr>
          <a:xfrm>
            <a:off x="4800600" y="4800600"/>
            <a:ext cx="4038599" cy="923330"/>
          </a:xfrm>
          <a:prstGeom prst="rect">
            <a:avLst/>
          </a:prstGeom>
          <a:noFill/>
        </p:spPr>
        <p:txBody>
          <a:bodyPr wrap="square" rtlCol="0">
            <a:spAutoFit/>
          </a:bodyPr>
          <a:lstStyle/>
          <a:p>
            <a:r>
              <a:rPr lang="en-US" i="1" dirty="0" smtClean="0"/>
              <a:t>Late summer</a:t>
            </a:r>
            <a:r>
              <a:rPr lang="en-US" dirty="0" smtClean="0"/>
              <a:t>:  Marked </a:t>
            </a:r>
            <a:r>
              <a:rPr lang="en-US" dirty="0"/>
              <a:t>d</a:t>
            </a:r>
            <a:r>
              <a:rPr lang="en-US" dirty="0" smtClean="0"/>
              <a:t>ecrease in anomaly correlation throughout most NAME zones for both CFS and WRF-CFS.</a:t>
            </a:r>
            <a:endParaRPr lang="en-US" dirty="0"/>
          </a:p>
        </p:txBody>
      </p:sp>
      <p:sp>
        <p:nvSpPr>
          <p:cNvPr id="8" name="Oval 5"/>
          <p:cNvSpPr>
            <a:spLocks noChangeArrowheads="1"/>
          </p:cNvSpPr>
          <p:nvPr/>
        </p:nvSpPr>
        <p:spPr bwMode="auto">
          <a:xfrm>
            <a:off x="685800" y="2590800"/>
            <a:ext cx="990600" cy="1371600"/>
          </a:xfrm>
          <a:prstGeom prst="ellipse">
            <a:avLst/>
          </a:prstGeom>
          <a:noFill/>
          <a:ln w="25560">
            <a:solidFill>
              <a:srgbClr val="CC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Oval 5"/>
          <p:cNvSpPr>
            <a:spLocks noChangeArrowheads="1"/>
          </p:cNvSpPr>
          <p:nvPr/>
        </p:nvSpPr>
        <p:spPr bwMode="auto">
          <a:xfrm>
            <a:off x="685800" y="4800601"/>
            <a:ext cx="990600" cy="1447800"/>
          </a:xfrm>
          <a:prstGeom prst="ellipse">
            <a:avLst/>
          </a:prstGeom>
          <a:noFill/>
          <a:ln w="25560">
            <a:solidFill>
              <a:srgbClr val="CC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27083238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b="1" dirty="0" smtClean="0"/>
              <a:t>Early vs. late summer temperature anomaly correlation: NAME precipitation zones</a:t>
            </a:r>
            <a:endParaRPr lang="en-US" sz="3200" b="1" dirty="0"/>
          </a:p>
        </p:txBody>
      </p:sp>
      <p:sp>
        <p:nvSpPr>
          <p:cNvPr id="4" name="TextBox 3"/>
          <p:cNvSpPr txBox="1"/>
          <p:nvPr/>
        </p:nvSpPr>
        <p:spPr>
          <a:xfrm>
            <a:off x="5075854" y="2590800"/>
            <a:ext cx="4038599" cy="923330"/>
          </a:xfrm>
          <a:prstGeom prst="rect">
            <a:avLst/>
          </a:prstGeom>
          <a:noFill/>
        </p:spPr>
        <p:txBody>
          <a:bodyPr wrap="square" rtlCol="0">
            <a:spAutoFit/>
          </a:bodyPr>
          <a:lstStyle/>
          <a:p>
            <a:r>
              <a:rPr lang="en-US" i="1" dirty="0" smtClean="0"/>
              <a:t>Early summer</a:t>
            </a:r>
            <a:r>
              <a:rPr lang="en-US" dirty="0" smtClean="0"/>
              <a:t>: WRF-CFS shows increase in anomaly correlation in regions where already substantially high in CFS model.</a:t>
            </a:r>
            <a:endParaRPr lang="en-US" dirty="0"/>
          </a:p>
        </p:txBody>
      </p:sp>
      <p:sp>
        <p:nvSpPr>
          <p:cNvPr id="6" name="TextBox 5"/>
          <p:cNvSpPr txBox="1"/>
          <p:nvPr/>
        </p:nvSpPr>
        <p:spPr>
          <a:xfrm>
            <a:off x="5075853" y="5039108"/>
            <a:ext cx="4038599" cy="923330"/>
          </a:xfrm>
          <a:prstGeom prst="rect">
            <a:avLst/>
          </a:prstGeom>
          <a:noFill/>
        </p:spPr>
        <p:txBody>
          <a:bodyPr wrap="square" rtlCol="0">
            <a:spAutoFit/>
          </a:bodyPr>
          <a:lstStyle/>
          <a:p>
            <a:r>
              <a:rPr lang="en-US" i="1" dirty="0" smtClean="0"/>
              <a:t>Late summer</a:t>
            </a:r>
            <a:r>
              <a:rPr lang="en-US" dirty="0" smtClean="0"/>
              <a:t>:  Marked </a:t>
            </a:r>
            <a:r>
              <a:rPr lang="en-US" dirty="0"/>
              <a:t>d</a:t>
            </a:r>
            <a:r>
              <a:rPr lang="en-US" dirty="0" smtClean="0"/>
              <a:t>ecrease in anomaly correlation throughout most NAME zones for both CFS and WRF-CFS.</a:t>
            </a:r>
            <a:endParaRPr lang="en-US" dirty="0"/>
          </a:p>
        </p:txBody>
      </p:sp>
      <p:pic>
        <p:nvPicPr>
          <p:cNvPr id="2050"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b="13091"/>
          <a:stretch>
            <a:fillRect/>
          </a:stretch>
        </p:blipFill>
        <p:spPr bwMode="auto">
          <a:xfrm>
            <a:off x="582764" y="1991879"/>
            <a:ext cx="4194509" cy="485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5"/>
          <p:cNvSpPr>
            <a:spLocks noChangeArrowheads="1"/>
          </p:cNvSpPr>
          <p:nvPr/>
        </p:nvSpPr>
        <p:spPr bwMode="auto">
          <a:xfrm>
            <a:off x="810208" y="2133600"/>
            <a:ext cx="1170992" cy="1828800"/>
          </a:xfrm>
          <a:prstGeom prst="ellipse">
            <a:avLst/>
          </a:prstGeom>
          <a:noFill/>
          <a:ln w="25560">
            <a:solidFill>
              <a:srgbClr val="CC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Oval 5"/>
          <p:cNvSpPr>
            <a:spLocks noChangeArrowheads="1"/>
          </p:cNvSpPr>
          <p:nvPr/>
        </p:nvSpPr>
        <p:spPr bwMode="auto">
          <a:xfrm>
            <a:off x="582764" y="4648200"/>
            <a:ext cx="1398435" cy="1705146"/>
          </a:xfrm>
          <a:prstGeom prst="ellipse">
            <a:avLst/>
          </a:prstGeom>
          <a:noFill/>
          <a:ln w="25560">
            <a:solidFill>
              <a:srgbClr val="CC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1965830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39" y="304800"/>
            <a:ext cx="8229600" cy="1143000"/>
          </a:xfrm>
        </p:spPr>
        <p:txBody>
          <a:bodyPr>
            <a:noAutofit/>
          </a:bodyPr>
          <a:lstStyle/>
          <a:p>
            <a:r>
              <a:rPr lang="en-US" sz="3200" b="1" dirty="0"/>
              <a:t>M</a:t>
            </a:r>
            <a:r>
              <a:rPr lang="en-US" sz="3200" b="1" dirty="0" smtClean="0"/>
              <a:t>ode of early warm season precipitation in CFS most highly correlated to observations and relationship to large-scale forcing</a:t>
            </a:r>
            <a:endParaRPr lang="en-US" sz="3200" b="1" dirty="0"/>
          </a:p>
        </p:txBody>
      </p:sp>
      <p:sp>
        <p:nvSpPr>
          <p:cNvPr id="4" name="TextBox 3"/>
          <p:cNvSpPr txBox="1"/>
          <p:nvPr/>
        </p:nvSpPr>
        <p:spPr>
          <a:xfrm>
            <a:off x="4997244" y="2286000"/>
            <a:ext cx="3672347" cy="1015663"/>
          </a:xfrm>
          <a:prstGeom prst="rect">
            <a:avLst/>
          </a:prstGeom>
          <a:noFill/>
        </p:spPr>
        <p:txBody>
          <a:bodyPr wrap="square" rtlCol="0">
            <a:spAutoFit/>
          </a:bodyPr>
          <a:lstStyle/>
          <a:p>
            <a:r>
              <a:rPr lang="en-US" sz="2000" dirty="0" smtClean="0"/>
              <a:t>Dominant mode of early warm season precipitation in CFS associated with ENSO variability</a:t>
            </a:r>
            <a:endParaRPr lang="en-US" sz="2000" dirty="0"/>
          </a:p>
        </p:txBody>
      </p:sp>
      <p:sp>
        <p:nvSpPr>
          <p:cNvPr id="5" name="TextBox 4"/>
          <p:cNvSpPr txBox="1"/>
          <p:nvPr/>
        </p:nvSpPr>
        <p:spPr>
          <a:xfrm>
            <a:off x="5001960" y="4040414"/>
            <a:ext cx="3733799" cy="707886"/>
          </a:xfrm>
          <a:prstGeom prst="rect">
            <a:avLst/>
          </a:prstGeom>
          <a:noFill/>
        </p:spPr>
        <p:txBody>
          <a:bodyPr wrap="square" rtlCol="0">
            <a:spAutoFit/>
          </a:bodyPr>
          <a:lstStyle/>
          <a:p>
            <a:r>
              <a:rPr lang="en-US" sz="2000" dirty="0" smtClean="0"/>
              <a:t>Relationship to CFS atmospheric circulation anomalies</a:t>
            </a:r>
            <a:endParaRPr lang="en-US" sz="2000" dirty="0"/>
          </a:p>
        </p:txBody>
      </p:sp>
      <p:sp>
        <p:nvSpPr>
          <p:cNvPr id="8" name="TextBox 7"/>
          <p:cNvSpPr txBox="1"/>
          <p:nvPr/>
        </p:nvSpPr>
        <p:spPr>
          <a:xfrm>
            <a:off x="4997244" y="5619117"/>
            <a:ext cx="3704303" cy="707886"/>
          </a:xfrm>
          <a:prstGeom prst="rect">
            <a:avLst/>
          </a:prstGeom>
          <a:noFill/>
        </p:spPr>
        <p:txBody>
          <a:bodyPr wrap="square" rtlCol="0">
            <a:spAutoFit/>
          </a:bodyPr>
          <a:lstStyle/>
          <a:p>
            <a:r>
              <a:rPr lang="en-US" sz="2000" dirty="0" smtClean="0"/>
              <a:t>Relationship to CFS sea surface temperature anomalies</a:t>
            </a:r>
            <a:endParaRPr lang="en-US"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34" y="1950931"/>
            <a:ext cx="4016829" cy="4886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6859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rcRect b="34013"/>
          <a:stretch>
            <a:fillRect/>
          </a:stretch>
        </p:blipFill>
        <p:spPr bwMode="auto">
          <a:xfrm>
            <a:off x="609600" y="1710813"/>
            <a:ext cx="3657600" cy="4916129"/>
          </a:xfrm>
          <a:prstGeom prst="rect">
            <a:avLst/>
          </a:prstGeom>
          <a:noFill/>
          <a:ln>
            <a:noFill/>
          </a:ln>
        </p:spPr>
      </p:pic>
      <p:sp>
        <p:nvSpPr>
          <p:cNvPr id="4" name="TextBox 3"/>
          <p:cNvSpPr txBox="1"/>
          <p:nvPr/>
        </p:nvSpPr>
        <p:spPr>
          <a:xfrm>
            <a:off x="5053780" y="2057400"/>
            <a:ext cx="3672347" cy="1015663"/>
          </a:xfrm>
          <a:prstGeom prst="rect">
            <a:avLst/>
          </a:prstGeom>
          <a:noFill/>
        </p:spPr>
        <p:txBody>
          <a:bodyPr wrap="square" rtlCol="0">
            <a:spAutoFit/>
          </a:bodyPr>
          <a:lstStyle/>
          <a:p>
            <a:r>
              <a:rPr lang="en-US" sz="2000" dirty="0" smtClean="0"/>
              <a:t>Dominant mode of early warm season precipitation in WRF-CFS associated with ENSO variability</a:t>
            </a:r>
            <a:endParaRPr lang="en-US" sz="2000" dirty="0"/>
          </a:p>
        </p:txBody>
      </p:sp>
      <p:sp>
        <p:nvSpPr>
          <p:cNvPr id="5" name="TextBox 4"/>
          <p:cNvSpPr txBox="1"/>
          <p:nvPr/>
        </p:nvSpPr>
        <p:spPr>
          <a:xfrm>
            <a:off x="5029199" y="3811297"/>
            <a:ext cx="3733799" cy="707886"/>
          </a:xfrm>
          <a:prstGeom prst="rect">
            <a:avLst/>
          </a:prstGeom>
          <a:noFill/>
        </p:spPr>
        <p:txBody>
          <a:bodyPr wrap="square" rtlCol="0">
            <a:spAutoFit/>
          </a:bodyPr>
          <a:lstStyle/>
          <a:p>
            <a:r>
              <a:rPr lang="en-US" sz="2000" dirty="0" smtClean="0"/>
              <a:t>Relationship to CFS atmospheric circulation anomalies</a:t>
            </a:r>
            <a:endParaRPr lang="en-US" sz="2000" dirty="0"/>
          </a:p>
        </p:txBody>
      </p:sp>
      <p:sp>
        <p:nvSpPr>
          <p:cNvPr id="8" name="TextBox 7"/>
          <p:cNvSpPr txBox="1"/>
          <p:nvPr/>
        </p:nvSpPr>
        <p:spPr>
          <a:xfrm>
            <a:off x="4997244" y="5265174"/>
            <a:ext cx="3704303" cy="707886"/>
          </a:xfrm>
          <a:prstGeom prst="rect">
            <a:avLst/>
          </a:prstGeom>
          <a:noFill/>
        </p:spPr>
        <p:txBody>
          <a:bodyPr wrap="square" rtlCol="0">
            <a:spAutoFit/>
          </a:bodyPr>
          <a:lstStyle/>
          <a:p>
            <a:r>
              <a:rPr lang="en-US" sz="2000" dirty="0" smtClean="0"/>
              <a:t>Relationship to CFS sea surface temperature anomalies</a:t>
            </a:r>
            <a:endParaRPr lang="en-US" sz="2000" dirty="0"/>
          </a:p>
        </p:txBody>
      </p:sp>
      <p:sp>
        <p:nvSpPr>
          <p:cNvPr id="9" name="Title 1"/>
          <p:cNvSpPr>
            <a:spLocks noGrp="1"/>
          </p:cNvSpPr>
          <p:nvPr>
            <p:ph type="title"/>
          </p:nvPr>
        </p:nvSpPr>
        <p:spPr>
          <a:xfrm>
            <a:off x="304798" y="228600"/>
            <a:ext cx="8458200" cy="1143000"/>
          </a:xfrm>
        </p:spPr>
        <p:txBody>
          <a:bodyPr>
            <a:noAutofit/>
          </a:bodyPr>
          <a:lstStyle/>
          <a:p>
            <a:r>
              <a:rPr lang="en-US" sz="3200" b="1" dirty="0"/>
              <a:t>M</a:t>
            </a:r>
            <a:r>
              <a:rPr lang="en-US" sz="3200" b="1" dirty="0" smtClean="0"/>
              <a:t>ode of early warm season precipitation in WRF-CFS most highly correlated to observations and relationship to large-scale forcing</a:t>
            </a:r>
            <a:endParaRPr lang="en-US" sz="3200" b="1" dirty="0"/>
          </a:p>
        </p:txBody>
      </p:sp>
    </p:spTree>
    <p:extLst>
      <p:ext uri="{BB962C8B-B14F-4D97-AF65-F5344CB8AC3E}">
        <p14:creationId xmlns:p14="http://schemas.microsoft.com/office/powerpoint/2010/main" val="2863668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Time series of observed and modeled JJ SPI: NAME precipitation zone 1</a:t>
            </a:r>
            <a:endParaRPr lang="en-US" b="1" dirty="0"/>
          </a:p>
        </p:txBody>
      </p:sp>
      <p:pic>
        <p:nvPicPr>
          <p:cNvPr id="4098" name="Picture 21"/>
          <p:cNvPicPr>
            <a:picLocks noChangeAspect="1" noChangeArrowheads="1"/>
          </p:cNvPicPr>
          <p:nvPr/>
        </p:nvPicPr>
        <p:blipFill rotWithShape="1">
          <a:blip r:embed="rId2">
            <a:extLst>
              <a:ext uri="{28A0092B-C50C-407E-A947-70E740481C1C}">
                <a14:useLocalDpi xmlns:a14="http://schemas.microsoft.com/office/drawing/2010/main" val="0"/>
              </a:ext>
            </a:extLst>
          </a:blip>
          <a:srcRect t="50001" r="53481" b="-1"/>
          <a:stretch/>
        </p:blipFill>
        <p:spPr bwMode="auto">
          <a:xfrm rot="5400000">
            <a:off x="2143475" y="923575"/>
            <a:ext cx="4857049"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292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Large-scale circulation, sea surface temperature anomalies from global models and regional model simulated precipitation anomalies</a:t>
            </a:r>
            <a:endParaRPr lang="en-US" sz="3200" b="1" dirty="0"/>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t="51817"/>
          <a:stretch/>
        </p:blipFill>
        <p:spPr bwMode="auto">
          <a:xfrm>
            <a:off x="4724282" y="2230853"/>
            <a:ext cx="4343400" cy="2888226"/>
          </a:xfrm>
          <a:prstGeom prst="rect">
            <a:avLst/>
          </a:prstGeom>
          <a:noFill/>
          <a:ln>
            <a:noFill/>
          </a:ln>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8255"/>
          <a:stretch/>
        </p:blipFill>
        <p:spPr bwMode="auto">
          <a:xfrm>
            <a:off x="322121" y="2230853"/>
            <a:ext cx="3981835" cy="291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116" y="5168313"/>
            <a:ext cx="4414684" cy="1938992"/>
          </a:xfrm>
          <a:prstGeom prst="rect">
            <a:avLst/>
          </a:prstGeom>
          <a:noFill/>
        </p:spPr>
        <p:txBody>
          <a:bodyPr wrap="square" rtlCol="0">
            <a:spAutoFit/>
          </a:bodyPr>
          <a:lstStyle/>
          <a:p>
            <a:pPr marL="342900" indent="-342900">
              <a:buFont typeface="Arial" pitchFamily="34" charset="0"/>
              <a:buChar char="•"/>
            </a:pPr>
            <a:r>
              <a:rPr lang="en-US" sz="2000" dirty="0" smtClean="0"/>
              <a:t>Early and wet monsoon well forecast</a:t>
            </a:r>
          </a:p>
          <a:p>
            <a:pPr marL="342900" indent="-342900">
              <a:buFont typeface="Arial" pitchFamily="34" charset="0"/>
              <a:buChar char="•"/>
            </a:pPr>
            <a:r>
              <a:rPr lang="en-US" sz="2000" dirty="0" smtClean="0"/>
              <a:t>Similar results from WRF-NCEP, WRF CFS</a:t>
            </a:r>
          </a:p>
          <a:p>
            <a:pPr marL="342900" indent="-342900">
              <a:buFont typeface="Arial" pitchFamily="34" charset="0"/>
              <a:buChar char="•"/>
            </a:pPr>
            <a:r>
              <a:rPr lang="en-US" sz="2000" dirty="0" smtClean="0"/>
              <a:t>Monsoon ridge dependence on ENSO forcing</a:t>
            </a:r>
          </a:p>
          <a:p>
            <a:endParaRPr lang="en-US" sz="2000" dirty="0"/>
          </a:p>
        </p:txBody>
      </p:sp>
      <p:sp>
        <p:nvSpPr>
          <p:cNvPr id="7" name="TextBox 6"/>
          <p:cNvSpPr txBox="1"/>
          <p:nvPr/>
        </p:nvSpPr>
        <p:spPr>
          <a:xfrm>
            <a:off x="4724282" y="5226784"/>
            <a:ext cx="4645859" cy="1631216"/>
          </a:xfrm>
          <a:prstGeom prst="rect">
            <a:avLst/>
          </a:prstGeom>
          <a:noFill/>
        </p:spPr>
        <p:txBody>
          <a:bodyPr wrap="square" rtlCol="0">
            <a:spAutoFit/>
          </a:bodyPr>
          <a:lstStyle/>
          <a:p>
            <a:pPr marL="342900" indent="-342900">
              <a:buFont typeface="Arial" pitchFamily="34" charset="0"/>
              <a:buChar char="•"/>
            </a:pPr>
            <a:r>
              <a:rPr lang="en-US" sz="2000" dirty="0" smtClean="0"/>
              <a:t>Late monsoon, Midwest flooding not forecast</a:t>
            </a:r>
          </a:p>
          <a:p>
            <a:pPr marL="342900" indent="-342900">
              <a:buFont typeface="Arial" pitchFamily="34" charset="0"/>
              <a:buChar char="•"/>
            </a:pPr>
            <a:r>
              <a:rPr lang="en-US" sz="2000" dirty="0" smtClean="0"/>
              <a:t>WRF-NCEP, WRF CFS results differ</a:t>
            </a:r>
          </a:p>
          <a:p>
            <a:pPr marL="342900" indent="-342900">
              <a:buFont typeface="Arial" pitchFamily="34" charset="0"/>
              <a:buChar char="•"/>
            </a:pPr>
            <a:r>
              <a:rPr lang="en-US" sz="2000" dirty="0" smtClean="0"/>
              <a:t>SST forcing signal not captured by CFS.</a:t>
            </a:r>
          </a:p>
          <a:p>
            <a:endParaRPr lang="en-US" sz="2000" dirty="0"/>
          </a:p>
        </p:txBody>
      </p:sp>
      <p:sp>
        <p:nvSpPr>
          <p:cNvPr id="5" name="TextBox 4"/>
          <p:cNvSpPr txBox="1"/>
          <p:nvPr/>
        </p:nvSpPr>
        <p:spPr>
          <a:xfrm>
            <a:off x="1066800" y="1796534"/>
            <a:ext cx="3015505" cy="369332"/>
          </a:xfrm>
          <a:prstGeom prst="rect">
            <a:avLst/>
          </a:prstGeom>
          <a:noFill/>
        </p:spPr>
        <p:txBody>
          <a:bodyPr wrap="none" rtlCol="0">
            <a:spAutoFit/>
          </a:bodyPr>
          <a:lstStyle/>
          <a:p>
            <a:r>
              <a:rPr lang="en-US" i="1" dirty="0" smtClean="0"/>
              <a:t>1984: Wet and early monsoon</a:t>
            </a:r>
            <a:endParaRPr lang="en-US" i="1" dirty="0"/>
          </a:p>
        </p:txBody>
      </p:sp>
      <p:sp>
        <p:nvSpPr>
          <p:cNvPr id="6" name="TextBox 5"/>
          <p:cNvSpPr txBox="1"/>
          <p:nvPr/>
        </p:nvSpPr>
        <p:spPr>
          <a:xfrm>
            <a:off x="5433403" y="1796534"/>
            <a:ext cx="3227615" cy="369332"/>
          </a:xfrm>
          <a:prstGeom prst="rect">
            <a:avLst/>
          </a:prstGeom>
          <a:noFill/>
        </p:spPr>
        <p:txBody>
          <a:bodyPr wrap="none" rtlCol="0">
            <a:spAutoFit/>
          </a:bodyPr>
          <a:lstStyle/>
          <a:p>
            <a:r>
              <a:rPr lang="en-US" i="1" dirty="0" smtClean="0"/>
              <a:t>1993: Dry and delayed monsoon</a:t>
            </a:r>
            <a:endParaRPr lang="en-US" i="1" dirty="0"/>
          </a:p>
        </p:txBody>
      </p:sp>
    </p:spTree>
    <p:extLst>
      <p:ext uri="{BB962C8B-B14F-4D97-AF65-F5344CB8AC3E}">
        <p14:creationId xmlns:p14="http://schemas.microsoft.com/office/powerpoint/2010/main" val="2241138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156" y="0"/>
            <a:ext cx="8229600" cy="1143000"/>
          </a:xfrm>
        </p:spPr>
        <p:txBody>
          <a:bodyPr>
            <a:normAutofit/>
          </a:bodyPr>
          <a:lstStyle/>
          <a:p>
            <a:r>
              <a:rPr lang="en-US" sz="3200" b="1" dirty="0" smtClean="0"/>
              <a:t>Concluding points</a:t>
            </a:r>
            <a:endParaRPr lang="en-US" sz="3200" b="1" dirty="0"/>
          </a:p>
        </p:txBody>
      </p:sp>
      <p:sp>
        <p:nvSpPr>
          <p:cNvPr id="3" name="TextBox 2"/>
          <p:cNvSpPr txBox="1"/>
          <p:nvPr/>
        </p:nvSpPr>
        <p:spPr>
          <a:xfrm>
            <a:off x="377313" y="914400"/>
            <a:ext cx="8389374" cy="6247864"/>
          </a:xfrm>
          <a:prstGeom prst="rect">
            <a:avLst/>
          </a:prstGeom>
          <a:noFill/>
        </p:spPr>
        <p:txBody>
          <a:bodyPr wrap="square" rtlCol="0">
            <a:spAutoFit/>
          </a:bodyPr>
          <a:lstStyle/>
          <a:p>
            <a:r>
              <a:rPr lang="en-US" sz="2000" dirty="0" smtClean="0"/>
              <a:t>Dynamical downscaling improves North American Monsoon climatology, due to the improved representation of the diurnal cycle of convection.  Organized convection is a problem, though.</a:t>
            </a:r>
          </a:p>
          <a:p>
            <a:endParaRPr lang="en-US" sz="2000" dirty="0" smtClean="0"/>
          </a:p>
          <a:p>
            <a:r>
              <a:rPr lang="en-US" sz="2000" dirty="0" smtClean="0"/>
              <a:t>In general, WRF tends to increase the temperature and precipitation anomaly correlation in regions where it is already positive in CFS.</a:t>
            </a:r>
            <a:endParaRPr lang="en-US" sz="2000" dirty="0"/>
          </a:p>
          <a:p>
            <a:endParaRPr lang="en-US" sz="2000" dirty="0"/>
          </a:p>
          <a:p>
            <a:r>
              <a:rPr lang="en-US" sz="2000" dirty="0" smtClean="0"/>
              <a:t>WRF slightly improves the ability to forecast the monsoon in the early part of the warm season, considering Arizona and Sonora, because that is the part of the summer when precipitation depends more on ENSO-PDV forcing.</a:t>
            </a:r>
          </a:p>
          <a:p>
            <a:endParaRPr lang="en-US" sz="2000" dirty="0"/>
          </a:p>
          <a:p>
            <a:pPr lvl="0"/>
            <a:r>
              <a:rPr lang="en-US" sz="2000" dirty="0" smtClean="0"/>
              <a:t>The ability of a regional climate model to improve seasonal forecasts depends on getting the large-scale circulation anomalies correct in the driving global model. CFS performance inconsistent in this regard. </a:t>
            </a:r>
            <a:endParaRPr lang="en-US" sz="2000" i="1" dirty="0">
              <a:solidFill>
                <a:prstClr val="black"/>
              </a:solidFill>
            </a:endParaRPr>
          </a:p>
          <a:p>
            <a:pPr lvl="0"/>
            <a:r>
              <a:rPr lang="en-US" sz="2000" i="1" dirty="0" smtClean="0">
                <a:solidFill>
                  <a:prstClr val="black"/>
                </a:solidFill>
              </a:rPr>
              <a:t/>
            </a:r>
            <a:br>
              <a:rPr lang="en-US" sz="2000" i="1" dirty="0" smtClean="0">
                <a:solidFill>
                  <a:prstClr val="black"/>
                </a:solidFill>
              </a:rPr>
            </a:br>
            <a:r>
              <a:rPr lang="en-US" sz="2000" i="1" u="sng" dirty="0" smtClean="0">
                <a:solidFill>
                  <a:prstClr val="black"/>
                </a:solidFill>
              </a:rPr>
              <a:t>Acknowledgements</a:t>
            </a:r>
            <a:r>
              <a:rPr lang="en-US" sz="2000" u="sng" dirty="0">
                <a:solidFill>
                  <a:prstClr val="black"/>
                </a:solidFill>
              </a:rPr>
              <a:t>:</a:t>
            </a:r>
            <a:r>
              <a:rPr lang="en-US" sz="2000" dirty="0">
                <a:solidFill>
                  <a:prstClr val="black"/>
                </a:solidFill>
              </a:rPr>
              <a:t>  Jae Kyung-</a:t>
            </a:r>
            <a:r>
              <a:rPr lang="en-US" sz="2000" dirty="0" err="1">
                <a:solidFill>
                  <a:prstClr val="black"/>
                </a:solidFill>
              </a:rPr>
              <a:t>Schemm</a:t>
            </a:r>
            <a:r>
              <a:rPr lang="en-US" sz="2000" dirty="0">
                <a:solidFill>
                  <a:prstClr val="black"/>
                </a:solidFill>
              </a:rPr>
              <a:t> and Henry </a:t>
            </a:r>
            <a:r>
              <a:rPr lang="en-US" sz="2000" dirty="0" err="1">
                <a:solidFill>
                  <a:prstClr val="black"/>
                </a:solidFill>
              </a:rPr>
              <a:t>Juang</a:t>
            </a:r>
            <a:r>
              <a:rPr lang="en-US" sz="2000" dirty="0">
                <a:solidFill>
                  <a:prstClr val="black"/>
                </a:solidFill>
              </a:rPr>
              <a:t> (</a:t>
            </a:r>
            <a:r>
              <a:rPr lang="en-US" sz="2000" dirty="0" smtClean="0">
                <a:solidFill>
                  <a:prstClr val="black"/>
                </a:solidFill>
              </a:rPr>
              <a:t>NOAA/NCEP); </a:t>
            </a:r>
            <a:r>
              <a:rPr lang="en-US" sz="2000" dirty="0">
                <a:solidFill>
                  <a:prstClr val="black"/>
                </a:solidFill>
              </a:rPr>
              <a:t>Ed Cook and Russ </a:t>
            </a:r>
            <a:r>
              <a:rPr lang="en-US" sz="2000" dirty="0" err="1">
                <a:solidFill>
                  <a:prstClr val="black"/>
                </a:solidFill>
              </a:rPr>
              <a:t>Vose</a:t>
            </a:r>
            <a:r>
              <a:rPr lang="en-US" sz="2000" dirty="0">
                <a:solidFill>
                  <a:prstClr val="black"/>
                </a:solidFill>
              </a:rPr>
              <a:t> (</a:t>
            </a:r>
            <a:r>
              <a:rPr lang="en-US" sz="2000" dirty="0" smtClean="0">
                <a:solidFill>
                  <a:prstClr val="black"/>
                </a:solidFill>
              </a:rPr>
              <a:t>NOAA);  </a:t>
            </a:r>
            <a:r>
              <a:rPr lang="en-US" sz="2000" dirty="0">
                <a:solidFill>
                  <a:prstClr val="black"/>
                </a:solidFill>
              </a:rPr>
              <a:t>Matt </a:t>
            </a:r>
            <a:r>
              <a:rPr lang="en-US" sz="2000" dirty="0" err="1">
                <a:solidFill>
                  <a:prstClr val="black"/>
                </a:solidFill>
              </a:rPr>
              <a:t>Switanek</a:t>
            </a:r>
            <a:r>
              <a:rPr lang="en-US" sz="2000" dirty="0">
                <a:solidFill>
                  <a:prstClr val="black"/>
                </a:solidFill>
              </a:rPr>
              <a:t> (UA</a:t>
            </a:r>
            <a:r>
              <a:rPr lang="en-US" sz="2000" dirty="0" smtClean="0">
                <a:solidFill>
                  <a:prstClr val="black"/>
                </a:solidFill>
              </a:rPr>
              <a:t>)  </a:t>
            </a:r>
            <a:r>
              <a:rPr lang="en-US" sz="2000" dirty="0" err="1" smtClean="0">
                <a:solidFill>
                  <a:prstClr val="black"/>
                </a:solidFill>
              </a:rPr>
              <a:t>Francina</a:t>
            </a:r>
            <a:r>
              <a:rPr lang="en-US" sz="2000" dirty="0" smtClean="0">
                <a:solidFill>
                  <a:prstClr val="black"/>
                </a:solidFill>
              </a:rPr>
              <a:t>.  </a:t>
            </a:r>
            <a:r>
              <a:rPr lang="en-US" sz="2000" dirty="0">
                <a:solidFill>
                  <a:prstClr val="black"/>
                </a:solidFill>
              </a:rPr>
              <a:t>Funding provided by National Science Foundation.</a:t>
            </a:r>
          </a:p>
          <a:p>
            <a:endParaRPr lang="en-US" sz="2000" dirty="0"/>
          </a:p>
          <a:p>
            <a:endParaRPr lang="en-US" sz="2000" dirty="0" smtClean="0"/>
          </a:p>
        </p:txBody>
      </p:sp>
    </p:spTree>
    <p:extLst>
      <p:ext uri="{BB962C8B-B14F-4D97-AF65-F5344CB8AC3E}">
        <p14:creationId xmlns:p14="http://schemas.microsoft.com/office/powerpoint/2010/main" val="1837195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3600" b="1" dirty="0" smtClean="0"/>
              <a:t>Motivation: Why is the monsoon important</a:t>
            </a:r>
            <a:br>
              <a:rPr lang="en-US" sz="3600" b="1" dirty="0" smtClean="0"/>
            </a:br>
            <a:r>
              <a:rPr lang="en-US" sz="3600" b="1" dirty="0" smtClean="0"/>
              <a:t> to seasonally forecast</a:t>
            </a:r>
            <a:r>
              <a:rPr lang="en-US" b="1" dirty="0" smtClean="0"/>
              <a:t>?</a:t>
            </a:r>
            <a:endParaRPr lang="en-US" b="1" dirty="0"/>
          </a:p>
        </p:txBody>
      </p:sp>
      <p:grpSp>
        <p:nvGrpSpPr>
          <p:cNvPr id="13" name="Group 2"/>
          <p:cNvGrpSpPr>
            <a:grpSpLocks/>
          </p:cNvGrpSpPr>
          <p:nvPr/>
        </p:nvGrpSpPr>
        <p:grpSpPr bwMode="auto">
          <a:xfrm>
            <a:off x="603438" y="2333074"/>
            <a:ext cx="3578064" cy="4688417"/>
            <a:chOff x="240" y="1056"/>
            <a:chExt cx="2399" cy="3195"/>
          </a:xfrm>
        </p:grpSpPr>
        <p:grpSp>
          <p:nvGrpSpPr>
            <p:cNvPr id="14" name="Group 3"/>
            <p:cNvGrpSpPr>
              <a:grpSpLocks/>
            </p:cNvGrpSpPr>
            <p:nvPr/>
          </p:nvGrpSpPr>
          <p:grpSpPr bwMode="auto">
            <a:xfrm>
              <a:off x="240" y="1056"/>
              <a:ext cx="2399" cy="2973"/>
              <a:chOff x="240" y="1056"/>
              <a:chExt cx="2399" cy="2973"/>
            </a:xfrm>
          </p:grpSpPr>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1952"/>
                <a:ext cx="1178" cy="1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 y="1056"/>
                <a:ext cx="1156" cy="974"/>
              </a:xfrm>
              <a:prstGeom prst="rect">
                <a:avLst/>
              </a:prstGeom>
              <a:noFill/>
              <a:ln w="9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5" y="1056"/>
                <a:ext cx="1245" cy="9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3004"/>
                <a:ext cx="1156" cy="1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5" y="1991"/>
                <a:ext cx="1245" cy="10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5" y="3004"/>
                <a:ext cx="1245" cy="10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5" name="Text Box 10"/>
            <p:cNvSpPr txBox="1">
              <a:spLocks noChangeArrowheads="1"/>
            </p:cNvSpPr>
            <p:nvPr/>
          </p:nvSpPr>
          <p:spPr bwMode="auto">
            <a:xfrm>
              <a:off x="580" y="4030"/>
              <a:ext cx="130" cy="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5pPr>
              <a:lvl6pPr algn="ctr" defTabSz="457200" eaLnBrk="0" fontAlgn="base" hangingPunct="0">
                <a:lnSpc>
                  <a:spcPct val="102000"/>
                </a:lnSpc>
                <a:spcBef>
                  <a:spcPct val="0"/>
                </a:spcBef>
                <a:spcAft>
                  <a:spcPct val="0"/>
                </a:spcAft>
                <a:buClr>
                  <a:srgbClr val="000000"/>
                </a:buClr>
                <a:buSzPct val="100000"/>
                <a:buFont typeface="Verdana"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6pPr>
              <a:lvl7pPr algn="ctr" defTabSz="457200" eaLnBrk="0" fontAlgn="base" hangingPunct="0">
                <a:lnSpc>
                  <a:spcPct val="102000"/>
                </a:lnSpc>
                <a:spcBef>
                  <a:spcPct val="0"/>
                </a:spcBef>
                <a:spcAft>
                  <a:spcPct val="0"/>
                </a:spcAft>
                <a:buClr>
                  <a:srgbClr val="000000"/>
                </a:buClr>
                <a:buSzPct val="100000"/>
                <a:buFont typeface="Verdana"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7pPr>
              <a:lvl8pPr algn="ctr" defTabSz="457200" eaLnBrk="0" fontAlgn="base" hangingPunct="0">
                <a:lnSpc>
                  <a:spcPct val="102000"/>
                </a:lnSpc>
                <a:spcBef>
                  <a:spcPct val="0"/>
                </a:spcBef>
                <a:spcAft>
                  <a:spcPct val="0"/>
                </a:spcAft>
                <a:buClr>
                  <a:srgbClr val="000000"/>
                </a:buClr>
                <a:buSzPct val="100000"/>
                <a:buFont typeface="Verdana"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8pPr>
              <a:lvl9pPr algn="ctr" defTabSz="457200" eaLnBrk="0" fontAlgn="base" hangingPunct="0">
                <a:lnSpc>
                  <a:spcPct val="102000"/>
                </a:lnSpc>
                <a:spcBef>
                  <a:spcPct val="0"/>
                </a:spcBef>
                <a:spcAft>
                  <a:spcPct val="0"/>
                </a:spcAft>
                <a:buClr>
                  <a:srgbClr val="000000"/>
                </a:buClr>
                <a:buSzPct val="100000"/>
                <a:buFont typeface="Verdana"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1400" b="1" i="0" u="none" strike="noStrike" kern="0" cap="none" spc="0" normalizeH="0" baseline="0" noProof="0" dirty="0" smtClean="0">
                <a:ln>
                  <a:noFill/>
                </a:ln>
                <a:solidFill>
                  <a:srgbClr val="000000"/>
                </a:solidFill>
                <a:effectLst/>
                <a:uLnTx/>
                <a:uFillTx/>
                <a:latin typeface="Verdana" pitchFamily="34" charset="0"/>
              </a:endParaRPr>
            </a:p>
          </p:txBody>
        </p:sp>
      </p:grpSp>
      <p:grpSp>
        <p:nvGrpSpPr>
          <p:cNvPr id="22" name="Group 11"/>
          <p:cNvGrpSpPr>
            <a:grpSpLocks/>
          </p:cNvGrpSpPr>
          <p:nvPr/>
        </p:nvGrpSpPr>
        <p:grpSpPr bwMode="auto">
          <a:xfrm>
            <a:off x="4957006" y="2345435"/>
            <a:ext cx="3585406" cy="4732888"/>
            <a:chOff x="3216" y="1056"/>
            <a:chExt cx="2303" cy="3196"/>
          </a:xfrm>
        </p:grpSpPr>
        <p:grpSp>
          <p:nvGrpSpPr>
            <p:cNvPr id="23" name="Group 12"/>
            <p:cNvGrpSpPr>
              <a:grpSpLocks/>
            </p:cNvGrpSpPr>
            <p:nvPr/>
          </p:nvGrpSpPr>
          <p:grpSpPr bwMode="auto">
            <a:xfrm>
              <a:off x="3216" y="1056"/>
              <a:ext cx="2303" cy="2975"/>
              <a:chOff x="3216" y="1056"/>
              <a:chExt cx="2303" cy="2975"/>
            </a:xfrm>
          </p:grpSpPr>
          <p:pic>
            <p:nvPicPr>
              <p:cNvPr id="25"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16" y="1056"/>
                <a:ext cx="1152" cy="9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 y="2022"/>
                <a:ext cx="1152" cy="9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16" y="2953"/>
                <a:ext cx="1152" cy="10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68" y="1056"/>
                <a:ext cx="1152" cy="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16" y="1987"/>
                <a:ext cx="1152" cy="9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68" y="2953"/>
                <a:ext cx="1152" cy="10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4" name="Text Box 19"/>
            <p:cNvSpPr txBox="1">
              <a:spLocks noChangeArrowheads="1"/>
            </p:cNvSpPr>
            <p:nvPr/>
          </p:nvSpPr>
          <p:spPr bwMode="auto">
            <a:xfrm>
              <a:off x="3700" y="4030"/>
              <a:ext cx="125" cy="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5pPr>
              <a:lvl6pPr algn="ctr" defTabSz="457200" eaLnBrk="0" fontAlgn="base" hangingPunct="0">
                <a:lnSpc>
                  <a:spcPct val="102000"/>
                </a:lnSpc>
                <a:spcBef>
                  <a:spcPct val="0"/>
                </a:spcBef>
                <a:spcAft>
                  <a:spcPct val="0"/>
                </a:spcAft>
                <a:buClr>
                  <a:srgbClr val="000000"/>
                </a:buClr>
                <a:buSzPct val="100000"/>
                <a:buFont typeface="Verdana"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6pPr>
              <a:lvl7pPr algn="ctr" defTabSz="457200" eaLnBrk="0" fontAlgn="base" hangingPunct="0">
                <a:lnSpc>
                  <a:spcPct val="102000"/>
                </a:lnSpc>
                <a:spcBef>
                  <a:spcPct val="0"/>
                </a:spcBef>
                <a:spcAft>
                  <a:spcPct val="0"/>
                </a:spcAft>
                <a:buClr>
                  <a:srgbClr val="000000"/>
                </a:buClr>
                <a:buSzPct val="100000"/>
                <a:buFont typeface="Verdana"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7pPr>
              <a:lvl8pPr algn="ctr" defTabSz="457200" eaLnBrk="0" fontAlgn="base" hangingPunct="0">
                <a:lnSpc>
                  <a:spcPct val="102000"/>
                </a:lnSpc>
                <a:spcBef>
                  <a:spcPct val="0"/>
                </a:spcBef>
                <a:spcAft>
                  <a:spcPct val="0"/>
                </a:spcAft>
                <a:buClr>
                  <a:srgbClr val="000000"/>
                </a:buClr>
                <a:buSzPct val="100000"/>
                <a:buFont typeface="Verdana"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8pPr>
              <a:lvl9pPr algn="ctr" defTabSz="457200" eaLnBrk="0" fontAlgn="base" hangingPunct="0">
                <a:lnSpc>
                  <a:spcPct val="102000"/>
                </a:lnSpc>
                <a:spcBef>
                  <a:spcPct val="0"/>
                </a:spcBef>
                <a:spcAft>
                  <a:spcPct val="0"/>
                </a:spcAft>
                <a:buClr>
                  <a:srgbClr val="000000"/>
                </a:buClr>
                <a:buSzPct val="100000"/>
                <a:buFont typeface="Verdana"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Verdan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1400" b="1" i="0" u="none" strike="noStrike" kern="0" cap="none" spc="0" normalizeH="0" baseline="0" noProof="0" dirty="0" smtClean="0">
                <a:ln>
                  <a:noFill/>
                </a:ln>
                <a:solidFill>
                  <a:srgbClr val="000000"/>
                </a:solidFill>
                <a:effectLst/>
                <a:uLnTx/>
                <a:uFillTx/>
                <a:latin typeface="Verdana" pitchFamily="34" charset="0"/>
              </a:endParaRPr>
            </a:p>
          </p:txBody>
        </p:sp>
      </p:grpSp>
      <p:sp>
        <p:nvSpPr>
          <p:cNvPr id="33" name="TextBox 32"/>
          <p:cNvSpPr txBox="1"/>
          <p:nvPr/>
        </p:nvSpPr>
        <p:spPr>
          <a:xfrm>
            <a:off x="4957006" y="2332252"/>
            <a:ext cx="1366455" cy="369332"/>
          </a:xfrm>
          <a:prstGeom prst="rect">
            <a:avLst/>
          </a:prstGeom>
          <a:noFill/>
        </p:spPr>
        <p:txBody>
          <a:bodyPr wrap="square" rtlCol="0">
            <a:spAutoFit/>
          </a:bodyPr>
          <a:lstStyle/>
          <a:p>
            <a:r>
              <a:rPr lang="en-US" b="1" dirty="0" smtClean="0">
                <a:solidFill>
                  <a:srgbClr val="FF0000"/>
                </a:solidFill>
                <a:effectLst>
                  <a:outerShdw blurRad="50800" dist="50800" dir="5400000" algn="ctr" rotWithShape="0">
                    <a:srgbClr val="000000">
                      <a:alpha val="80000"/>
                    </a:srgbClr>
                  </a:outerShdw>
                </a:effectLst>
              </a:rPr>
              <a:t>Agriculture</a:t>
            </a:r>
            <a:endParaRPr lang="en-US" b="1" dirty="0">
              <a:solidFill>
                <a:srgbClr val="FF0000"/>
              </a:solidFill>
              <a:effectLst>
                <a:outerShdw blurRad="50800" dist="50800" dir="5400000" algn="ctr" rotWithShape="0">
                  <a:srgbClr val="000000">
                    <a:alpha val="80000"/>
                  </a:srgbClr>
                </a:outerShdw>
              </a:effectLst>
            </a:endParaRPr>
          </a:p>
        </p:txBody>
      </p:sp>
      <p:sp>
        <p:nvSpPr>
          <p:cNvPr id="39" name="TextBox 38"/>
          <p:cNvSpPr txBox="1"/>
          <p:nvPr/>
        </p:nvSpPr>
        <p:spPr>
          <a:xfrm>
            <a:off x="6803597" y="2373085"/>
            <a:ext cx="1375879" cy="369332"/>
          </a:xfrm>
          <a:prstGeom prst="rect">
            <a:avLst/>
          </a:prstGeom>
          <a:noFill/>
        </p:spPr>
        <p:txBody>
          <a:bodyPr wrap="square" rtlCol="0">
            <a:spAutoFit/>
          </a:bodyPr>
          <a:lstStyle/>
          <a:p>
            <a:r>
              <a:rPr lang="en-US" b="1" dirty="0" smtClean="0">
                <a:solidFill>
                  <a:srgbClr val="FF0000"/>
                </a:solidFill>
                <a:effectLst>
                  <a:outerShdw blurRad="50800" dist="50800" dir="5400000" algn="ctr" rotWithShape="0">
                    <a:srgbClr val="000000">
                      <a:alpha val="80000"/>
                    </a:srgbClr>
                  </a:outerShdw>
                </a:effectLst>
              </a:rPr>
              <a:t>Ecosystems</a:t>
            </a:r>
            <a:endParaRPr lang="en-US" b="1" dirty="0">
              <a:solidFill>
                <a:srgbClr val="FF0000"/>
              </a:solidFill>
              <a:effectLst>
                <a:outerShdw blurRad="50800" dist="50800" dir="5400000" algn="ctr" rotWithShape="0">
                  <a:srgbClr val="000000">
                    <a:alpha val="80000"/>
                  </a:srgbClr>
                </a:outerShdw>
              </a:effectLst>
            </a:endParaRPr>
          </a:p>
        </p:txBody>
      </p:sp>
      <p:sp>
        <p:nvSpPr>
          <p:cNvPr id="40" name="TextBox 39"/>
          <p:cNvSpPr txBox="1"/>
          <p:nvPr/>
        </p:nvSpPr>
        <p:spPr>
          <a:xfrm>
            <a:off x="4947581" y="5162066"/>
            <a:ext cx="1375879" cy="369332"/>
          </a:xfrm>
          <a:prstGeom prst="rect">
            <a:avLst/>
          </a:prstGeom>
          <a:noFill/>
        </p:spPr>
        <p:txBody>
          <a:bodyPr wrap="square" rtlCol="0">
            <a:spAutoFit/>
          </a:bodyPr>
          <a:lstStyle/>
          <a:p>
            <a:r>
              <a:rPr lang="en-US" b="1" dirty="0" smtClean="0">
                <a:solidFill>
                  <a:srgbClr val="FF0000"/>
                </a:solidFill>
                <a:effectLst>
                  <a:outerShdw blurRad="50800" dist="50800" dir="5400000" algn="ctr" rotWithShape="0">
                    <a:srgbClr val="000000">
                      <a:alpha val="80000"/>
                    </a:srgbClr>
                  </a:outerShdw>
                </a:effectLst>
              </a:rPr>
              <a:t>Power use</a:t>
            </a:r>
            <a:endParaRPr lang="en-US" b="1" dirty="0">
              <a:solidFill>
                <a:srgbClr val="FF0000"/>
              </a:solidFill>
              <a:effectLst>
                <a:outerShdw blurRad="50800" dist="50800" dir="5400000" algn="ctr" rotWithShape="0">
                  <a:srgbClr val="000000">
                    <a:alpha val="80000"/>
                  </a:srgbClr>
                </a:outerShdw>
              </a:effectLst>
            </a:endParaRPr>
          </a:p>
        </p:txBody>
      </p:sp>
      <p:sp>
        <p:nvSpPr>
          <p:cNvPr id="41" name="TextBox 40"/>
          <p:cNvSpPr txBox="1"/>
          <p:nvPr/>
        </p:nvSpPr>
        <p:spPr>
          <a:xfrm>
            <a:off x="6720990" y="3775964"/>
            <a:ext cx="1690011" cy="369332"/>
          </a:xfrm>
          <a:prstGeom prst="rect">
            <a:avLst/>
          </a:prstGeom>
          <a:noFill/>
        </p:spPr>
        <p:txBody>
          <a:bodyPr wrap="square" rtlCol="0">
            <a:spAutoFit/>
          </a:bodyPr>
          <a:lstStyle/>
          <a:p>
            <a:r>
              <a:rPr lang="en-US" b="1" dirty="0" smtClean="0">
                <a:solidFill>
                  <a:srgbClr val="FF0000"/>
                </a:solidFill>
                <a:effectLst>
                  <a:outerShdw blurRad="50800" dist="50800" dir="5400000" algn="ctr" rotWithShape="0">
                    <a:srgbClr val="000000">
                      <a:alpha val="80000"/>
                    </a:srgbClr>
                  </a:outerShdw>
                </a:effectLst>
              </a:rPr>
              <a:t>Water demand</a:t>
            </a:r>
            <a:endParaRPr lang="en-US" b="1" dirty="0">
              <a:solidFill>
                <a:srgbClr val="FF0000"/>
              </a:solidFill>
              <a:effectLst>
                <a:outerShdw blurRad="50800" dist="50800" dir="5400000" algn="ctr" rotWithShape="0">
                  <a:srgbClr val="000000">
                    <a:alpha val="80000"/>
                  </a:srgbClr>
                </a:outerShdw>
              </a:effectLst>
            </a:endParaRPr>
          </a:p>
        </p:txBody>
      </p:sp>
      <p:sp>
        <p:nvSpPr>
          <p:cNvPr id="42" name="TextBox 41"/>
          <p:cNvSpPr txBox="1"/>
          <p:nvPr/>
        </p:nvSpPr>
        <p:spPr>
          <a:xfrm>
            <a:off x="4957006" y="3756712"/>
            <a:ext cx="1677128" cy="369332"/>
          </a:xfrm>
          <a:prstGeom prst="rect">
            <a:avLst/>
          </a:prstGeom>
          <a:noFill/>
        </p:spPr>
        <p:txBody>
          <a:bodyPr wrap="square" rtlCol="0">
            <a:spAutoFit/>
          </a:bodyPr>
          <a:lstStyle/>
          <a:p>
            <a:r>
              <a:rPr lang="en-US" b="1" dirty="0" smtClean="0">
                <a:solidFill>
                  <a:srgbClr val="FF0000"/>
                </a:solidFill>
                <a:effectLst>
                  <a:outerShdw blurRad="50800" dist="50800" dir="5400000" algn="ctr" rotWithShape="0">
                    <a:srgbClr val="000000">
                      <a:alpha val="80000"/>
                    </a:srgbClr>
                  </a:outerShdw>
                </a:effectLst>
              </a:rPr>
              <a:t>Water supply</a:t>
            </a:r>
            <a:endParaRPr lang="en-US" b="1" dirty="0">
              <a:solidFill>
                <a:srgbClr val="FF0000"/>
              </a:solidFill>
              <a:effectLst>
                <a:outerShdw blurRad="50800" dist="50800" dir="5400000" algn="ctr" rotWithShape="0">
                  <a:srgbClr val="000000">
                    <a:alpha val="80000"/>
                  </a:srgbClr>
                </a:outerShdw>
              </a:effectLst>
            </a:endParaRPr>
          </a:p>
        </p:txBody>
      </p:sp>
      <p:sp>
        <p:nvSpPr>
          <p:cNvPr id="43" name="TextBox 42"/>
          <p:cNvSpPr txBox="1"/>
          <p:nvPr/>
        </p:nvSpPr>
        <p:spPr>
          <a:xfrm>
            <a:off x="6755403" y="5172433"/>
            <a:ext cx="1690011" cy="369332"/>
          </a:xfrm>
          <a:prstGeom prst="rect">
            <a:avLst/>
          </a:prstGeom>
          <a:noFill/>
        </p:spPr>
        <p:txBody>
          <a:bodyPr wrap="square" rtlCol="0">
            <a:spAutoFit/>
          </a:bodyPr>
          <a:lstStyle/>
          <a:p>
            <a:r>
              <a:rPr lang="en-US" b="1" dirty="0" smtClean="0">
                <a:solidFill>
                  <a:srgbClr val="FF0000"/>
                </a:solidFill>
                <a:effectLst>
                  <a:outerShdw blurRad="50800" dist="50800" dir="5400000" algn="ctr" rotWithShape="0">
                    <a:srgbClr val="000000">
                      <a:alpha val="80000"/>
                    </a:srgbClr>
                  </a:outerShdw>
                </a:effectLst>
              </a:rPr>
              <a:t>Extreme Heat</a:t>
            </a:r>
            <a:endParaRPr lang="en-US" b="1" dirty="0">
              <a:solidFill>
                <a:srgbClr val="FF0000"/>
              </a:solidFill>
              <a:effectLst>
                <a:outerShdw blurRad="50800" dist="50800" dir="5400000" algn="ctr" rotWithShape="0">
                  <a:srgbClr val="000000">
                    <a:alpha val="80000"/>
                  </a:srgbClr>
                </a:outerShdw>
              </a:effectLst>
            </a:endParaRPr>
          </a:p>
        </p:txBody>
      </p:sp>
      <p:sp>
        <p:nvSpPr>
          <p:cNvPr id="44" name="TextBox 43"/>
          <p:cNvSpPr txBox="1"/>
          <p:nvPr/>
        </p:nvSpPr>
        <p:spPr>
          <a:xfrm>
            <a:off x="588690" y="5180409"/>
            <a:ext cx="1690011" cy="369332"/>
          </a:xfrm>
          <a:prstGeom prst="rect">
            <a:avLst/>
          </a:prstGeom>
          <a:noFill/>
        </p:spPr>
        <p:txBody>
          <a:bodyPr wrap="square" rtlCol="0">
            <a:spAutoFit/>
          </a:bodyPr>
          <a:lstStyle/>
          <a:p>
            <a:r>
              <a:rPr lang="en-US" b="1" dirty="0" smtClean="0">
                <a:solidFill>
                  <a:srgbClr val="FF0000"/>
                </a:solidFill>
                <a:effectLst>
                  <a:outerShdw blurRad="50800" dist="50800" dir="5400000" algn="ctr" rotWithShape="0">
                    <a:srgbClr val="000000">
                      <a:alpha val="80000"/>
                    </a:srgbClr>
                  </a:outerShdw>
                </a:effectLst>
              </a:rPr>
              <a:t>Dust storm</a:t>
            </a:r>
            <a:endParaRPr lang="en-US" b="1" dirty="0">
              <a:solidFill>
                <a:srgbClr val="FF0000"/>
              </a:solidFill>
              <a:effectLst>
                <a:outerShdw blurRad="50800" dist="50800" dir="5400000" algn="ctr" rotWithShape="0">
                  <a:srgbClr val="000000">
                    <a:alpha val="80000"/>
                  </a:srgbClr>
                </a:outerShdw>
              </a:effectLst>
            </a:endParaRPr>
          </a:p>
        </p:txBody>
      </p:sp>
      <p:sp>
        <p:nvSpPr>
          <p:cNvPr id="45" name="TextBox 44"/>
          <p:cNvSpPr txBox="1"/>
          <p:nvPr/>
        </p:nvSpPr>
        <p:spPr>
          <a:xfrm>
            <a:off x="2347587" y="5220963"/>
            <a:ext cx="1690011" cy="369332"/>
          </a:xfrm>
          <a:prstGeom prst="rect">
            <a:avLst/>
          </a:prstGeom>
          <a:noFill/>
        </p:spPr>
        <p:txBody>
          <a:bodyPr wrap="square" rtlCol="0">
            <a:spAutoFit/>
          </a:bodyPr>
          <a:lstStyle/>
          <a:p>
            <a:r>
              <a:rPr lang="en-US" b="1" dirty="0" smtClean="0">
                <a:solidFill>
                  <a:srgbClr val="FF0000"/>
                </a:solidFill>
                <a:effectLst>
                  <a:outerShdw blurRad="50800" dist="50800" dir="5400000" algn="ctr" rotWithShape="0">
                    <a:srgbClr val="000000">
                      <a:alpha val="80000"/>
                    </a:srgbClr>
                  </a:outerShdw>
                </a:effectLst>
              </a:rPr>
              <a:t>Wildfire</a:t>
            </a:r>
            <a:endParaRPr lang="en-US" b="1" dirty="0">
              <a:solidFill>
                <a:srgbClr val="FF0000"/>
              </a:solidFill>
              <a:effectLst>
                <a:outerShdw blurRad="50800" dist="50800" dir="5400000" algn="ctr" rotWithShape="0">
                  <a:srgbClr val="000000">
                    <a:alpha val="80000"/>
                  </a:srgbClr>
                </a:outerShdw>
              </a:effectLst>
            </a:endParaRPr>
          </a:p>
        </p:txBody>
      </p:sp>
      <p:sp>
        <p:nvSpPr>
          <p:cNvPr id="46" name="TextBox 45"/>
          <p:cNvSpPr txBox="1"/>
          <p:nvPr/>
        </p:nvSpPr>
        <p:spPr>
          <a:xfrm>
            <a:off x="2347587" y="3724133"/>
            <a:ext cx="1690011" cy="369332"/>
          </a:xfrm>
          <a:prstGeom prst="rect">
            <a:avLst/>
          </a:prstGeom>
          <a:noFill/>
        </p:spPr>
        <p:txBody>
          <a:bodyPr wrap="square" rtlCol="0">
            <a:spAutoFit/>
          </a:bodyPr>
          <a:lstStyle/>
          <a:p>
            <a:r>
              <a:rPr lang="en-US" b="1" dirty="0" smtClean="0">
                <a:solidFill>
                  <a:srgbClr val="FF0000"/>
                </a:solidFill>
                <a:effectLst>
                  <a:outerShdw blurRad="50800" dist="50800" dir="5400000" algn="ctr" rotWithShape="0">
                    <a:srgbClr val="000000">
                      <a:alpha val="80000"/>
                    </a:srgbClr>
                  </a:outerShdw>
                </a:effectLst>
              </a:rPr>
              <a:t>Lightning</a:t>
            </a:r>
            <a:endParaRPr lang="en-US" b="1" dirty="0">
              <a:solidFill>
                <a:srgbClr val="FF0000"/>
              </a:solidFill>
              <a:effectLst>
                <a:outerShdw blurRad="50800" dist="50800" dir="5400000" algn="ctr" rotWithShape="0">
                  <a:srgbClr val="000000">
                    <a:alpha val="80000"/>
                  </a:srgbClr>
                </a:outerShdw>
              </a:effectLst>
            </a:endParaRPr>
          </a:p>
        </p:txBody>
      </p:sp>
      <p:sp>
        <p:nvSpPr>
          <p:cNvPr id="47" name="TextBox 46"/>
          <p:cNvSpPr txBox="1"/>
          <p:nvPr/>
        </p:nvSpPr>
        <p:spPr>
          <a:xfrm>
            <a:off x="620508" y="2370893"/>
            <a:ext cx="1690011" cy="369332"/>
          </a:xfrm>
          <a:prstGeom prst="rect">
            <a:avLst/>
          </a:prstGeom>
          <a:noFill/>
        </p:spPr>
        <p:txBody>
          <a:bodyPr wrap="square" rtlCol="0">
            <a:spAutoFit/>
          </a:bodyPr>
          <a:lstStyle/>
          <a:p>
            <a:r>
              <a:rPr lang="en-US" b="1" dirty="0" smtClean="0">
                <a:solidFill>
                  <a:srgbClr val="FF0000"/>
                </a:solidFill>
                <a:effectLst>
                  <a:outerShdw blurRad="50800" dist="50800" dir="5400000" algn="ctr" rotWithShape="0">
                    <a:srgbClr val="000000">
                      <a:alpha val="80000"/>
                    </a:srgbClr>
                  </a:outerShdw>
                </a:effectLst>
              </a:rPr>
              <a:t>Microburst</a:t>
            </a:r>
            <a:endParaRPr lang="en-US" b="1" dirty="0">
              <a:solidFill>
                <a:srgbClr val="FF0000"/>
              </a:solidFill>
              <a:effectLst>
                <a:outerShdw blurRad="50800" dist="50800" dir="5400000" algn="ctr" rotWithShape="0">
                  <a:srgbClr val="000000">
                    <a:alpha val="80000"/>
                  </a:srgbClr>
                </a:outerShdw>
              </a:effectLst>
            </a:endParaRPr>
          </a:p>
        </p:txBody>
      </p:sp>
      <p:sp>
        <p:nvSpPr>
          <p:cNvPr id="48" name="TextBox 47"/>
          <p:cNvSpPr txBox="1"/>
          <p:nvPr/>
        </p:nvSpPr>
        <p:spPr>
          <a:xfrm>
            <a:off x="603438" y="3771408"/>
            <a:ext cx="1690011" cy="369332"/>
          </a:xfrm>
          <a:prstGeom prst="rect">
            <a:avLst/>
          </a:prstGeom>
          <a:noFill/>
        </p:spPr>
        <p:txBody>
          <a:bodyPr wrap="square" rtlCol="0">
            <a:spAutoFit/>
          </a:bodyPr>
          <a:lstStyle/>
          <a:p>
            <a:r>
              <a:rPr lang="en-US" b="1" dirty="0" smtClean="0">
                <a:solidFill>
                  <a:srgbClr val="FF0000"/>
                </a:solidFill>
                <a:effectLst>
                  <a:outerShdw blurRad="50800" dist="50800" dir="5400000" algn="ctr" rotWithShape="0">
                    <a:srgbClr val="000000">
                      <a:alpha val="80000"/>
                    </a:srgbClr>
                  </a:outerShdw>
                </a:effectLst>
              </a:rPr>
              <a:t>Landslid</a:t>
            </a:r>
            <a:r>
              <a:rPr lang="en-US" dirty="0" smtClean="0">
                <a:solidFill>
                  <a:srgbClr val="FF0000"/>
                </a:solidFill>
                <a:effectLst>
                  <a:outerShdw blurRad="50800" dist="50800" dir="5400000" algn="ctr" rotWithShape="0">
                    <a:srgbClr val="000000">
                      <a:alpha val="80000"/>
                    </a:srgbClr>
                  </a:outerShdw>
                </a:effectLst>
              </a:rPr>
              <a:t>e</a:t>
            </a:r>
            <a:endParaRPr lang="en-US" dirty="0">
              <a:solidFill>
                <a:srgbClr val="FF0000"/>
              </a:solidFill>
              <a:effectLst>
                <a:outerShdw blurRad="50800" dist="50800" dir="5400000" algn="ctr" rotWithShape="0">
                  <a:srgbClr val="000000">
                    <a:alpha val="80000"/>
                  </a:srgbClr>
                </a:outerShdw>
              </a:effectLst>
            </a:endParaRPr>
          </a:p>
        </p:txBody>
      </p:sp>
      <p:sp>
        <p:nvSpPr>
          <p:cNvPr id="49" name="TextBox 48"/>
          <p:cNvSpPr txBox="1"/>
          <p:nvPr/>
        </p:nvSpPr>
        <p:spPr>
          <a:xfrm>
            <a:off x="2347587" y="2354249"/>
            <a:ext cx="1690011" cy="369332"/>
          </a:xfrm>
          <a:prstGeom prst="rect">
            <a:avLst/>
          </a:prstGeom>
          <a:noFill/>
        </p:spPr>
        <p:txBody>
          <a:bodyPr wrap="square" rtlCol="0">
            <a:spAutoFit/>
          </a:bodyPr>
          <a:lstStyle/>
          <a:p>
            <a:r>
              <a:rPr lang="en-US" b="1" dirty="0" smtClean="0">
                <a:solidFill>
                  <a:srgbClr val="FF0000"/>
                </a:solidFill>
                <a:effectLst>
                  <a:outerShdw blurRad="50800" dist="50800" dir="5400000" algn="ctr" rotWithShape="0">
                    <a:srgbClr val="000000">
                      <a:alpha val="80000"/>
                    </a:srgbClr>
                  </a:outerShdw>
                </a:effectLst>
              </a:rPr>
              <a:t>Flash flood</a:t>
            </a:r>
            <a:endParaRPr lang="en-US" b="1" dirty="0">
              <a:solidFill>
                <a:srgbClr val="FF0000"/>
              </a:solidFill>
              <a:effectLst>
                <a:outerShdw blurRad="50800" dist="50800" dir="5400000" algn="ctr" rotWithShape="0">
                  <a:srgbClr val="000000">
                    <a:alpha val="80000"/>
                  </a:srgbClr>
                </a:outerShdw>
              </a:effectLst>
            </a:endParaRPr>
          </a:p>
        </p:txBody>
      </p:sp>
      <p:sp>
        <p:nvSpPr>
          <p:cNvPr id="34" name="TextBox 33"/>
          <p:cNvSpPr txBox="1"/>
          <p:nvPr/>
        </p:nvSpPr>
        <p:spPr>
          <a:xfrm>
            <a:off x="1060128" y="1632229"/>
            <a:ext cx="2534925" cy="369332"/>
          </a:xfrm>
          <a:prstGeom prst="rect">
            <a:avLst/>
          </a:prstGeom>
          <a:noFill/>
        </p:spPr>
        <p:txBody>
          <a:bodyPr wrap="none" rtlCol="0">
            <a:spAutoFit/>
          </a:bodyPr>
          <a:lstStyle/>
          <a:p>
            <a:r>
              <a:rPr lang="en-US" b="1" i="1" dirty="0" smtClean="0"/>
              <a:t>Severe Weather Hazards</a:t>
            </a:r>
            <a:endParaRPr lang="en-US" b="1" i="1" dirty="0"/>
          </a:p>
        </p:txBody>
      </p:sp>
      <p:sp>
        <p:nvSpPr>
          <p:cNvPr id="51" name="TextBox 50"/>
          <p:cNvSpPr txBox="1"/>
          <p:nvPr/>
        </p:nvSpPr>
        <p:spPr>
          <a:xfrm>
            <a:off x="5945093" y="1649821"/>
            <a:ext cx="1717008" cy="369332"/>
          </a:xfrm>
          <a:prstGeom prst="rect">
            <a:avLst/>
          </a:prstGeom>
          <a:noFill/>
        </p:spPr>
        <p:txBody>
          <a:bodyPr wrap="none" rtlCol="0">
            <a:spAutoFit/>
          </a:bodyPr>
          <a:lstStyle/>
          <a:p>
            <a:r>
              <a:rPr lang="en-US" b="1" i="1" dirty="0" smtClean="0"/>
              <a:t>Climate Impacts</a:t>
            </a:r>
            <a:endParaRPr lang="en-US" b="1" i="1" dirty="0"/>
          </a:p>
        </p:txBody>
      </p:sp>
    </p:spTree>
    <p:extLst>
      <p:ext uri="{BB962C8B-B14F-4D97-AF65-F5344CB8AC3E}">
        <p14:creationId xmlns:p14="http://schemas.microsoft.com/office/powerpoint/2010/main" val="2004595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4"/>
          <p:cNvSpPr>
            <a:spLocks noGrp="1" noChangeArrowheads="1"/>
          </p:cNvSpPr>
          <p:nvPr>
            <p:ph type="ctrTitle"/>
          </p:nvPr>
        </p:nvSpPr>
        <p:spPr>
          <a:xfrm>
            <a:off x="1257300" y="2133600"/>
            <a:ext cx="6629400" cy="1470025"/>
          </a:xfrm>
        </p:spPr>
        <p:txBody>
          <a:bodyPr>
            <a:normAutofit fontScale="90000"/>
          </a:bodyPr>
          <a:lstStyle/>
          <a:p>
            <a:r>
              <a:rPr lang="en-US" sz="3200" b="1" dirty="0"/>
              <a:t/>
            </a:r>
            <a:br>
              <a:rPr lang="en-US" sz="3200" b="1" dirty="0"/>
            </a:br>
            <a:r>
              <a:rPr lang="en-US" sz="3200" b="1" dirty="0"/>
              <a:t/>
            </a:r>
            <a:br>
              <a:rPr lang="en-US" sz="3200" b="1" dirty="0"/>
            </a:br>
            <a:r>
              <a:rPr lang="en-US" sz="3200" b="1" dirty="0"/>
              <a:t/>
            </a:r>
            <a:br>
              <a:rPr lang="en-US" sz="3200" b="1" dirty="0"/>
            </a:br>
            <a:r>
              <a:rPr lang="en-US" sz="3200" b="1" dirty="0"/>
              <a:t>What do we need to get “right” in simulating the warm season in </a:t>
            </a:r>
            <a:br>
              <a:rPr lang="en-US" sz="3200" b="1" dirty="0"/>
            </a:br>
            <a:r>
              <a:rPr lang="en-US" sz="3200" b="1" dirty="0"/>
              <a:t>North America, in particular the North American Monsoon?</a:t>
            </a:r>
            <a:br>
              <a:rPr lang="en-US" sz="3200" b="1" dirty="0"/>
            </a:br>
            <a:r>
              <a:rPr lang="en-US" sz="3200" b="1" dirty="0"/>
              <a:t/>
            </a:r>
            <a:br>
              <a:rPr lang="en-US" sz="3200" b="1" dirty="0"/>
            </a:br>
            <a:r>
              <a:rPr lang="en-US" sz="3200" b="1" dirty="0"/>
              <a:t>Short answer: </a:t>
            </a:r>
            <a:br>
              <a:rPr lang="en-US" sz="3200" b="1" dirty="0"/>
            </a:br>
            <a:r>
              <a:rPr lang="en-US" sz="3200" b="1" dirty="0"/>
              <a:t>Physical processes that encompass both “large” and “small” scales</a:t>
            </a:r>
          </a:p>
        </p:txBody>
      </p:sp>
      <p:sp>
        <p:nvSpPr>
          <p:cNvPr id="103430" name="Rectangle 6"/>
          <p:cNvSpPr>
            <a:spLocks noGrp="1" noChangeArrowheads="1"/>
          </p:cNvSpPr>
          <p:nvPr>
            <p:ph type="subTitle" idx="1"/>
          </p:nvPr>
        </p:nvSpPr>
        <p:spPr/>
        <p:txBody>
          <a:bodyPr/>
          <a:lstStyle/>
          <a:p>
            <a:endParaRPr lang="en-US"/>
          </a:p>
        </p:txBody>
      </p:sp>
    </p:spTree>
    <p:extLst>
      <p:ext uri="{BB962C8B-B14F-4D97-AF65-F5344CB8AC3E}">
        <p14:creationId xmlns:p14="http://schemas.microsoft.com/office/powerpoint/2010/main" val="2778485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3054350" cy="62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Text Box 3"/>
          <p:cNvSpPr txBox="1">
            <a:spLocks noChangeArrowheads="1"/>
          </p:cNvSpPr>
          <p:nvPr/>
        </p:nvSpPr>
        <p:spPr bwMode="auto">
          <a:xfrm>
            <a:off x="914400" y="6348413"/>
            <a:ext cx="1958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t>(Nesbitt et al. 2008)</a:t>
            </a:r>
          </a:p>
        </p:txBody>
      </p:sp>
      <p:sp>
        <p:nvSpPr>
          <p:cNvPr id="108548" name="Rectangle 4"/>
          <p:cNvSpPr>
            <a:spLocks noGrp="1" noChangeArrowheads="1"/>
          </p:cNvSpPr>
          <p:nvPr>
            <p:ph type="title"/>
          </p:nvPr>
        </p:nvSpPr>
        <p:spPr>
          <a:xfrm>
            <a:off x="3886200" y="228600"/>
            <a:ext cx="4953000" cy="792163"/>
          </a:xfrm>
        </p:spPr>
        <p:txBody>
          <a:bodyPr>
            <a:normAutofit fontScale="90000"/>
          </a:bodyPr>
          <a:lstStyle/>
          <a:p>
            <a:r>
              <a:rPr lang="es-EC" sz="2800" b="1"/>
              <a:t>Diurnal Cycle of Convection</a:t>
            </a:r>
            <a:br>
              <a:rPr lang="es-EC" sz="2800" b="1"/>
            </a:br>
            <a:r>
              <a:rPr lang="en-US" sz="2800" b="1">
                <a:solidFill>
                  <a:srgbClr val="FF3300"/>
                </a:solidFill>
                <a:cs typeface="Arial" charset="0"/>
              </a:rPr>
              <a:t>Most important</a:t>
            </a:r>
          </a:p>
        </p:txBody>
      </p:sp>
      <p:sp>
        <p:nvSpPr>
          <p:cNvPr id="108549" name="Text Box 5"/>
          <p:cNvSpPr txBox="1">
            <a:spLocks noChangeArrowheads="1"/>
          </p:cNvSpPr>
          <p:nvPr/>
        </p:nvSpPr>
        <p:spPr bwMode="auto">
          <a:xfrm>
            <a:off x="3886200" y="1447800"/>
            <a:ext cx="49530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C" sz="2000" b="1"/>
              <a:t>Convective clouds form over the mountains in the morning.</a:t>
            </a:r>
          </a:p>
          <a:p>
            <a:endParaRPr lang="es-EC" sz="2000" b="1"/>
          </a:p>
          <a:p>
            <a:r>
              <a:rPr lang="es-EC" sz="2000" b="1">
                <a:cs typeface="Arial" charset="0"/>
              </a:rPr>
              <a:t>By afternoon and everning storms propagate to the west towards the Gulf of California where they can organize into mesoscale convective systems if there is sufficient moisture and instability.</a:t>
            </a:r>
          </a:p>
          <a:p>
            <a:endParaRPr lang="es-EC" sz="2000" b="1">
              <a:cs typeface="Arial" charset="0"/>
            </a:endParaRPr>
          </a:p>
          <a:p>
            <a:endParaRPr lang="es-EC" sz="2000" b="1">
              <a:cs typeface="Arial" charset="0"/>
            </a:endParaRPr>
          </a:p>
          <a:p>
            <a:r>
              <a:rPr lang="es-EC" sz="2000" b="1">
                <a:solidFill>
                  <a:srgbClr val="FF3300"/>
                </a:solidFill>
                <a:cs typeface="Arial" charset="0"/>
              </a:rPr>
              <a:t>It’s likely that a resolution less than 5 km is necessary to represent this process correctly in regional models.  Global models pretty much fail.</a:t>
            </a:r>
          </a:p>
          <a:p>
            <a:endParaRPr lang="es-EC" sz="2000" b="1">
              <a:solidFill>
                <a:srgbClr val="FF3300"/>
              </a:solidFill>
              <a:cs typeface="Arial" charset="0"/>
            </a:endParaRPr>
          </a:p>
        </p:txBody>
      </p:sp>
    </p:spTree>
    <p:extLst>
      <p:ext uri="{BB962C8B-B14F-4D97-AF65-F5344CB8AC3E}">
        <p14:creationId xmlns:p14="http://schemas.microsoft.com/office/powerpoint/2010/main" val="810828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l="18750" t="17479" r="15625" b="7724"/>
          <a:stretch>
            <a:fillRect/>
          </a:stretch>
        </p:blipFill>
        <p:spPr bwMode="auto">
          <a:xfrm>
            <a:off x="152400" y="1905000"/>
            <a:ext cx="3962400"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3" name="Text Box 3"/>
          <p:cNvSpPr txBox="1">
            <a:spLocks noChangeArrowheads="1"/>
          </p:cNvSpPr>
          <p:nvPr/>
        </p:nvSpPr>
        <p:spPr bwMode="auto">
          <a:xfrm>
            <a:off x="838200" y="5434013"/>
            <a:ext cx="2093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t>(Moloney et al. 2008)</a:t>
            </a:r>
          </a:p>
        </p:txBody>
      </p:sp>
      <p:sp>
        <p:nvSpPr>
          <p:cNvPr id="112644" name="Rectangle 4"/>
          <p:cNvSpPr>
            <a:spLocks noGrp="1" noChangeArrowheads="1"/>
          </p:cNvSpPr>
          <p:nvPr>
            <p:ph type="title"/>
          </p:nvPr>
        </p:nvSpPr>
        <p:spPr>
          <a:xfrm>
            <a:off x="457200" y="152400"/>
            <a:ext cx="8229600" cy="1143000"/>
          </a:xfrm>
        </p:spPr>
        <p:txBody>
          <a:bodyPr/>
          <a:lstStyle/>
          <a:p>
            <a:r>
              <a:rPr lang="es-EC" sz="3600" b="1"/>
              <a:t>Intraseasonal variability</a:t>
            </a:r>
          </a:p>
        </p:txBody>
      </p:sp>
      <p:sp>
        <p:nvSpPr>
          <p:cNvPr id="112645" name="Text Box 5"/>
          <p:cNvSpPr txBox="1">
            <a:spLocks noChangeArrowheads="1"/>
          </p:cNvSpPr>
          <p:nvPr/>
        </p:nvSpPr>
        <p:spPr bwMode="auto">
          <a:xfrm>
            <a:off x="4267200" y="1981200"/>
            <a:ext cx="47244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C" sz="2000" b="1" u="sng"/>
              <a:t>Includes:</a:t>
            </a:r>
          </a:p>
          <a:p>
            <a:endParaRPr lang="es-EC" sz="2000" b="1" u="sng"/>
          </a:p>
          <a:p>
            <a:pPr>
              <a:buFontTx/>
              <a:buChar char="•"/>
            </a:pPr>
            <a:r>
              <a:rPr lang="es-EC" sz="2000" b="1"/>
              <a:t>Easterly waves</a:t>
            </a:r>
          </a:p>
          <a:p>
            <a:pPr>
              <a:buFontTx/>
              <a:buChar char="•"/>
            </a:pPr>
            <a:r>
              <a:rPr lang="es-EC" sz="2000" b="1"/>
              <a:t>Tropical cyclones</a:t>
            </a:r>
          </a:p>
          <a:p>
            <a:pPr>
              <a:buFontTx/>
              <a:buChar char="•"/>
            </a:pPr>
            <a:r>
              <a:rPr lang="es-EC" sz="2000" b="1"/>
              <a:t>Low level moisture surges</a:t>
            </a:r>
          </a:p>
          <a:p>
            <a:pPr>
              <a:buFontTx/>
              <a:buChar char="•"/>
            </a:pPr>
            <a:r>
              <a:rPr lang="es-EC" sz="2000" b="1"/>
              <a:t>Upper level disturbances</a:t>
            </a:r>
          </a:p>
          <a:p>
            <a:pPr>
              <a:buFontTx/>
              <a:buChar char="•"/>
            </a:pPr>
            <a:r>
              <a:rPr lang="es-EC" sz="2000" b="1"/>
              <a:t>Madden Julian Oscillation</a:t>
            </a:r>
            <a:endParaRPr lang="es-EC" sz="2000" b="1">
              <a:cs typeface="Arial" charset="0"/>
            </a:endParaRPr>
          </a:p>
          <a:p>
            <a:endParaRPr lang="es-EC" sz="2000" b="1">
              <a:cs typeface="Arial" charset="0"/>
            </a:endParaRPr>
          </a:p>
          <a:p>
            <a:endParaRPr lang="es-EC" sz="2000" b="1">
              <a:cs typeface="Arial" charset="0"/>
            </a:endParaRPr>
          </a:p>
          <a:p>
            <a:r>
              <a:rPr lang="es-EC" sz="2000" b="1">
                <a:cs typeface="Arial" charset="0"/>
              </a:rPr>
              <a:t>All these factors can help convection organize and intensify. </a:t>
            </a:r>
            <a:endParaRPr lang="es-EC" sz="2000" b="1"/>
          </a:p>
        </p:txBody>
      </p:sp>
    </p:spTree>
    <p:extLst>
      <p:ext uri="{BB962C8B-B14F-4D97-AF65-F5344CB8AC3E}">
        <p14:creationId xmlns:p14="http://schemas.microsoft.com/office/powerpoint/2010/main" val="2769989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152400"/>
            <a:ext cx="8229600" cy="762000"/>
          </a:xfrm>
        </p:spPr>
        <p:txBody>
          <a:bodyPr/>
          <a:lstStyle/>
          <a:p>
            <a:r>
              <a:rPr lang="es-EC" sz="3200" b="1"/>
              <a:t>Monsoon Interannual Variability</a:t>
            </a:r>
          </a:p>
        </p:txBody>
      </p:sp>
      <p:pic>
        <p:nvPicPr>
          <p:cNvPr id="116739" name="Picture 3" descr="Slide1"/>
          <p:cNvPicPr>
            <a:picLocks noChangeAspect="1" noChangeArrowheads="1"/>
          </p:cNvPicPr>
          <p:nvPr/>
        </p:nvPicPr>
        <p:blipFill>
          <a:blip r:embed="rId3">
            <a:extLst>
              <a:ext uri="{28A0092B-C50C-407E-A947-70E740481C1C}">
                <a14:useLocalDpi xmlns:a14="http://schemas.microsoft.com/office/drawing/2010/main" val="0"/>
              </a:ext>
            </a:extLst>
          </a:blip>
          <a:srcRect l="34978" t="58083" r="57040" b="33456"/>
          <a:stretch>
            <a:fillRect/>
          </a:stretch>
        </p:blipFill>
        <p:spPr bwMode="auto">
          <a:xfrm>
            <a:off x="228600" y="2362200"/>
            <a:ext cx="3962400" cy="2951163"/>
          </a:xfrm>
          <a:prstGeom prst="rect">
            <a:avLst/>
          </a:prstGeom>
          <a:noFill/>
          <a:extLst>
            <a:ext uri="{909E8E84-426E-40DD-AFC4-6F175D3DCCD1}">
              <a14:hiddenFill xmlns:a14="http://schemas.microsoft.com/office/drawing/2010/main">
                <a:solidFill>
                  <a:srgbClr val="FFFFFF"/>
                </a:solidFill>
              </a14:hiddenFill>
            </a:ext>
          </a:extLst>
        </p:spPr>
      </p:pic>
      <p:pic>
        <p:nvPicPr>
          <p:cNvPr id="116740" name="Picture 4" descr="Slide1"/>
          <p:cNvPicPr>
            <a:picLocks noChangeAspect="1" noChangeArrowheads="1"/>
          </p:cNvPicPr>
          <p:nvPr/>
        </p:nvPicPr>
        <p:blipFill>
          <a:blip r:embed="rId3">
            <a:extLst>
              <a:ext uri="{28A0092B-C50C-407E-A947-70E740481C1C}">
                <a14:useLocalDpi xmlns:a14="http://schemas.microsoft.com/office/drawing/2010/main" val="0"/>
              </a:ext>
            </a:extLst>
          </a:blip>
          <a:srcRect l="43687" t="58331" r="46103" b="33693"/>
          <a:stretch>
            <a:fillRect/>
          </a:stretch>
        </p:blipFill>
        <p:spPr bwMode="auto">
          <a:xfrm>
            <a:off x="4495800" y="2438400"/>
            <a:ext cx="4648200" cy="2854325"/>
          </a:xfrm>
          <a:prstGeom prst="rect">
            <a:avLst/>
          </a:prstGeom>
          <a:noFill/>
          <a:extLst>
            <a:ext uri="{909E8E84-426E-40DD-AFC4-6F175D3DCCD1}">
              <a14:hiddenFill xmlns:a14="http://schemas.microsoft.com/office/drawing/2010/main">
                <a:solidFill>
                  <a:srgbClr val="FFFFFF"/>
                </a:solidFill>
              </a14:hiddenFill>
            </a:ext>
          </a:extLst>
        </p:spPr>
      </p:pic>
      <p:sp>
        <p:nvSpPr>
          <p:cNvPr id="116741" name="Text Box 5"/>
          <p:cNvSpPr txBox="1">
            <a:spLocks noChangeArrowheads="1"/>
          </p:cNvSpPr>
          <p:nvPr/>
        </p:nvSpPr>
        <p:spPr bwMode="auto">
          <a:xfrm>
            <a:off x="266700" y="1066800"/>
            <a:ext cx="8610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C" b="1" u="sng"/>
              <a:t>Idea</a:t>
            </a:r>
            <a:r>
              <a:rPr lang="es-EC" b="1"/>
              <a:t>: Atmospheric teleconnections that originate in the western Pacific (and maybe other places) affect the distribution and amount of rainfall, especially in the early part of the summer. </a:t>
            </a:r>
            <a:endParaRPr lang="es-EC" b="1">
              <a:cs typeface="Arial" charset="0"/>
            </a:endParaRPr>
          </a:p>
        </p:txBody>
      </p:sp>
      <p:sp>
        <p:nvSpPr>
          <p:cNvPr id="116742" name="Text Box 6"/>
          <p:cNvSpPr txBox="1">
            <a:spLocks noChangeArrowheads="1"/>
          </p:cNvSpPr>
          <p:nvPr/>
        </p:nvSpPr>
        <p:spPr bwMode="auto">
          <a:xfrm>
            <a:off x="304800" y="5334000"/>
            <a:ext cx="32924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C" b="1" i="1"/>
              <a:t>The dominant spatial pattern of precipitation anomalies (SPI) in early summer. </a:t>
            </a:r>
          </a:p>
        </p:txBody>
      </p:sp>
      <p:sp>
        <p:nvSpPr>
          <p:cNvPr id="116743" name="Text Box 7"/>
          <p:cNvSpPr txBox="1">
            <a:spLocks noChangeArrowheads="1"/>
          </p:cNvSpPr>
          <p:nvPr/>
        </p:nvSpPr>
        <p:spPr bwMode="auto">
          <a:xfrm>
            <a:off x="4572000" y="5334000"/>
            <a:ext cx="37496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C" b="1" i="1"/>
              <a:t>Its relationship to large-scale circulation</a:t>
            </a:r>
            <a:r>
              <a:rPr lang="es-EC" b="1" i="1">
                <a:cs typeface="Arial" charset="0"/>
              </a:rPr>
              <a:t> (500-mb height anomalies).</a:t>
            </a:r>
          </a:p>
        </p:txBody>
      </p:sp>
      <p:sp>
        <p:nvSpPr>
          <p:cNvPr id="116744" name="AutoShape 8"/>
          <p:cNvSpPr>
            <a:spLocks noChangeArrowheads="1"/>
          </p:cNvSpPr>
          <p:nvPr/>
        </p:nvSpPr>
        <p:spPr bwMode="auto">
          <a:xfrm>
            <a:off x="3962400" y="3657600"/>
            <a:ext cx="838200" cy="485775"/>
          </a:xfrm>
          <a:prstGeom prst="leftArrow">
            <a:avLst>
              <a:gd name="adj1" fmla="val 50000"/>
              <a:gd name="adj2" fmla="val 4313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5" name="Text Box 9"/>
          <p:cNvSpPr txBox="1">
            <a:spLocks noChangeArrowheads="1"/>
          </p:cNvSpPr>
          <p:nvPr/>
        </p:nvSpPr>
        <p:spPr bwMode="auto">
          <a:xfrm>
            <a:off x="6400800" y="6348413"/>
            <a:ext cx="2271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t>Ciancarelli et al. (2009)</a:t>
            </a:r>
          </a:p>
        </p:txBody>
      </p:sp>
    </p:spTree>
    <p:extLst>
      <p:ext uri="{BB962C8B-B14F-4D97-AF65-F5344CB8AC3E}">
        <p14:creationId xmlns:p14="http://schemas.microsoft.com/office/powerpoint/2010/main" val="2129280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Climate Forecast System (CFS) model, Version 1 performance for warm season</a:t>
            </a:r>
            <a:endParaRPr lang="en-US" sz="3200" b="1" dirty="0"/>
          </a:p>
        </p:txBody>
      </p:sp>
      <p:grpSp>
        <p:nvGrpSpPr>
          <p:cNvPr id="3" name="Group 4"/>
          <p:cNvGrpSpPr>
            <a:grpSpLocks/>
          </p:cNvGrpSpPr>
          <p:nvPr/>
        </p:nvGrpSpPr>
        <p:grpSpPr bwMode="auto">
          <a:xfrm>
            <a:off x="237280" y="3144043"/>
            <a:ext cx="4525963" cy="2551113"/>
            <a:chOff x="147" y="1511"/>
            <a:chExt cx="2851" cy="1607"/>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l="11868" t="52669" r="49437" b="28732"/>
            <a:stretch>
              <a:fillRect/>
            </a:stretch>
          </p:blipFill>
          <p:spPr bwMode="auto">
            <a:xfrm>
              <a:off x="147" y="1511"/>
              <a:ext cx="2851" cy="1607"/>
            </a:xfrm>
            <a:prstGeom prst="rect">
              <a:avLst/>
            </a:prstGeom>
            <a:noFill/>
            <a:ln>
              <a:noFill/>
            </a:ln>
            <a:effectLst/>
            <a:extLst>
              <a:ext uri="{909E8E84-426E-40DD-AFC4-6F175D3DCCD1}">
                <a14:hiddenFill xmlns:a14="http://schemas.microsoft.com/office/drawing/2010/main">
                  <a:blipFill dpi="0" rotWithShape="0">
                    <a:blip/>
                    <a:srcRect l="11868" t="52669" r="49437" b="2873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l="23904" t="69705" r="22389" b="24574"/>
            <a:stretch>
              <a:fillRect/>
            </a:stretch>
          </p:blipFill>
          <p:spPr bwMode="auto">
            <a:xfrm>
              <a:off x="306" y="2848"/>
              <a:ext cx="1975" cy="247"/>
            </a:xfrm>
            <a:prstGeom prst="rect">
              <a:avLst/>
            </a:prstGeom>
            <a:noFill/>
            <a:ln>
              <a:noFill/>
            </a:ln>
            <a:effectLst/>
            <a:extLst>
              <a:ext uri="{909E8E84-426E-40DD-AFC4-6F175D3DCCD1}">
                <a14:hiddenFill xmlns:a14="http://schemas.microsoft.com/office/drawing/2010/main">
                  <a:blipFill dpi="0" rotWithShape="0">
                    <a:blip/>
                    <a:srcRect l="23904" t="69705" r="22389" b="2457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7" name="Oval 8"/>
          <p:cNvSpPr>
            <a:spLocks noChangeArrowheads="1"/>
          </p:cNvSpPr>
          <p:nvPr/>
        </p:nvSpPr>
        <p:spPr bwMode="auto">
          <a:xfrm>
            <a:off x="1156237" y="4190987"/>
            <a:ext cx="914400" cy="914400"/>
          </a:xfrm>
          <a:prstGeom prst="ellipse">
            <a:avLst/>
          </a:prstGeom>
          <a:noFill/>
          <a:ln w="507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TextBox 7"/>
          <p:cNvSpPr txBox="1"/>
          <p:nvPr/>
        </p:nvSpPr>
        <p:spPr>
          <a:xfrm>
            <a:off x="5257800" y="1905000"/>
            <a:ext cx="3352799" cy="4708981"/>
          </a:xfrm>
          <a:prstGeom prst="rect">
            <a:avLst/>
          </a:prstGeom>
          <a:noFill/>
        </p:spPr>
        <p:txBody>
          <a:bodyPr wrap="square" rtlCol="0">
            <a:spAutoFit/>
          </a:bodyPr>
          <a:lstStyle/>
          <a:p>
            <a:r>
              <a:rPr lang="en-US" sz="2000" dirty="0" smtClean="0"/>
              <a:t>T62 Resolution (~200 km)</a:t>
            </a:r>
          </a:p>
          <a:p>
            <a:endParaRPr lang="en-US" sz="2000" dirty="0"/>
          </a:p>
          <a:p>
            <a:r>
              <a:rPr lang="en-US" sz="2000" dirty="0" smtClean="0"/>
              <a:t>15 ensemble members initialized late spring from NCEP Reanalysis II</a:t>
            </a:r>
          </a:p>
          <a:p>
            <a:endParaRPr lang="en-US" sz="2000" dirty="0"/>
          </a:p>
          <a:p>
            <a:r>
              <a:rPr lang="en-US" sz="2000" dirty="0" smtClean="0"/>
              <a:t>Southwest U.S. is one of those regions where there is marginal performance</a:t>
            </a:r>
          </a:p>
          <a:p>
            <a:endParaRPr lang="en-US" sz="2000" dirty="0"/>
          </a:p>
          <a:p>
            <a:r>
              <a:rPr lang="en-US" sz="2000" dirty="0" smtClean="0"/>
              <a:t>Therefore, CPC goes with an “equal chances” monsoon forecast most of the time</a:t>
            </a:r>
          </a:p>
          <a:p>
            <a:endParaRPr lang="en-US" sz="2000" dirty="0"/>
          </a:p>
          <a:p>
            <a:endParaRPr lang="en-US" sz="2000" dirty="0"/>
          </a:p>
        </p:txBody>
      </p:sp>
      <p:sp>
        <p:nvSpPr>
          <p:cNvPr id="9" name="TextBox 8"/>
          <p:cNvSpPr txBox="1"/>
          <p:nvPr/>
        </p:nvSpPr>
        <p:spPr>
          <a:xfrm>
            <a:off x="160497" y="5726624"/>
            <a:ext cx="2355004" cy="369332"/>
          </a:xfrm>
          <a:prstGeom prst="rect">
            <a:avLst/>
          </a:prstGeom>
          <a:noFill/>
        </p:spPr>
        <p:txBody>
          <a:bodyPr wrap="none" rtlCol="0">
            <a:spAutoFit/>
          </a:bodyPr>
          <a:lstStyle/>
          <a:p>
            <a:r>
              <a:rPr lang="en-US" dirty="0" smtClean="0"/>
              <a:t>From </a:t>
            </a:r>
            <a:r>
              <a:rPr lang="en-US" dirty="0" err="1" smtClean="0"/>
              <a:t>Saha</a:t>
            </a:r>
            <a:r>
              <a:rPr lang="en-US" dirty="0" smtClean="0"/>
              <a:t> et al. (2006)</a:t>
            </a:r>
            <a:endParaRPr lang="en-US" dirty="0"/>
          </a:p>
        </p:txBody>
      </p:sp>
      <p:sp>
        <p:nvSpPr>
          <p:cNvPr id="10" name="TextBox 9"/>
          <p:cNvSpPr txBox="1"/>
          <p:nvPr/>
        </p:nvSpPr>
        <p:spPr>
          <a:xfrm>
            <a:off x="237280" y="2325469"/>
            <a:ext cx="4419600" cy="707886"/>
          </a:xfrm>
          <a:prstGeom prst="rect">
            <a:avLst/>
          </a:prstGeom>
          <a:noFill/>
        </p:spPr>
        <p:txBody>
          <a:bodyPr wrap="square" rtlCol="0">
            <a:spAutoFit/>
          </a:bodyPr>
          <a:lstStyle/>
          <a:p>
            <a:r>
              <a:rPr lang="en-US" sz="2000" i="1" dirty="0" smtClean="0"/>
              <a:t>CFS JJA Precipitation Anomaly Correlation from twenty-year reforecast</a:t>
            </a:r>
            <a:endParaRPr lang="en-US" sz="2000" i="1" dirty="0"/>
          </a:p>
        </p:txBody>
      </p:sp>
    </p:spTree>
    <p:extLst>
      <p:ext uri="{BB962C8B-B14F-4D97-AF65-F5344CB8AC3E}">
        <p14:creationId xmlns:p14="http://schemas.microsoft.com/office/powerpoint/2010/main" val="1177923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Global climate models cannot resolve the</a:t>
            </a:r>
            <a:br>
              <a:rPr lang="en-US" sz="3200" b="1" dirty="0" smtClean="0"/>
            </a:br>
            <a:r>
              <a:rPr lang="en-US" sz="3200" b="1" dirty="0" smtClean="0"/>
              <a:t> North American monsoon well</a:t>
            </a:r>
            <a:endParaRPr lang="en-US" sz="3200"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b="14009"/>
          <a:stretch>
            <a:fillRect/>
          </a:stretch>
        </p:blipFill>
        <p:spPr bwMode="auto">
          <a:xfrm>
            <a:off x="1295400" y="1782134"/>
            <a:ext cx="6617110" cy="4266562"/>
          </a:xfrm>
          <a:prstGeom prst="rect">
            <a:avLst/>
          </a:prstGeom>
          <a:noFill/>
          <a:ln>
            <a:noFill/>
          </a:ln>
          <a:effectLst/>
          <a:extLst>
            <a:ext uri="{909E8E84-426E-40DD-AFC4-6F175D3DCCD1}">
              <a14:hiddenFill xmlns:a14="http://schemas.microsoft.com/office/drawing/2010/main">
                <a:blipFill dpi="0" rotWithShape="0">
                  <a:blip/>
                  <a:srcRect b="1400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2590800" y="6158822"/>
            <a:ext cx="4310411" cy="400110"/>
          </a:xfrm>
          <a:prstGeom prst="rect">
            <a:avLst/>
          </a:prstGeom>
          <a:noFill/>
        </p:spPr>
        <p:txBody>
          <a:bodyPr wrap="none" rtlCol="0">
            <a:spAutoFit/>
          </a:bodyPr>
          <a:lstStyle/>
          <a:p>
            <a:r>
              <a:rPr lang="en-US" sz="2000" dirty="0" smtClean="0"/>
              <a:t>Southern Arizona and northern Sonora</a:t>
            </a:r>
            <a:endParaRPr lang="en-US" sz="2000" dirty="0"/>
          </a:p>
        </p:txBody>
      </p:sp>
    </p:spTree>
    <p:extLst>
      <p:ext uri="{BB962C8B-B14F-4D97-AF65-F5344CB8AC3E}">
        <p14:creationId xmlns:p14="http://schemas.microsoft.com/office/powerpoint/2010/main" val="966262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TotalTime>
  <Words>1404</Words>
  <Application>Microsoft Office PowerPoint</Application>
  <PresentationFormat>On-screen Show (4:3)</PresentationFormat>
  <Paragraphs>202</Paragraphs>
  <Slides>28</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Equation</vt:lpstr>
      <vt:lpstr>PowerPoint Presentation</vt:lpstr>
      <vt:lpstr>Presentation Overview</vt:lpstr>
      <vt:lpstr>Motivation: Why is the monsoon important  to seasonally forecast?</vt:lpstr>
      <vt:lpstr>   What do we need to get “right” in simulating the warm season in  North America, in particular the North American Monsoon?  Short answer:  Physical processes that encompass both “large” and “small” scales</vt:lpstr>
      <vt:lpstr>Diurnal Cycle of Convection Most important</vt:lpstr>
      <vt:lpstr>Intraseasonal variability</vt:lpstr>
      <vt:lpstr>Monsoon Interannual Variability</vt:lpstr>
      <vt:lpstr>Climate Forecast System (CFS) model, Version 1 performance for warm season</vt:lpstr>
      <vt:lpstr>Global climate models cannot resolve the  North American monsoon well</vt:lpstr>
      <vt:lpstr>Dynamical Downscaling Types from Castro et al. (2005)</vt:lpstr>
      <vt:lpstr>WRF Downscaling of CFS Reforecasts (1982-2000) </vt:lpstr>
      <vt:lpstr>Spectral nudging in brief We apply at scales greater than 4Δx  of driving global model</vt:lpstr>
      <vt:lpstr>Seasonally-averaged precipitation climatology (JJAS) for NAME precipitation zones</vt:lpstr>
      <vt:lpstr>Evolution of monthly precipitation in  NAME zones 1 and 2</vt:lpstr>
      <vt:lpstr>Model precipitation biases compared to observations (new US-Mexico NOAA product)</vt:lpstr>
      <vt:lpstr>Dominant mode of precipitation variability in early summer and relationship to Pacific SST</vt:lpstr>
      <vt:lpstr>Early vs. late summer 500-mb height anomaly correlation: CFS and NCEP reanalysis</vt:lpstr>
      <vt:lpstr>Early summer (JJ) Temperature  Anomaly Correlation</vt:lpstr>
      <vt:lpstr>PowerPoint Presentation</vt:lpstr>
      <vt:lpstr>PowerPoint Presentation</vt:lpstr>
      <vt:lpstr>Early summer (JJ) precipitation  anomaly correlation for NAME Tier 2 Region</vt:lpstr>
      <vt:lpstr>Early vs. late summer precipitation anomaly correlation: NAME precipitation zones</vt:lpstr>
      <vt:lpstr>Early vs. late summer temperature anomaly correlation: NAME precipitation zones</vt:lpstr>
      <vt:lpstr>Mode of early warm season precipitation in CFS most highly correlated to observations and relationship to large-scale forcing</vt:lpstr>
      <vt:lpstr>Mode of early warm season precipitation in WRF-CFS most highly correlated to observations and relationship to large-scale forcing</vt:lpstr>
      <vt:lpstr>Time series of observed and modeled JJ SPI: NAME precipitation zone 1</vt:lpstr>
      <vt:lpstr>Large-scale circulation, sea surface temperature anomalies from global models and regional model simulated precipitation anomalies</vt:lpstr>
      <vt:lpstr>Concluding points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a regional model improve the ability to forecast the North American Monsoon?  Christopher L. Castro, Hsin-I Chang, Francina Dominguez, and Carlos Carrillo</dc:title>
  <dc:creator>castro</dc:creator>
  <cp:lastModifiedBy>Joe Harrison</cp:lastModifiedBy>
  <cp:revision>39</cp:revision>
  <dcterms:created xsi:type="dcterms:W3CDTF">2011-09-07T22:26:35Z</dcterms:created>
  <dcterms:modified xsi:type="dcterms:W3CDTF">2012-03-14T15:26:29Z</dcterms:modified>
</cp:coreProperties>
</file>