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98" r:id="rId2"/>
    <p:sldId id="346" r:id="rId3"/>
    <p:sldId id="594" r:id="rId4"/>
    <p:sldId id="720" r:id="rId5"/>
    <p:sldId id="449" r:id="rId6"/>
    <p:sldId id="593" r:id="rId7"/>
    <p:sldId id="677" r:id="rId8"/>
    <p:sldId id="719" r:id="rId9"/>
    <p:sldId id="665" r:id="rId10"/>
    <p:sldId id="646" r:id="rId11"/>
    <p:sldId id="647" r:id="rId12"/>
    <p:sldId id="668" r:id="rId13"/>
    <p:sldId id="680" r:id="rId14"/>
    <p:sldId id="670" r:id="rId15"/>
    <p:sldId id="679" r:id="rId16"/>
    <p:sldId id="678" r:id="rId17"/>
    <p:sldId id="476" r:id="rId18"/>
    <p:sldId id="461" r:id="rId19"/>
    <p:sldId id="602" r:id="rId20"/>
    <p:sldId id="641" r:id="rId21"/>
    <p:sldId id="629" r:id="rId22"/>
    <p:sldId id="694" r:id="rId23"/>
    <p:sldId id="603" r:id="rId24"/>
    <p:sldId id="690" r:id="rId25"/>
    <p:sldId id="608" r:id="rId26"/>
    <p:sldId id="601" r:id="rId27"/>
    <p:sldId id="614" r:id="rId28"/>
    <p:sldId id="621" r:id="rId29"/>
    <p:sldId id="616" r:id="rId30"/>
    <p:sldId id="620" r:id="rId31"/>
    <p:sldId id="664" r:id="rId32"/>
    <p:sldId id="693" r:id="rId33"/>
    <p:sldId id="688" r:id="rId34"/>
    <p:sldId id="626" r:id="rId35"/>
    <p:sldId id="611" r:id="rId36"/>
    <p:sldId id="612" r:id="rId37"/>
    <p:sldId id="640" r:id="rId38"/>
    <p:sldId id="710" r:id="rId39"/>
    <p:sldId id="627" r:id="rId40"/>
    <p:sldId id="698" r:id="rId41"/>
    <p:sldId id="644" r:id="rId42"/>
    <p:sldId id="540" r:id="rId43"/>
    <p:sldId id="542" r:id="rId44"/>
    <p:sldId id="645" r:id="rId45"/>
    <p:sldId id="545" r:id="rId46"/>
    <p:sldId id="546" r:id="rId47"/>
    <p:sldId id="721" r:id="rId4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165"/>
    <a:srgbClr val="FFFF99"/>
    <a:srgbClr val="F9EDA5"/>
    <a:srgbClr val="F9FBA5"/>
    <a:srgbClr val="F4F2AC"/>
    <a:srgbClr val="99CCEF"/>
    <a:srgbClr val="FF3300"/>
    <a:srgbClr val="FD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40" autoAdjust="0"/>
    <p:restoredTop sz="93529" autoAdjust="0"/>
  </p:normalViewPr>
  <p:slideViewPr>
    <p:cSldViewPr>
      <p:cViewPr varScale="1">
        <p:scale>
          <a:sx n="56" d="100"/>
          <a:sy n="56" d="100"/>
        </p:scale>
        <p:origin x="-1066" y="-8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23"/>
    </p:cViewPr>
  </p:sorterViewPr>
  <p:notesViewPr>
    <p:cSldViewPr>
      <p:cViewPr varScale="1">
        <p:scale>
          <a:sx n="47" d="100"/>
          <a:sy n="47" d="100"/>
        </p:scale>
        <p:origin x="-2434" y="-91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4" tIns="47028" rIns="94054" bIns="47028" numCol="1" anchor="t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4" tIns="47028" rIns="94054" bIns="47028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555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4" tIns="47028" rIns="94054" bIns="47028" numCol="1" anchor="b" anchorCtr="0" compatLnSpc="1">
            <a:prstTxWarp prst="textNoShape">
              <a:avLst/>
            </a:prstTxWarp>
          </a:bodyPr>
          <a:lstStyle>
            <a:lvl1pPr defTabSz="9398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4555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54" tIns="47028" rIns="94054" bIns="47028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Arial" charset="0"/>
              </a:defRPr>
            </a:lvl1pPr>
          </a:lstStyle>
          <a:p>
            <a:pPr>
              <a:defRPr/>
            </a:pPr>
            <a:fld id="{BD96FF13-03AC-4507-91D8-3A835E418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688" y="0"/>
            <a:ext cx="305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88975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432300"/>
            <a:ext cx="5199062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4600"/>
            <a:ext cx="3059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688" y="8864600"/>
            <a:ext cx="3059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CBD7ED-27B9-4DF0-9178-F4A85ADB0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D1BD2-7CA4-47F3-918F-A0B80B76E7D7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3D81-AD8F-4E54-B4E8-B1C24EA2B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6BD3D-7C4D-401E-888F-6F3018B82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6A6E8-F2F7-44C0-86A8-29290E5D5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E6F79-4E78-4E46-A5A8-C9329F0D3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13D0-2319-48A0-9D94-669E5A913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234C2-0E80-4063-A1EE-6A2D2F7DF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91CFB-AED8-4361-B401-677143009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6C200-BB8F-41D2-9C63-76AA78422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D09B7-1F29-43AD-8F7A-71695E227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A69F2-8A77-4978-9EFC-33DBB1711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DF73C-2653-4E1E-8A5A-8162FC71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3ECB8-BB22-4469-B09A-8BD89D4403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E542C20-0056-4EF2-89D4-03C2A1FDF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3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0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1E9233-3682-43D6-ABF5-C267CF0113CA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75" name="Text Box 13"/>
          <p:cNvSpPr txBox="1">
            <a:spLocks noChangeArrowheads="1"/>
          </p:cNvSpPr>
          <p:nvPr/>
        </p:nvSpPr>
        <p:spPr bwMode="auto">
          <a:xfrm>
            <a:off x="381000" y="3200400"/>
            <a:ext cx="8458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114300" algn="l"/>
              </a:tabLst>
            </a:pPr>
            <a:endParaRPr lang="en-US" sz="800">
              <a:latin typeface="Courier New" pitchFamily="49" charset="0"/>
              <a:cs typeface="Times New Roman" pitchFamily="18" charset="0"/>
            </a:endParaRPr>
          </a:p>
          <a:p>
            <a:pPr marL="457200" indent="-457200" algn="ctr">
              <a:spcBef>
                <a:spcPct val="20000"/>
              </a:spcBef>
              <a:tabLst>
                <a:tab pos="114300" algn="l"/>
              </a:tabLst>
            </a:pPr>
            <a:r>
              <a:rPr lang="en-US" sz="240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Liming Zhou</a:t>
            </a:r>
          </a:p>
          <a:p>
            <a:pPr marL="457200" indent="-457200" algn="ctr">
              <a:spcBef>
                <a:spcPct val="20000"/>
              </a:spcBef>
              <a:tabLst>
                <a:tab pos="114300" algn="l"/>
              </a:tabLst>
            </a:pPr>
            <a:r>
              <a:rPr lang="en-US" sz="240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Georgia Institute of Technology</a:t>
            </a:r>
          </a:p>
          <a:p>
            <a:pPr marL="457200" indent="-457200" algn="ctr">
              <a:spcBef>
                <a:spcPct val="20000"/>
              </a:spcBef>
              <a:tabLst>
                <a:tab pos="114300" algn="l"/>
              </a:tabLst>
            </a:pPr>
            <a:r>
              <a:rPr lang="en-US" sz="240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(National Science Foundation)</a:t>
            </a:r>
          </a:p>
          <a:p>
            <a:pPr marL="457200" indent="-457200" algn="ctr">
              <a:spcBef>
                <a:spcPct val="20000"/>
              </a:spcBef>
              <a:tabLst>
                <a:tab pos="114300" algn="l"/>
              </a:tabLst>
            </a:pPr>
            <a:endParaRPr lang="en-US" sz="240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ct val="20000"/>
              </a:spcBef>
              <a:tabLst>
                <a:tab pos="114300" algn="l"/>
              </a:tabLst>
            </a:pPr>
            <a:endParaRPr lang="en-US" sz="2400">
              <a:solidFill>
                <a:srgbClr val="2D2D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ct val="20000"/>
              </a:spcBef>
              <a:tabLst>
                <a:tab pos="114300" algn="l"/>
              </a:tabLst>
            </a:pPr>
            <a:r>
              <a:rPr lang="en-US" sz="240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CTB Seminar Series at NASA</a:t>
            </a:r>
          </a:p>
          <a:p>
            <a:pPr marL="457200" indent="-457200" algn="ctr">
              <a:spcBef>
                <a:spcPct val="20000"/>
              </a:spcBef>
              <a:tabLst>
                <a:tab pos="114300" algn="l"/>
              </a:tabLst>
            </a:pPr>
            <a:r>
              <a:rPr lang="en-US" sz="2400">
                <a:solidFill>
                  <a:srgbClr val="2D2D8A"/>
                </a:solidFill>
                <a:latin typeface="Times New Roman" pitchFamily="18" charset="0"/>
                <a:cs typeface="Times New Roman" pitchFamily="18" charset="0"/>
              </a:rPr>
              <a:t>May 25, 2011</a:t>
            </a:r>
          </a:p>
        </p:txBody>
      </p:sp>
      <p:sp>
        <p:nvSpPr>
          <p:cNvPr id="46096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30480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  <a:cs typeface="Arial" charset="0"/>
              </a:rPr>
              <a:t>Asymmetric Global Warming: Day vs. Night</a:t>
            </a:r>
            <a:br>
              <a:rPr lang="en-US" altLang="zh-CN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  <a:cs typeface="Arial" charset="0"/>
              </a:rPr>
            </a:br>
            <a:r>
              <a:rPr lang="en-US" altLang="zh-CN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SimSun" pitchFamily="2" charset="-122"/>
                <a:cs typeface="Arial" charset="0"/>
              </a:rPr>
              <a:t>  </a:t>
            </a:r>
            <a:endParaRPr lang="en-US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SimSun" pitchFamily="2" charset="-122"/>
              <a:cs typeface="Arial" charset="0"/>
            </a:endParaRPr>
          </a:p>
        </p:txBody>
      </p:sp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5B0B56-C65D-4ED3-8A20-8F3A0B236EA1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12291" name="Picture 7" descr="ackerman-03-1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2057400" y="2667000"/>
            <a:ext cx="4725988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099" name="Rectangle 3"/>
          <p:cNvSpPr>
            <a:spLocks noChangeArrowheads="1"/>
          </p:cNvSpPr>
          <p:nvPr/>
        </p:nvSpPr>
        <p:spPr bwMode="auto">
          <a:xfrm>
            <a:off x="3048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Cloud Cover           DTR  </a:t>
            </a:r>
            <a:b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(primary)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52400" y="1262063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114300" algn="l"/>
              </a:tabLst>
            </a:pPr>
            <a:endParaRPr lang="en-US" sz="800">
              <a:latin typeface="Courier New" pitchFamily="49" charset="0"/>
              <a:cs typeface="Times New Roman" pitchFamily="18" charset="0"/>
            </a:endParaRP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Clouds, especially thick low clouds, greatly reduce 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and thus DTR by reflecting sunlight and increasing downward longwave radiation  </a:t>
            </a: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rot="5400000">
            <a:off x="6477000" y="609600"/>
            <a:ext cx="457200" cy="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rot="-5400000">
            <a:off x="4648200" y="533400"/>
            <a:ext cx="457200" cy="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5105400" y="609600"/>
            <a:ext cx="685800" cy="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Rectangle 8"/>
          <p:cNvSpPr>
            <a:spLocks noChangeArrowheads="1"/>
          </p:cNvSpPr>
          <p:nvPr/>
        </p:nvSpPr>
        <p:spPr bwMode="auto">
          <a:xfrm>
            <a:off x="2606675" y="6324600"/>
            <a:ext cx="432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i="1">
                <a:latin typeface="Times New Roman" pitchFamily="18" charset="0"/>
              </a:rPr>
              <a:t>Karl et al. 1993; Dai et al. 1997, 1999)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8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B83B73-B304-4F62-BDE0-86AF014AE868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8077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114300" algn="l"/>
              </a:tabLst>
            </a:pPr>
            <a:endParaRPr lang="en-US" sz="800">
              <a:latin typeface="Courier New" pitchFamily="49" charset="0"/>
              <a:cs typeface="Times New Roman" pitchFamily="18" charset="0"/>
            </a:endParaRP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Soil moisture reduces 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and thus DTR by enhancing </a:t>
            </a:r>
            <a:r>
              <a:rPr lang="en-US" sz="2400">
                <a:latin typeface="Times New Roman" pitchFamily="18" charset="0"/>
              </a:rPr>
              <a:t>evaporative cooling through evapotranspiration</a:t>
            </a: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endParaRPr lang="en-US" sz="800">
              <a:latin typeface="Times New Roman" pitchFamily="18" charset="0"/>
            </a:endParaRP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</a:rPr>
              <a:t>Precipitation influences DTR mainly through its association with clouds and soil moisture</a:t>
            </a:r>
          </a:p>
        </p:txBody>
      </p:sp>
      <p:pic>
        <p:nvPicPr>
          <p:cNvPr id="13316" name="Picture 4" descr="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971800"/>
            <a:ext cx="8839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304800" y="2286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Soil Moisture/Precipitation          DTR  (secondary)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rot="5400000">
            <a:off x="7620000" y="609600"/>
            <a:ext cx="457200" cy="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rot="-5400000">
            <a:off x="5791200" y="533400"/>
            <a:ext cx="457200" cy="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172200" y="609600"/>
            <a:ext cx="685800" cy="0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30475" y="6080125"/>
            <a:ext cx="432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000" i="1">
                <a:latin typeface="Times New Roman" pitchFamily="18" charset="0"/>
              </a:rPr>
              <a:t>Karl et al. 1993; Dai et al. 1997, 1999)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AA51B0-E1F0-4507-99D0-FD4FF7322359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Statistical Relationship: Simple Negative Linear Correlation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  <p:graphicFrame>
        <p:nvGraphicFramePr>
          <p:cNvPr id="547933" name="Group 93"/>
          <p:cNvGraphicFramePr>
            <a:graphicFrameLocks noGrp="1"/>
          </p:cNvGraphicFramePr>
          <p:nvPr>
            <p:ph idx="1"/>
          </p:nvPr>
        </p:nvGraphicFramePr>
        <p:xfrm>
          <a:off x="609600" y="1752600"/>
          <a:ext cx="7772400" cy="2225676"/>
        </p:xfrm>
        <a:graphic>
          <a:graphicData uri="http://schemas.openxmlformats.org/drawingml/2006/table">
            <a:tbl>
              <a:tblPr/>
              <a:tblGrid>
                <a:gridCol w="2625725"/>
                <a:gridCol w="2144713"/>
                <a:gridCol w="1504950"/>
                <a:gridCol w="1497012"/>
              </a:tblGrid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linear regression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correlated?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observed?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DTR = 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CC +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dominant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DTR =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 +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DTR =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SM +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68" name="Rectangle 36"/>
          <p:cNvSpPr>
            <a:spLocks noChangeArrowheads="1"/>
          </p:cNvSpPr>
          <p:nvPr/>
        </p:nvSpPr>
        <p:spPr bwMode="auto">
          <a:xfrm>
            <a:off x="569913" y="4114800"/>
            <a:ext cx="773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Note: CC – cloud cover; P – precipitation; SM – soil moisture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802622-D3D6-4ECB-8C3C-52C847F4855B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Expect to See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  <p:graphicFrame>
        <p:nvGraphicFramePr>
          <p:cNvPr id="564316" name="Group 92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2032001"/>
        </p:xfrm>
        <a:graphic>
          <a:graphicData uri="http://schemas.openxmlformats.org/drawingml/2006/table">
            <a:tbl>
              <a:tblPr/>
              <a:tblGrid>
                <a:gridCol w="2779713"/>
                <a:gridCol w="2271712"/>
                <a:gridCol w="1593850"/>
                <a:gridCol w="1584325"/>
              </a:tblGrid>
              <a:tr h="515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linear regression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correlated?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observed?</a:t>
                      </a:r>
                      <a:endParaRPr kumimoji="0" lang="en-US" sz="2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DTR = 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CC +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dominant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DTR =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 +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DTR =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SM + 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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yes, 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Courier New" pitchFamily="49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2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secondary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2" name="AutoShape 94"/>
          <p:cNvSpPr>
            <a:spLocks noChangeArrowheads="1"/>
          </p:cNvSpPr>
          <p:nvPr/>
        </p:nvSpPr>
        <p:spPr bwMode="auto">
          <a:xfrm>
            <a:off x="2895600" y="3429000"/>
            <a:ext cx="533400" cy="838200"/>
          </a:xfrm>
          <a:prstGeom prst="downArrow">
            <a:avLst>
              <a:gd name="adj1" fmla="val 50000"/>
              <a:gd name="adj2" fmla="val 39286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5393" name="Rectangle 95"/>
          <p:cNvSpPr>
            <a:spLocks noChangeArrowheads="1"/>
          </p:cNvSpPr>
          <p:nvPr/>
        </p:nvSpPr>
        <p:spPr bwMode="auto">
          <a:xfrm>
            <a:off x="457200" y="4343400"/>
            <a:ext cx="4038600" cy="990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600" b="1">
                <a:solidFill>
                  <a:srgbClr val="FF3300"/>
                </a:solidFill>
                <a:latin typeface="Times New Roman" pitchFamily="18" charset="0"/>
              </a:rPr>
              <a:t>opposite long-term trends</a:t>
            </a:r>
          </a:p>
          <a:p>
            <a:r>
              <a:rPr lang="en-US" sz="2600">
                <a:latin typeface="Times New Roman" pitchFamily="18" charset="0"/>
              </a:rPr>
              <a:t>between DTR vs. CC/P/SM</a:t>
            </a:r>
          </a:p>
        </p:txBody>
      </p:sp>
      <p:sp>
        <p:nvSpPr>
          <p:cNvPr id="15394" name="Line 98"/>
          <p:cNvSpPr>
            <a:spLocks noChangeShapeType="1"/>
          </p:cNvSpPr>
          <p:nvPr/>
        </p:nvSpPr>
        <p:spPr bwMode="auto">
          <a:xfrm flipV="1">
            <a:off x="5029200" y="38100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95" name="Text Box 99"/>
          <p:cNvSpPr txBox="1">
            <a:spLocks noChangeArrowheads="1"/>
          </p:cNvSpPr>
          <p:nvPr/>
        </p:nvSpPr>
        <p:spPr bwMode="auto">
          <a:xfrm>
            <a:off x="4648200" y="5638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year (decadal)</a:t>
            </a:r>
          </a:p>
        </p:txBody>
      </p:sp>
      <p:sp>
        <p:nvSpPr>
          <p:cNvPr id="15396" name="Line 105"/>
          <p:cNvSpPr>
            <a:spLocks noChangeShapeType="1"/>
          </p:cNvSpPr>
          <p:nvPr/>
        </p:nvSpPr>
        <p:spPr bwMode="auto">
          <a:xfrm flipV="1">
            <a:off x="5257800" y="4343400"/>
            <a:ext cx="3124200" cy="7620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7" name="Line 106"/>
          <p:cNvSpPr>
            <a:spLocks noChangeShapeType="1"/>
          </p:cNvSpPr>
          <p:nvPr/>
        </p:nvSpPr>
        <p:spPr bwMode="auto">
          <a:xfrm>
            <a:off x="5334000" y="4495800"/>
            <a:ext cx="3124200" cy="533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8" name="Rectangle 107"/>
          <p:cNvSpPr>
            <a:spLocks noChangeArrowheads="1"/>
          </p:cNvSpPr>
          <p:nvPr/>
        </p:nvSpPr>
        <p:spPr bwMode="auto">
          <a:xfrm>
            <a:off x="7696200" y="5105400"/>
            <a:ext cx="9906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DTR</a:t>
            </a:r>
          </a:p>
        </p:txBody>
      </p:sp>
      <p:sp>
        <p:nvSpPr>
          <p:cNvPr id="15399" name="Rectangle 108"/>
          <p:cNvSpPr>
            <a:spLocks noChangeArrowheads="1"/>
          </p:cNvSpPr>
          <p:nvPr/>
        </p:nvSpPr>
        <p:spPr bwMode="auto">
          <a:xfrm>
            <a:off x="7315200" y="3886200"/>
            <a:ext cx="15240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CC/P/SM</a:t>
            </a:r>
          </a:p>
        </p:txBody>
      </p:sp>
      <p:sp>
        <p:nvSpPr>
          <p:cNvPr id="15400" name="Text Box 109"/>
          <p:cNvSpPr txBox="1">
            <a:spLocks noChangeArrowheads="1"/>
          </p:cNvSpPr>
          <p:nvPr/>
        </p:nvSpPr>
        <p:spPr bwMode="auto">
          <a:xfrm rot="-5400000">
            <a:off x="3790950" y="4437063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Trend</a:t>
            </a:r>
          </a:p>
        </p:txBody>
      </p:sp>
      <p:sp>
        <p:nvSpPr>
          <p:cNvPr id="15401" name="Line 110"/>
          <p:cNvSpPr>
            <a:spLocks noChangeShapeType="1"/>
          </p:cNvSpPr>
          <p:nvPr/>
        </p:nvSpPr>
        <p:spPr bwMode="auto">
          <a:xfrm>
            <a:off x="4800600" y="5562600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E481C4-DF74-4A94-B74C-049FC967C61C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at the Global Scale We See Concurrent Trends in DTR and Precipitation/Clouds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228600" y="1079500"/>
            <a:ext cx="8458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DTR-CC/P relationship shows inconsistency between high- and low-frequency signals</a:t>
            </a:r>
            <a:endParaRPr lang="en-US" altLang="zh-CN" sz="24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6389" name="Picture 4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95800"/>
            <a:ext cx="441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762000" y="58674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</a:rPr>
              <a:t>Dai et al. 2006)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40767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2057400"/>
            <a:ext cx="4076700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Line 8"/>
          <p:cNvSpPr>
            <a:spLocks noChangeShapeType="1"/>
          </p:cNvSpPr>
          <p:nvPr/>
        </p:nvSpPr>
        <p:spPr bwMode="auto">
          <a:xfrm flipH="1">
            <a:off x="457200" y="3886200"/>
            <a:ext cx="2057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2514600" y="21336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639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572000"/>
            <a:ext cx="42957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Line 8"/>
          <p:cNvSpPr>
            <a:spLocks noChangeShapeType="1"/>
          </p:cNvSpPr>
          <p:nvPr/>
        </p:nvSpPr>
        <p:spPr bwMode="auto">
          <a:xfrm>
            <a:off x="2514600" y="3886200"/>
            <a:ext cx="24384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Text Box 6"/>
          <p:cNvSpPr txBox="1">
            <a:spLocks noChangeArrowheads="1"/>
          </p:cNvSpPr>
          <p:nvPr/>
        </p:nvSpPr>
        <p:spPr bwMode="auto">
          <a:xfrm>
            <a:off x="7239000" y="4572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(Norris, 2007)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81600" y="44958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total cloud cover over land</a:t>
            </a:r>
          </a:p>
        </p:txBody>
      </p:sp>
      <p:sp>
        <p:nvSpPr>
          <p:cNvPr id="16399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364AE3-7A0B-40B2-9F39-63B76DD15232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at Regional Scales We also See Concurrent Decreasing Trends in DTR and Clouds</a:t>
            </a:r>
            <a:endParaRPr lang="en-US" sz="2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28600" y="1155700"/>
            <a:ext cx="8458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Significant decreasing trends in both DTR and cloud cover </a:t>
            </a:r>
            <a:r>
              <a:rPr lang="en-US" sz="2400">
                <a:latin typeface="Times New Roman" pitchFamily="18" charset="0"/>
              </a:rPr>
              <a:t>have been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observed in China </a:t>
            </a:r>
            <a:r>
              <a:rPr lang="en-US" sz="2400">
                <a:latin typeface="Times New Roman" pitchFamily="18" charset="0"/>
              </a:rPr>
              <a:t>since 1950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4059238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762000" y="5105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Reduced clo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uds in China (Kaiser, </a:t>
            </a:r>
            <a:r>
              <a:rPr lang="en-US" sz="2400" i="1">
                <a:solidFill>
                  <a:schemeClr val="tx2"/>
                </a:solidFill>
                <a:latin typeface="Times New Roman" pitchFamily="18" charset="0"/>
              </a:rPr>
              <a:t>GRL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, 1998 )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17415" name="Picture 7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2672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181600" y="5121275"/>
            <a:ext cx="3276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Reduced DTR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 in China (Zhou et al., </a:t>
            </a:r>
            <a:r>
              <a:rPr lang="en-US" sz="2400" i="1">
                <a:solidFill>
                  <a:schemeClr val="tx2"/>
                </a:solidFill>
                <a:latin typeface="Times New Roman" pitchFamily="18" charset="0"/>
              </a:rPr>
              <a:t>CD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, 2009)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7417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40438"/>
            <a:ext cx="2667000" cy="81756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9E1698-2154-4EA2-92D0-97BCE2C20F40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 the Question Is</a:t>
            </a:r>
            <a:endParaRPr lang="en-US" sz="28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4582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 dirty="0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Current mechanisms (e.g., </a:t>
            </a:r>
            <a:r>
              <a:rPr lang="en-US" sz="2400" dirty="0">
                <a:latin typeface="Times New Roman" pitchFamily="18" charset="0"/>
              </a:rPr>
              <a:t>cloud cover/precipitation/soil moisture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can explain the observed short-term (high-frequency) DTR variability but not the observed long-term (low-frequency) DTR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variability over some regions.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 dirty="0">
                <a:latin typeface="Times New Roman" pitchFamily="18" charset="0"/>
              </a:rPr>
              <a:t>What is responsible for the observed long-term DTR trends?</a:t>
            </a:r>
          </a:p>
          <a:p>
            <a:pPr marL="971550" lvl="2" indent="-457200">
              <a:spcBef>
                <a:spcPts val="600"/>
              </a:spcBef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sz="2400" dirty="0">
                <a:latin typeface="Times New Roman" pitchFamily="18" charset="0"/>
              </a:rPr>
              <a:t>natural forcing (e.g., decadal internal variability)? </a:t>
            </a:r>
          </a:p>
          <a:p>
            <a:pPr marL="971550" lvl="2" indent="-457200"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sz="2400" dirty="0">
                <a:latin typeface="Times New Roman" pitchFamily="18" charset="0"/>
              </a:rPr>
              <a:t>anthropogenic forcing 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</a:rPr>
              <a:t>(e.g., increased greenhouse gases and aerosols)?</a:t>
            </a:r>
          </a:p>
          <a:p>
            <a:pPr marL="971550" lvl="2" indent="-457200"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sz="2400" dirty="0">
                <a:latin typeface="Times New Roman" pitchFamily="18" charset="0"/>
              </a:rPr>
              <a:t>land cover/use changes (e.g., land surface properties)</a:t>
            </a:r>
            <a:r>
              <a:rPr lang="en-US" altLang="zh-CN" sz="2400" dirty="0">
                <a:latin typeface="Times New Roman" pitchFamily="18" charset="0"/>
                <a:ea typeface="SimSun" pitchFamily="2" charset="-122"/>
              </a:rPr>
              <a:t>?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DAE46D-F4F3-4DF4-874B-C0C5C3BA29EC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381000" y="1363663"/>
            <a:ext cx="8305800" cy="309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114300" algn="l"/>
              </a:tabLst>
            </a:pPr>
            <a:endParaRPr lang="en-US" sz="800" dirty="0">
              <a:latin typeface="Courier New" pitchFamily="49" charset="0"/>
              <a:cs typeface="Times New Roman" pitchFamily="18" charset="0"/>
            </a:endParaRP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Spatial patterns of observed long-term DTR trends</a:t>
            </a: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IPCC AR4 simulated DTR trends: anthropogenic vs. natural forcing</a:t>
            </a: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600" b="1" dirty="0">
                <a:latin typeface="Times New Roman" pitchFamily="18" charset="0"/>
              </a:rPr>
              <a:t>Impacts of changing land surface on DTR</a:t>
            </a: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endParaRPr lang="en-US" sz="2600" b="1" dirty="0">
              <a:latin typeface="Times New Roman" pitchFamily="18" charset="0"/>
            </a:endParaRP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Future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work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ECD5CD-1F9C-4AE0-8288-4A23C162F0A2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80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6858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Topic I: Spatial Patterns of Observed Long-term DTR Trends</a:t>
            </a:r>
          </a:p>
        </p:txBody>
      </p:sp>
      <p:sp>
        <p:nvSpPr>
          <p:cNvPr id="20484" name="Text Box 1028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20485" name="Rectangle 1029"/>
          <p:cNvSpPr>
            <a:spLocks noChangeArrowheads="1"/>
          </p:cNvSpPr>
          <p:nvPr/>
        </p:nvSpPr>
        <p:spPr bwMode="auto">
          <a:xfrm>
            <a:off x="838200" y="6172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(Zhou et al., </a:t>
            </a:r>
            <a:r>
              <a:rPr lang="en-US" sz="2400" i="1">
                <a:latin typeface="Times New Roman" pitchFamily="18" charset="0"/>
              </a:rPr>
              <a:t>PNAS</a:t>
            </a:r>
            <a:r>
              <a:rPr lang="en-US" sz="2400">
                <a:latin typeface="Times New Roman" pitchFamily="18" charset="0"/>
              </a:rPr>
              <a:t>, 2007; Z</a:t>
            </a:r>
            <a:r>
              <a:rPr lang="en-US" sz="2400" i="1">
                <a:latin typeface="Times New Roman" pitchFamily="18" charset="0"/>
              </a:rPr>
              <a:t>hou et al., CD, 2009) </a:t>
            </a:r>
          </a:p>
        </p:txBody>
      </p:sp>
      <p:sp>
        <p:nvSpPr>
          <p:cNvPr id="280587" name="Rectangle 1035"/>
          <p:cNvSpPr>
            <a:spLocks noChangeArrowheads="1"/>
          </p:cNvSpPr>
          <p:nvPr/>
        </p:nvSpPr>
        <p:spPr bwMode="auto">
          <a:xfrm>
            <a:off x="1752600" y="5486400"/>
            <a:ext cx="5791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Larger DTR reduction over drier regions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7" name="Picture 10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0485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8768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FA0A82-02E3-46D6-B5E4-B1605EECAC57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Observed DTR Time Series: Global Mean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21509" name="Picture 11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49513"/>
            <a:ext cx="709295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381000" y="1308100"/>
            <a:ext cx="7696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</a:rPr>
              <a:t>min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(+0.22/10yrs)</a:t>
            </a:r>
            <a:r>
              <a:rPr lang="en-US" sz="2400">
                <a:latin typeface="Times New Roman" pitchFamily="18" charset="0"/>
              </a:rPr>
              <a:t> warmed much faster than T</a:t>
            </a:r>
            <a:r>
              <a:rPr lang="en-US" sz="2400" baseline="-25000">
                <a:latin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(+0.14/10yrs)</a:t>
            </a:r>
            <a:r>
              <a:rPr lang="en-US" sz="2400">
                <a:latin typeface="Times New Roman" pitchFamily="18" charset="0"/>
              </a:rPr>
              <a:t> and thus 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DTR decreased </a:t>
            </a:r>
            <a:r>
              <a:rPr lang="en-US" altLang="zh-CN" sz="2400" b="1">
                <a:solidFill>
                  <a:schemeClr val="accent2"/>
                </a:solidFill>
                <a:latin typeface="Times New Roman" pitchFamily="18" charset="0"/>
                <a:ea typeface="SimSun" pitchFamily="2" charset="-122"/>
              </a:rPr>
              <a:t>(-0.07/10yrs)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607B44-A490-4E75-BCAA-4028B146720C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09800"/>
            <a:ext cx="7696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Background</a:t>
            </a:r>
          </a:p>
        </p:txBody>
      </p:sp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7A71FA-2CAD-4F9D-99EE-0DDA5A93E817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Observed DTR Trends: Spatial Pattern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458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DTR decreased most over semi-arid regions such as Sahel and North China where pronounced drought has occurred.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9038" y="1676400"/>
            <a:ext cx="6608762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57600"/>
            <a:ext cx="41148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860925"/>
            <a:ext cx="3962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5" y="5715000"/>
            <a:ext cx="3400425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304800" y="2438400"/>
            <a:ext cx="2133600" cy="78105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40 largest DTR trends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1219200" y="3276600"/>
            <a:ext cx="228600" cy="381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539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sp>
        <p:nvSpPr>
          <p:cNvPr id="22540" name="Rectangle 9"/>
          <p:cNvSpPr>
            <a:spLocks noChangeArrowheads="1"/>
          </p:cNvSpPr>
          <p:nvPr/>
        </p:nvSpPr>
        <p:spPr bwMode="auto">
          <a:xfrm>
            <a:off x="457200" y="6248400"/>
            <a:ext cx="3657600" cy="40005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</a:rPr>
              <a:t>504 grid boxes at 5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 </a:t>
            </a:r>
            <a:r>
              <a:rPr lang="en-US" sz="2000">
                <a:latin typeface="Times New Roman" pitchFamily="18" charset="0"/>
              </a:rPr>
              <a:t> lat x 5</a:t>
            </a:r>
            <a:r>
              <a:rPr lang="en-US" sz="2000">
                <a:latin typeface="Times New Roman" pitchFamily="18" charset="0"/>
                <a:sym typeface="Symbol" pitchFamily="18" charset="2"/>
              </a:rPr>
              <a:t>  lon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26A9C1-31B9-4EE9-8C86-002B64366E77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990600"/>
            <a:ext cx="84582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DTR decreased most over driest regions 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Spatial decoupling for the trends between DTR vs. cloud cover/precipitation over many grid boxes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2663" y="2168525"/>
            <a:ext cx="5392737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0"/>
            <a:ext cx="30988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3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5624" name="Rectangle 8"/>
          <p:cNvSpPr>
            <a:spLocks noChangeArrowheads="1"/>
          </p:cNvSpPr>
          <p:nvPr/>
        </p:nvSpPr>
        <p:spPr bwMode="auto">
          <a:xfrm>
            <a:off x="228600" y="76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Observed Trends of DTR, Cloud, &amp; Precipitation Spatial Decoupling (Grid by Grid)</a:t>
            </a:r>
          </a:p>
        </p:txBody>
      </p:sp>
      <p:sp>
        <p:nvSpPr>
          <p:cNvPr id="23561" name="Rectangle 10"/>
          <p:cNvSpPr>
            <a:spLocks noChangeArrowheads="1"/>
          </p:cNvSpPr>
          <p:nvPr/>
        </p:nvSpPr>
        <p:spPr bwMode="auto">
          <a:xfrm>
            <a:off x="304800" y="3962400"/>
            <a:ext cx="2895600" cy="193675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ranked each of the 504 grid boxes from dry to wet based on its climatological precipitation </a:t>
            </a:r>
          </a:p>
        </p:txBody>
      </p:sp>
      <p:sp>
        <p:nvSpPr>
          <p:cNvPr id="23562" name="AutoShape 13"/>
          <p:cNvSpPr>
            <a:spLocks/>
          </p:cNvSpPr>
          <p:nvPr/>
        </p:nvSpPr>
        <p:spPr bwMode="auto">
          <a:xfrm>
            <a:off x="3276600" y="3048000"/>
            <a:ext cx="304800" cy="205740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7239000" y="2209800"/>
            <a:ext cx="1524000" cy="4000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DTR trend</a:t>
            </a:r>
          </a:p>
        </p:txBody>
      </p:sp>
      <p:sp>
        <p:nvSpPr>
          <p:cNvPr id="23564" name="Text Box 10"/>
          <p:cNvSpPr txBox="1">
            <a:spLocks noChangeArrowheads="1"/>
          </p:cNvSpPr>
          <p:nvPr/>
        </p:nvSpPr>
        <p:spPr bwMode="auto">
          <a:xfrm>
            <a:off x="4038600" y="2286000"/>
            <a:ext cx="1676400" cy="4000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precipitation</a:t>
            </a:r>
          </a:p>
        </p:txBody>
      </p:sp>
      <p:sp>
        <p:nvSpPr>
          <p:cNvPr id="23565" name="Text Box 10"/>
          <p:cNvSpPr txBox="1">
            <a:spLocks noChangeArrowheads="1"/>
          </p:cNvSpPr>
          <p:nvPr/>
        </p:nvSpPr>
        <p:spPr bwMode="auto">
          <a:xfrm>
            <a:off x="4038600" y="4495800"/>
            <a:ext cx="2209800" cy="4000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precipitation  trend</a:t>
            </a:r>
          </a:p>
        </p:txBody>
      </p:sp>
      <p:sp>
        <p:nvSpPr>
          <p:cNvPr id="23566" name="Text Box 10"/>
          <p:cNvSpPr txBox="1">
            <a:spLocks noChangeArrowheads="1"/>
          </p:cNvSpPr>
          <p:nvPr/>
        </p:nvSpPr>
        <p:spPr bwMode="auto">
          <a:xfrm>
            <a:off x="7010400" y="4495800"/>
            <a:ext cx="1981200" cy="4000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cloud cover trend</a:t>
            </a:r>
          </a:p>
        </p:txBody>
      </p:sp>
      <p:pic>
        <p:nvPicPr>
          <p:cNvPr id="2356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40438"/>
            <a:ext cx="2667000" cy="81756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52B76C-59EA-4924-8224-A69A26B77857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845820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To reduce the data noise at grid scales, the data were averaged by large-scale climate region (from 3 to 23 regions) based on 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climatological precipitation amount</a:t>
            </a:r>
            <a:r>
              <a:rPr lang="en-US" sz="2400">
                <a:latin typeface="Times New Roman" pitchFamily="18" charset="0"/>
              </a:rPr>
              <a:t>.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09800"/>
            <a:ext cx="34290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4711" name="Rectangle 7"/>
          <p:cNvSpPr>
            <a:spLocks noChangeArrowheads="1"/>
          </p:cNvSpPr>
          <p:nvPr/>
        </p:nvSpPr>
        <p:spPr bwMode="auto">
          <a:xfrm>
            <a:off x="3810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Averaging Data by Large-scale Climate Region</a:t>
            </a:r>
          </a:p>
        </p:txBody>
      </p:sp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038600"/>
            <a:ext cx="661828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7315200" y="4865688"/>
            <a:ext cx="1676400" cy="1154112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300">
                <a:latin typeface="Times New Roman" pitchFamily="18" charset="0"/>
              </a:rPr>
              <a:t>regional average precipitation</a:t>
            </a:r>
          </a:p>
        </p:txBody>
      </p:sp>
      <p:sp>
        <p:nvSpPr>
          <p:cNvPr id="24585" name="AutoShape 13"/>
          <p:cNvSpPr>
            <a:spLocks/>
          </p:cNvSpPr>
          <p:nvPr/>
        </p:nvSpPr>
        <p:spPr bwMode="auto">
          <a:xfrm>
            <a:off x="6934200" y="4343400"/>
            <a:ext cx="304800" cy="2209800"/>
          </a:xfrm>
          <a:prstGeom prst="rightBrace">
            <a:avLst>
              <a:gd name="adj1" fmla="val 5625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4A79ED-24AD-4CA2-890C-1CE99FEC5836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Spatial Dependence of DTR Trends on Precipitation: Large-scale Average</a:t>
            </a:r>
          </a:p>
        </p:txBody>
      </p:sp>
      <p:sp>
        <p:nvSpPr>
          <p:cNvPr id="467971" name="Text Box 3"/>
          <p:cNvSpPr txBox="1">
            <a:spLocks noChangeArrowheads="1"/>
          </p:cNvSpPr>
          <p:nvPr/>
        </p:nvSpPr>
        <p:spPr bwMode="auto">
          <a:xfrm>
            <a:off x="228600" y="1208088"/>
            <a:ext cx="84582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  <a:defRPr/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  <a:defRPr/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Linear relationship: DTR/T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</a:rPr>
              <a:t>min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trend-precipitation</a:t>
            </a:r>
            <a:r>
              <a:rPr lang="en-US" altLang="zh-CN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SimSun" pitchFamily="2" charset="-122"/>
              </a:rPr>
              <a:t>       t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he drier the climate, the stronger the warming trend in T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</a:rPr>
              <a:t>min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and the larger the decreasing trend in DTR 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630488"/>
            <a:ext cx="73152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81000" y="2590800"/>
            <a:ext cx="685800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wet</a:t>
            </a: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dry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685800" y="3048000"/>
            <a:ext cx="0" cy="27035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2209800" y="63246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7010400" y="1600200"/>
            <a:ext cx="304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D772AC-27DB-4EFA-A66A-89322250DFFB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163671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8325" y="4454525"/>
            <a:ext cx="2668588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7925" y="2930525"/>
            <a:ext cx="2733675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7925" y="2930525"/>
            <a:ext cx="3602038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4" name="Rectangle 6"/>
          <p:cNvSpPr>
            <a:spLocks noChangeArrowheads="1"/>
          </p:cNvSpPr>
          <p:nvPr/>
        </p:nvSpPr>
        <p:spPr bwMode="auto">
          <a:xfrm>
            <a:off x="762000" y="1524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DTR-CC/P Correlation: </a:t>
            </a:r>
            <a:b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Low- vs. High-Frequency Inconsistency</a:t>
            </a:r>
          </a:p>
        </p:txBody>
      </p:sp>
      <p:sp>
        <p:nvSpPr>
          <p:cNvPr id="580615" name="Text Box 7"/>
          <p:cNvSpPr txBox="1">
            <a:spLocks noChangeArrowheads="1"/>
          </p:cNvSpPr>
          <p:nvPr/>
        </p:nvSpPr>
        <p:spPr bwMode="auto">
          <a:xfrm>
            <a:off x="228600" y="1347788"/>
            <a:ext cx="86106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  <a:defRPr/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  <a:defRPr/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After detrending the original time series (e.g., removing the low-frequency signal), the negative DTR-CC/P relationship is robust at both global and regional scales, while this relationship does not hold for low-frequency signals.  </a:t>
            </a:r>
            <a:r>
              <a:rPr lang="en-US" altLang="zh-CN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26633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266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40438"/>
            <a:ext cx="2667000" cy="81756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556C43-5C98-4F16-B26D-92A091D170FD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Topic I: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27652" name="Text Box 3"/>
          <p:cNvSpPr txBox="1">
            <a:spLocks noChangeArrowheads="1"/>
          </p:cNvSpPr>
          <p:nvPr/>
        </p:nvSpPr>
        <p:spPr bwMode="auto">
          <a:xfrm>
            <a:off x="381000" y="1049338"/>
            <a:ext cx="8229600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altLang="zh-CN" sz="8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 negative DTR-cloud/precipitation correlation is observed in the high- frequency signals at both global and regional scales, but not in the low-frequency signals, suggesting that changes in cloud/precipitation cannot explain the observed long-term DTR trends. 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There is a strong spatial dependence of long-term T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and DTR trends on climatological precipitation, indicating stronger T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warming trends and larger DTR decreasing trends over drier regions.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Such spatial dependence possibly reflects large-scale effects of increased greenhouse gases and aerosols on low-frequency DTR changes.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571500" lvl="1" indent="-457200" algn="ctr"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(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Zhou et al., PNAS, 2007; </a:t>
            </a:r>
            <a:r>
              <a:rPr lang="en-US" altLang="zh-CN" sz="2400" i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Zhou et al., CD, 2009</a:t>
            </a:r>
            <a:r>
              <a:rPr lang="en-US" altLang="zh-CN" sz="2400">
                <a:solidFill>
                  <a:schemeClr val="tx2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) 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42F762-F615-4A4B-9142-45B7D3588FA8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001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Topic II: </a:t>
            </a:r>
            <a:r>
              <a:rPr lang="en-US" sz="30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IPCC AR4 Simulated DTR Trends: Anthropogenic vs. Natural Forcing</a:t>
            </a:r>
            <a:r>
              <a:rPr lang="en-US" sz="1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838200" y="6172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(Z</a:t>
            </a:r>
            <a:r>
              <a:rPr lang="en-US" sz="2400" i="1">
                <a:latin typeface="Times New Roman" pitchFamily="18" charset="0"/>
              </a:rPr>
              <a:t>hou et al., CD, 2010; Zhou et al., GRL, 2009) </a:t>
            </a:r>
          </a:p>
        </p:txBody>
      </p:sp>
      <p:sp>
        <p:nvSpPr>
          <p:cNvPr id="465928" name="Rectangle 8"/>
          <p:cNvSpPr>
            <a:spLocks noChangeArrowheads="1"/>
          </p:cNvSpPr>
          <p:nvPr/>
        </p:nvSpPr>
        <p:spPr bwMode="auto">
          <a:xfrm>
            <a:off x="1524000" y="5334000"/>
            <a:ext cx="60960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Impacts of increased greenhouse gases and </a:t>
            </a:r>
          </a:p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aerosols on long-term DTR trends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9" name="Picture 10" descr="global warm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04975"/>
            <a:ext cx="463391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047AA0-85ED-4ED5-93B5-2492021048DA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Data: Observed and Multi-model Simulated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667000"/>
            <a:ext cx="6781800" cy="2833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228600" y="914400"/>
            <a:ext cx="84582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  <a:tab pos="457200" algn="l"/>
              </a:tabLst>
            </a:pPr>
            <a:endParaRPr lang="en-US" altLang="zh-CN" sz="800">
              <a:latin typeface="Times New Roman" pitchFamily="18" charset="0"/>
              <a:ea typeface="MS Mincho" pitchFamily="49" charset="-128"/>
            </a:endParaRPr>
          </a:p>
          <a:p>
            <a:pPr marL="571500" lvl="1" indent="-457200" algn="just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  <a:tab pos="457200" algn="l"/>
              </a:tabLst>
            </a:pPr>
            <a:r>
              <a:rPr lang="en-US" sz="2400">
                <a:latin typeface="Times New Roman" pitchFamily="18" charset="0"/>
              </a:rPr>
              <a:t>Simulated T</a:t>
            </a:r>
            <a:r>
              <a:rPr lang="en-US" sz="2400" baseline="-25000">
                <a:latin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</a:rPr>
              <a:t>, T</a:t>
            </a:r>
            <a:r>
              <a:rPr lang="en-US" sz="2400" baseline="-25000">
                <a:latin typeface="Times New Roman" pitchFamily="18" charset="0"/>
              </a:rPr>
              <a:t>min</a:t>
            </a:r>
            <a:r>
              <a:rPr lang="en-US" sz="2400">
                <a:latin typeface="Times New Roman" pitchFamily="18" charset="0"/>
              </a:rPr>
              <a:t> and DTR and other related variables from 48 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AOGCMs in the 20</a:t>
            </a:r>
            <a:r>
              <a:rPr lang="en-US" altLang="zh-CN" sz="2400" baseline="30000">
                <a:latin typeface="Times New Roman" pitchFamily="18" charset="0"/>
                <a:ea typeface="SimSun" pitchFamily="2" charset="-122"/>
              </a:rPr>
              <a:t>th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century</a:t>
            </a:r>
            <a:r>
              <a:rPr lang="en-US" sz="2400">
                <a:latin typeface="Times New Roman" pitchFamily="18" charset="0"/>
              </a:rPr>
              <a:t>: </a:t>
            </a:r>
            <a:endParaRPr lang="en-US" altLang="zh-CN" sz="2400">
              <a:latin typeface="Times New Roman" pitchFamily="18" charset="0"/>
              <a:ea typeface="MS Mincho" pitchFamily="49" charset="-128"/>
            </a:endParaRPr>
          </a:p>
          <a:p>
            <a:pPr marL="571500" lvl="1" indent="-457200" algn="just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  <a:tab pos="457200" algn="l"/>
              </a:tabLst>
            </a:pPr>
            <a:endParaRPr lang="en-US" sz="800">
              <a:latin typeface="Times New Roman" pitchFamily="18" charset="0"/>
              <a:cs typeface="Times New Roman" pitchFamily="18" charset="0"/>
            </a:endParaRPr>
          </a:p>
          <a:p>
            <a:pPr marL="1031875" lvl="2" indent="-457200" algn="just">
              <a:lnSpc>
                <a:spcPct val="90000"/>
              </a:lnSpc>
              <a:buSzPct val="75000"/>
              <a:buFont typeface="Wingdings" pitchFamily="2" charset="2"/>
              <a:buChar char="Ø"/>
              <a:tabLst>
                <a:tab pos="342900" algn="l"/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ALL: </a:t>
            </a:r>
            <a:r>
              <a:rPr lang="en-US" sz="2400">
                <a:latin typeface="Times New Roman" pitchFamily="18" charset="0"/>
              </a:rPr>
              <a:t>anthropogenic + natural forcing (36 simulations)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1031875" lvl="2" indent="-457200" algn="just">
              <a:lnSpc>
                <a:spcPct val="90000"/>
              </a:lnSpc>
              <a:buSzPct val="75000"/>
              <a:buFont typeface="Wingdings" pitchFamily="2" charset="2"/>
              <a:buChar char="Ø"/>
              <a:tabLst>
                <a:tab pos="342900" algn="l"/>
                <a:tab pos="457200" algn="l"/>
              </a:tabLst>
            </a:pPr>
            <a:r>
              <a:rPr lang="en-US" sz="2400">
                <a:latin typeface="Times New Roman" pitchFamily="18" charset="0"/>
              </a:rPr>
              <a:t>NAT: natural forcing only (12 simulations)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57200" y="5605463"/>
            <a:ext cx="81534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  <a:tab pos="457200" algn="l"/>
              </a:tabLst>
            </a:pPr>
            <a:endParaRPr lang="en-US" altLang="zh-CN" sz="800">
              <a:latin typeface="Times New Roman" pitchFamily="18" charset="0"/>
              <a:ea typeface="MS Mincho" pitchFamily="49" charset="-128"/>
            </a:endParaRPr>
          </a:p>
          <a:p>
            <a:pPr marL="571500" lvl="1" indent="-457200" algn="just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  <a:tab pos="457200" algn="l"/>
              </a:tabLst>
            </a:pPr>
            <a:r>
              <a:rPr lang="en-US" sz="2400">
                <a:latin typeface="Times New Roman" pitchFamily="18" charset="0"/>
              </a:rPr>
              <a:t>Observed T</a:t>
            </a:r>
            <a:r>
              <a:rPr lang="en-US" sz="2400" baseline="-25000">
                <a:latin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</a:rPr>
              <a:t>, T</a:t>
            </a:r>
            <a:r>
              <a:rPr lang="en-US" sz="2400" baseline="-25000">
                <a:latin typeface="Times New Roman" pitchFamily="18" charset="0"/>
              </a:rPr>
              <a:t>min</a:t>
            </a:r>
            <a:r>
              <a:rPr lang="en-US" sz="2400">
                <a:latin typeface="Times New Roman" pitchFamily="18" charset="0"/>
              </a:rPr>
              <a:t>, DTR, cloud cover and precipitation from 1950-1999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D2D357-EEA8-406B-B46E-7F6E44F70B8E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Simulated vs. Observed: Global Mean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457200" y="609600"/>
            <a:ext cx="81534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457200" indent="-457200" algn="just">
              <a:spcBef>
                <a:spcPct val="50000"/>
              </a:spcBef>
              <a:buSzPct val="150000"/>
              <a:buFontTx/>
              <a:buChar char="•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ALL captures major features of the observed temperature changes while NAT differs distinctly from the observations</a:t>
            </a:r>
          </a:p>
          <a:p>
            <a:pPr marL="457200" indent="-457200" algn="just">
              <a:spcBef>
                <a:spcPct val="50000"/>
              </a:spcBef>
              <a:buSzPct val="150000"/>
              <a:buFontTx/>
              <a:buChar char="•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DTR trend in ALL is much smaller than that observed</a:t>
            </a:r>
          </a:p>
        </p:txBody>
      </p:sp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49775"/>
            <a:ext cx="4038600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3962400" cy="2330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072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19400"/>
            <a:ext cx="4419600" cy="297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352800" y="6096000"/>
            <a:ext cx="914400" cy="4064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Tmax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848600" y="5003800"/>
            <a:ext cx="914400" cy="4064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DTR</a:t>
            </a:r>
          </a:p>
        </p:txBody>
      </p:sp>
      <p:sp>
        <p:nvSpPr>
          <p:cNvPr id="30731" name="Text Box 12"/>
          <p:cNvSpPr txBox="1">
            <a:spLocks noChangeArrowheads="1"/>
          </p:cNvSpPr>
          <p:nvPr/>
        </p:nvSpPr>
        <p:spPr bwMode="auto">
          <a:xfrm>
            <a:off x="3505200" y="3962400"/>
            <a:ext cx="914400" cy="4064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E282EF-2263-470D-9B16-33CC00F6A9D4}" type="slidenum">
              <a:rPr lang="en-US" smtClean="0">
                <a:latin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304800" y="533400"/>
            <a:ext cx="8153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457200" indent="-457200" algn="just">
              <a:spcBef>
                <a:spcPct val="50000"/>
              </a:spcBef>
              <a:buSzPct val="150000"/>
              <a:buFontTx/>
              <a:buChar char="•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Largest DTR decreases are simulated in high latitudes and arid/semi-arid regions</a:t>
            </a:r>
          </a:p>
        </p:txBody>
      </p:sp>
      <p:pic>
        <p:nvPicPr>
          <p:cNvPr id="31749" name="Picture 7" descr="Fig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28788"/>
            <a:ext cx="2925763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8" descr="Fig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28788"/>
            <a:ext cx="2925763" cy="451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2316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Simulated ALL vs. Observed Trends: Spatial Pattern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2209800" y="6238875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Observed</a:t>
            </a:r>
          </a:p>
        </p:txBody>
      </p:sp>
      <p:sp>
        <p:nvSpPr>
          <p:cNvPr id="31753" name="Text Box 14"/>
          <p:cNvSpPr txBox="1">
            <a:spLocks noChangeArrowheads="1"/>
          </p:cNvSpPr>
          <p:nvPr/>
        </p:nvSpPr>
        <p:spPr bwMode="auto">
          <a:xfrm>
            <a:off x="4953000" y="6238875"/>
            <a:ext cx="274320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Simulated in ALL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381000" y="2209800"/>
            <a:ext cx="914400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Tmax</a:t>
            </a:r>
          </a:p>
        </p:txBody>
      </p:sp>
      <p:sp>
        <p:nvSpPr>
          <p:cNvPr id="31755" name="Text Box 10"/>
          <p:cNvSpPr txBox="1">
            <a:spLocks noChangeArrowheads="1"/>
          </p:cNvSpPr>
          <p:nvPr/>
        </p:nvSpPr>
        <p:spPr bwMode="auto">
          <a:xfrm>
            <a:off x="457200" y="5105400"/>
            <a:ext cx="914400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DTR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81000" y="3556000"/>
            <a:ext cx="914400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F6674D-35F6-4CC7-B1A1-2CB8195E8FCC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Diurnal Cycle of Surface Air Temperature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81534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114300" algn="l"/>
              </a:tabLst>
            </a:pPr>
            <a:endParaRPr lang="en-US" sz="800">
              <a:latin typeface="Courier New" pitchFamily="49" charset="0"/>
              <a:cs typeface="Times New Roman" pitchFamily="18" charset="0"/>
            </a:endParaRP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Maximum/minimum temperature (T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), diurnal temperature range (DTR), and mean temperature (T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mean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  </a:t>
            </a:r>
          </a:p>
        </p:txBody>
      </p:sp>
      <p:sp>
        <p:nvSpPr>
          <p:cNvPr id="5126" name="Freeform 5"/>
          <p:cNvSpPr>
            <a:spLocks/>
          </p:cNvSpPr>
          <p:nvPr/>
        </p:nvSpPr>
        <p:spPr bwMode="auto">
          <a:xfrm>
            <a:off x="1828800" y="2590800"/>
            <a:ext cx="4117975" cy="2759075"/>
          </a:xfrm>
          <a:custGeom>
            <a:avLst/>
            <a:gdLst>
              <a:gd name="T0" fmla="*/ 2147483647 w 2594"/>
              <a:gd name="T1" fmla="*/ 2147483647 h 1738"/>
              <a:gd name="T2" fmla="*/ 2147483647 w 2594"/>
              <a:gd name="T3" fmla="*/ 2147483647 h 1738"/>
              <a:gd name="T4" fmla="*/ 2147483647 w 2594"/>
              <a:gd name="T5" fmla="*/ 2147483647 h 1738"/>
              <a:gd name="T6" fmla="*/ 2147483647 w 2594"/>
              <a:gd name="T7" fmla="*/ 2147483647 h 1738"/>
              <a:gd name="T8" fmla="*/ 2147483647 w 2594"/>
              <a:gd name="T9" fmla="*/ 2147483647 h 1738"/>
              <a:gd name="T10" fmla="*/ 2147483647 w 2594"/>
              <a:gd name="T11" fmla="*/ 2147483647 h 1738"/>
              <a:gd name="T12" fmla="*/ 2147483647 w 2594"/>
              <a:gd name="T13" fmla="*/ 2147483647 h 1738"/>
              <a:gd name="T14" fmla="*/ 2147483647 w 2594"/>
              <a:gd name="T15" fmla="*/ 2147483647 h 1738"/>
              <a:gd name="T16" fmla="*/ 2147483647 w 2594"/>
              <a:gd name="T17" fmla="*/ 2147483647 h 1738"/>
              <a:gd name="T18" fmla="*/ 2147483647 w 2594"/>
              <a:gd name="T19" fmla="*/ 2147483647 h 1738"/>
              <a:gd name="T20" fmla="*/ 2147483647 w 2594"/>
              <a:gd name="T21" fmla="*/ 2147483647 h 1738"/>
              <a:gd name="T22" fmla="*/ 2147483647 w 2594"/>
              <a:gd name="T23" fmla="*/ 2147483647 h 1738"/>
              <a:gd name="T24" fmla="*/ 2147483647 w 2594"/>
              <a:gd name="T25" fmla="*/ 2147483647 h 1738"/>
              <a:gd name="T26" fmla="*/ 2147483647 w 2594"/>
              <a:gd name="T27" fmla="*/ 2147483647 h 1738"/>
              <a:gd name="T28" fmla="*/ 2147483647 w 2594"/>
              <a:gd name="T29" fmla="*/ 2147483647 h 1738"/>
              <a:gd name="T30" fmla="*/ 2147483647 w 2594"/>
              <a:gd name="T31" fmla="*/ 2147483647 h 1738"/>
              <a:gd name="T32" fmla="*/ 2147483647 w 2594"/>
              <a:gd name="T33" fmla="*/ 2147483647 h 1738"/>
              <a:gd name="T34" fmla="*/ 2147483647 w 2594"/>
              <a:gd name="T35" fmla="*/ 2147483647 h 1738"/>
              <a:gd name="T36" fmla="*/ 2147483647 w 2594"/>
              <a:gd name="T37" fmla="*/ 2147483647 h 1738"/>
              <a:gd name="T38" fmla="*/ 2147483647 w 2594"/>
              <a:gd name="T39" fmla="*/ 2147483647 h 1738"/>
              <a:gd name="T40" fmla="*/ 2147483647 w 2594"/>
              <a:gd name="T41" fmla="*/ 2147483647 h 1738"/>
              <a:gd name="T42" fmla="*/ 2147483647 w 2594"/>
              <a:gd name="T43" fmla="*/ 2147483647 h 1738"/>
              <a:gd name="T44" fmla="*/ 2147483647 w 2594"/>
              <a:gd name="T45" fmla="*/ 2147483647 h 17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594"/>
              <a:gd name="T70" fmla="*/ 0 h 1738"/>
              <a:gd name="T71" fmla="*/ 2594 w 2594"/>
              <a:gd name="T72" fmla="*/ 1738 h 17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594" h="1738">
                <a:moveTo>
                  <a:pt x="2587" y="1422"/>
                </a:moveTo>
                <a:cubicBezTo>
                  <a:pt x="2587" y="1419"/>
                  <a:pt x="2594" y="1414"/>
                  <a:pt x="2587" y="1403"/>
                </a:cubicBezTo>
                <a:cubicBezTo>
                  <a:pt x="2580" y="1392"/>
                  <a:pt x="2572" y="1390"/>
                  <a:pt x="2542" y="1358"/>
                </a:cubicBezTo>
                <a:cubicBezTo>
                  <a:pt x="2512" y="1326"/>
                  <a:pt x="2445" y="1261"/>
                  <a:pt x="2405" y="1211"/>
                </a:cubicBezTo>
                <a:cubicBezTo>
                  <a:pt x="2365" y="1161"/>
                  <a:pt x="2331" y="1111"/>
                  <a:pt x="2304" y="1056"/>
                </a:cubicBezTo>
                <a:cubicBezTo>
                  <a:pt x="2277" y="1001"/>
                  <a:pt x="2261" y="931"/>
                  <a:pt x="2240" y="882"/>
                </a:cubicBezTo>
                <a:cubicBezTo>
                  <a:pt x="2219" y="833"/>
                  <a:pt x="2191" y="804"/>
                  <a:pt x="2176" y="763"/>
                </a:cubicBezTo>
                <a:cubicBezTo>
                  <a:pt x="2161" y="722"/>
                  <a:pt x="2168" y="685"/>
                  <a:pt x="2152" y="634"/>
                </a:cubicBezTo>
                <a:cubicBezTo>
                  <a:pt x="2136" y="583"/>
                  <a:pt x="2098" y="497"/>
                  <a:pt x="2079" y="460"/>
                </a:cubicBezTo>
                <a:cubicBezTo>
                  <a:pt x="2060" y="423"/>
                  <a:pt x="2054" y="444"/>
                  <a:pt x="2037" y="414"/>
                </a:cubicBezTo>
                <a:cubicBezTo>
                  <a:pt x="2020" y="384"/>
                  <a:pt x="1999" y="317"/>
                  <a:pt x="1975" y="279"/>
                </a:cubicBezTo>
                <a:cubicBezTo>
                  <a:pt x="1951" y="241"/>
                  <a:pt x="1937" y="224"/>
                  <a:pt x="1891" y="186"/>
                </a:cubicBezTo>
                <a:cubicBezTo>
                  <a:pt x="1845" y="148"/>
                  <a:pt x="1766" y="75"/>
                  <a:pt x="1699" y="48"/>
                </a:cubicBezTo>
                <a:cubicBezTo>
                  <a:pt x="1632" y="21"/>
                  <a:pt x="1561" y="0"/>
                  <a:pt x="1489" y="21"/>
                </a:cubicBezTo>
                <a:cubicBezTo>
                  <a:pt x="1417" y="42"/>
                  <a:pt x="1333" y="106"/>
                  <a:pt x="1269" y="176"/>
                </a:cubicBezTo>
                <a:cubicBezTo>
                  <a:pt x="1205" y="246"/>
                  <a:pt x="1157" y="329"/>
                  <a:pt x="1105" y="442"/>
                </a:cubicBezTo>
                <a:cubicBezTo>
                  <a:pt x="1053" y="555"/>
                  <a:pt x="1002" y="714"/>
                  <a:pt x="959" y="853"/>
                </a:cubicBezTo>
                <a:cubicBezTo>
                  <a:pt x="916" y="992"/>
                  <a:pt x="897" y="1151"/>
                  <a:pt x="849" y="1274"/>
                </a:cubicBezTo>
                <a:cubicBezTo>
                  <a:pt x="801" y="1397"/>
                  <a:pt x="736" y="1513"/>
                  <a:pt x="670" y="1589"/>
                </a:cubicBezTo>
                <a:cubicBezTo>
                  <a:pt x="604" y="1665"/>
                  <a:pt x="530" y="1724"/>
                  <a:pt x="454" y="1731"/>
                </a:cubicBezTo>
                <a:cubicBezTo>
                  <a:pt x="379" y="1738"/>
                  <a:pt x="288" y="1677"/>
                  <a:pt x="217" y="1630"/>
                </a:cubicBezTo>
                <a:cubicBezTo>
                  <a:pt x="146" y="1583"/>
                  <a:pt x="62" y="1474"/>
                  <a:pt x="31" y="1447"/>
                </a:cubicBezTo>
                <a:cubicBezTo>
                  <a:pt x="0" y="1420"/>
                  <a:pt x="31" y="1462"/>
                  <a:pt x="31" y="1466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 flipV="1">
            <a:off x="1828800" y="26670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V="1">
            <a:off x="1295400" y="5867400"/>
            <a:ext cx="525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914400" y="58674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               Local Time                 24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 rot="-5400000">
            <a:off x="514350" y="3981450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Temperature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2362200" y="53340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</a:rPr>
              <a:t>min</a:t>
            </a:r>
          </a:p>
        </p:txBody>
      </p:sp>
      <p:sp>
        <p:nvSpPr>
          <p:cNvPr id="5132" name="Oval 11"/>
          <p:cNvSpPr>
            <a:spLocks noChangeArrowheads="1"/>
          </p:cNvSpPr>
          <p:nvPr/>
        </p:nvSpPr>
        <p:spPr bwMode="auto">
          <a:xfrm>
            <a:off x="2438400" y="5257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Oval 12"/>
          <p:cNvSpPr>
            <a:spLocks noChangeArrowheads="1"/>
          </p:cNvSpPr>
          <p:nvPr/>
        </p:nvSpPr>
        <p:spPr bwMode="auto">
          <a:xfrm>
            <a:off x="4191000" y="2514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Text Box 13"/>
          <p:cNvSpPr txBox="1">
            <a:spLocks noChangeArrowheads="1"/>
          </p:cNvSpPr>
          <p:nvPr/>
        </p:nvSpPr>
        <p:spPr bwMode="auto">
          <a:xfrm>
            <a:off x="4038600" y="2057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</a:rPr>
              <a:t>max</a:t>
            </a:r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>
            <a:off x="4267200" y="259080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>
            <a:off x="2590800" y="5334000"/>
            <a:ext cx="3048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7" name="Line 16"/>
          <p:cNvSpPr>
            <a:spLocks noChangeShapeType="1"/>
          </p:cNvSpPr>
          <p:nvPr/>
        </p:nvSpPr>
        <p:spPr bwMode="auto">
          <a:xfrm>
            <a:off x="3352800" y="2590800"/>
            <a:ext cx="1828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4267200" y="3733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DTR</a:t>
            </a:r>
            <a:endParaRPr lang="en-US" sz="2400" b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39" name="Rectangle 18"/>
          <p:cNvSpPr>
            <a:spLocks noChangeArrowheads="1"/>
          </p:cNvSpPr>
          <p:nvPr/>
        </p:nvSpPr>
        <p:spPr bwMode="auto">
          <a:xfrm>
            <a:off x="6096000" y="2971800"/>
            <a:ext cx="2590800" cy="1066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DTR=T</a:t>
            </a:r>
            <a:r>
              <a:rPr lang="en-US" sz="2400" baseline="-25000">
                <a:latin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</a:rPr>
              <a:t>-T</a:t>
            </a:r>
            <a:r>
              <a:rPr lang="en-US" sz="2400" baseline="-25000">
                <a:latin typeface="Times New Roman" pitchFamily="18" charset="0"/>
              </a:rPr>
              <a:t>min</a:t>
            </a:r>
          </a:p>
          <a:p>
            <a:r>
              <a:rPr lang="en-US" sz="2400">
                <a:latin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</a:rPr>
              <a:t>mean</a:t>
            </a:r>
            <a:r>
              <a:rPr lang="en-US" sz="2400">
                <a:latin typeface="Times New Roman" pitchFamily="18" charset="0"/>
              </a:rPr>
              <a:t>=(T</a:t>
            </a:r>
            <a:r>
              <a:rPr lang="en-US" sz="2400" baseline="-25000">
                <a:latin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</a:rPr>
              <a:t>+T</a:t>
            </a:r>
            <a:r>
              <a:rPr lang="en-US" sz="2400" baseline="-25000">
                <a:latin typeface="Times New Roman" pitchFamily="18" charset="0"/>
              </a:rPr>
              <a:t>min</a:t>
            </a:r>
            <a:r>
              <a:rPr lang="en-US" sz="2400">
                <a:latin typeface="Times New Roman" pitchFamily="18" charset="0"/>
              </a:rPr>
              <a:t>)/2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6F5F497-2D90-42A1-A94F-4EB299D2B04A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Simulated NAT vs. Observed Trends: Spatial Pattern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04800" y="609600"/>
            <a:ext cx="8610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457200" indent="-457200" algn="just">
              <a:spcBef>
                <a:spcPct val="50000"/>
              </a:spcBef>
              <a:buSzPct val="150000"/>
              <a:buFontTx/>
              <a:buChar char="•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Unlike observations, simulated T</a:t>
            </a:r>
            <a:r>
              <a:rPr lang="en-US" sz="2400" baseline="-25000">
                <a:latin typeface="Times New Roman" pitchFamily="18" charset="0"/>
              </a:rPr>
              <a:t>max </a:t>
            </a:r>
            <a:r>
              <a:rPr lang="en-US" sz="2400">
                <a:latin typeface="Times New Roman" pitchFamily="18" charset="0"/>
              </a:rPr>
              <a:t>&amp; T</a:t>
            </a:r>
            <a:r>
              <a:rPr lang="en-US" sz="2400" baseline="-25000">
                <a:latin typeface="Times New Roman" pitchFamily="18" charset="0"/>
              </a:rPr>
              <a:t>min</a:t>
            </a:r>
            <a:r>
              <a:rPr lang="en-US" sz="2400">
                <a:latin typeface="Times New Roman" pitchFamily="18" charset="0"/>
              </a:rPr>
              <a:t> show cooling trends</a:t>
            </a:r>
          </a:p>
        </p:txBody>
      </p:sp>
      <p:pic>
        <p:nvPicPr>
          <p:cNvPr id="32774" name="Picture 6" descr="Fig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95425"/>
            <a:ext cx="2979738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8" descr="Figure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01625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2209800" y="61722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Observed</a:t>
            </a:r>
          </a:p>
        </p:txBody>
      </p:sp>
      <p:sp>
        <p:nvSpPr>
          <p:cNvPr id="32777" name="Text Box 10"/>
          <p:cNvSpPr txBox="1">
            <a:spLocks noChangeArrowheads="1"/>
          </p:cNvSpPr>
          <p:nvPr/>
        </p:nvSpPr>
        <p:spPr bwMode="auto">
          <a:xfrm>
            <a:off x="5181600" y="6162675"/>
            <a:ext cx="274320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Simulated in NAT</a:t>
            </a:r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auto">
          <a:xfrm>
            <a:off x="304800" y="1981200"/>
            <a:ext cx="914400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Tmax</a:t>
            </a: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381000" y="4876800"/>
            <a:ext cx="914400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DTR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04800" y="3327400"/>
            <a:ext cx="914400" cy="406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Simulated vs. Observed Trends: Spatial Dependence of DTR Trend on Precipitation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3820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457200" indent="-457200" algn="just">
              <a:spcBef>
                <a:spcPct val="50000"/>
              </a:spcBef>
              <a:buSzPct val="150000"/>
              <a:buFontTx/>
              <a:buChar char="•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ALL reproduced major observed features while NAT shows the opposite.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4600" y="14859000"/>
            <a:ext cx="8229600" cy="6977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45720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9463" y="1905000"/>
            <a:ext cx="4478337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 rot="900000">
            <a:off x="2492375" y="6084888"/>
            <a:ext cx="1752600" cy="4000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Times New Roman" pitchFamily="18" charset="0"/>
              </a:rPr>
              <a:t>opposite slopes</a:t>
            </a:r>
          </a:p>
        </p:txBody>
      </p:sp>
      <p:sp>
        <p:nvSpPr>
          <p:cNvPr id="11" name="Left Brace 10"/>
          <p:cNvSpPr/>
          <p:nvPr/>
        </p:nvSpPr>
        <p:spPr>
          <a:xfrm rot="-5400000">
            <a:off x="6172200" y="5562600"/>
            <a:ext cx="304800" cy="1981200"/>
          </a:xfrm>
          <a:prstGeom prst="leftBrace">
            <a:avLst>
              <a:gd name="adj1" fmla="val 8333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Brace 11"/>
          <p:cNvSpPr/>
          <p:nvPr/>
        </p:nvSpPr>
        <p:spPr>
          <a:xfrm rot="-5400000">
            <a:off x="1600200" y="4419600"/>
            <a:ext cx="304800" cy="1981200"/>
          </a:xfrm>
          <a:prstGeom prst="leftBrace">
            <a:avLst>
              <a:gd name="adj1" fmla="val 8333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1828800" y="5562600"/>
            <a:ext cx="3429000" cy="9144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Rectangle 18"/>
          <p:cNvSpPr>
            <a:spLocks noChangeArrowheads="1"/>
          </p:cNvSpPr>
          <p:nvPr/>
        </p:nvSpPr>
        <p:spPr bwMode="auto">
          <a:xfrm>
            <a:off x="4495800" y="1752600"/>
            <a:ext cx="609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Times New Roman" pitchFamily="18" charset="0"/>
              </a:rPr>
              <a:t>ALL</a:t>
            </a:r>
            <a:endParaRPr lang="en-US" sz="2000" b="1" baseline="10000">
              <a:latin typeface="Times New Roman" pitchFamily="18" charset="0"/>
            </a:endParaRPr>
          </a:p>
        </p:txBody>
      </p:sp>
      <p:sp>
        <p:nvSpPr>
          <p:cNvPr id="33805" name="Rectangle 18"/>
          <p:cNvSpPr>
            <a:spLocks noChangeArrowheads="1"/>
          </p:cNvSpPr>
          <p:nvPr/>
        </p:nvSpPr>
        <p:spPr bwMode="auto">
          <a:xfrm>
            <a:off x="4495800" y="4038600"/>
            <a:ext cx="609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Times New Roman" pitchFamily="18" charset="0"/>
              </a:rPr>
              <a:t>NAT</a:t>
            </a:r>
            <a:endParaRPr lang="en-US" sz="2000" b="1" baseline="10000">
              <a:latin typeface="Times New Roman" pitchFamily="18" charset="0"/>
            </a:endParaRPr>
          </a:p>
        </p:txBody>
      </p:sp>
      <p:sp>
        <p:nvSpPr>
          <p:cNvPr id="33806" name="Rectangle 18"/>
          <p:cNvSpPr>
            <a:spLocks noChangeArrowheads="1"/>
          </p:cNvSpPr>
          <p:nvPr/>
        </p:nvSpPr>
        <p:spPr bwMode="auto">
          <a:xfrm>
            <a:off x="0" y="2743200"/>
            <a:ext cx="609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Times New Roman" pitchFamily="18" charset="0"/>
              </a:rPr>
              <a:t>OBS</a:t>
            </a:r>
            <a:endParaRPr lang="en-US" sz="2000" b="1" baseline="10000">
              <a:latin typeface="Times New Roman" pitchFamily="18" charset="0"/>
            </a:endParaRPr>
          </a:p>
        </p:txBody>
      </p:sp>
      <p:sp>
        <p:nvSpPr>
          <p:cNvPr id="33807" name="Text Box 12"/>
          <p:cNvSpPr txBox="1">
            <a:spLocks noChangeArrowheads="1"/>
          </p:cNvSpPr>
          <p:nvPr/>
        </p:nvSpPr>
        <p:spPr bwMode="auto">
          <a:xfrm>
            <a:off x="762000" y="2819400"/>
            <a:ext cx="914400" cy="4000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Tmax</a:t>
            </a:r>
          </a:p>
        </p:txBody>
      </p:sp>
      <p:sp>
        <p:nvSpPr>
          <p:cNvPr id="33808" name="Text Box 12"/>
          <p:cNvSpPr txBox="1">
            <a:spLocks noChangeArrowheads="1"/>
          </p:cNvSpPr>
          <p:nvPr/>
        </p:nvSpPr>
        <p:spPr bwMode="auto">
          <a:xfrm>
            <a:off x="1981200" y="2800350"/>
            <a:ext cx="914400" cy="4000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Tmin</a:t>
            </a:r>
          </a:p>
        </p:txBody>
      </p:sp>
      <p:sp>
        <p:nvSpPr>
          <p:cNvPr id="33809" name="Text Box 12"/>
          <p:cNvSpPr txBox="1">
            <a:spLocks noChangeArrowheads="1"/>
          </p:cNvSpPr>
          <p:nvPr/>
        </p:nvSpPr>
        <p:spPr bwMode="auto">
          <a:xfrm>
            <a:off x="3352800" y="2819400"/>
            <a:ext cx="914400" cy="4000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DTR</a:t>
            </a:r>
          </a:p>
        </p:txBody>
      </p:sp>
      <p:sp>
        <p:nvSpPr>
          <p:cNvPr id="33810" name="Text Box 12"/>
          <p:cNvSpPr txBox="1">
            <a:spLocks noChangeArrowheads="1"/>
          </p:cNvSpPr>
          <p:nvPr/>
        </p:nvSpPr>
        <p:spPr bwMode="auto">
          <a:xfrm>
            <a:off x="5257800" y="1619250"/>
            <a:ext cx="914400" cy="4000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Tmax</a:t>
            </a:r>
          </a:p>
        </p:txBody>
      </p:sp>
      <p:sp>
        <p:nvSpPr>
          <p:cNvPr id="33811" name="Text Box 12"/>
          <p:cNvSpPr txBox="1">
            <a:spLocks noChangeArrowheads="1"/>
          </p:cNvSpPr>
          <p:nvPr/>
        </p:nvSpPr>
        <p:spPr bwMode="auto">
          <a:xfrm>
            <a:off x="6477000" y="1600200"/>
            <a:ext cx="914400" cy="4000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Tmin</a:t>
            </a:r>
          </a:p>
        </p:txBody>
      </p:sp>
      <p:sp>
        <p:nvSpPr>
          <p:cNvPr id="33812" name="Text Box 12"/>
          <p:cNvSpPr txBox="1">
            <a:spLocks noChangeArrowheads="1"/>
          </p:cNvSpPr>
          <p:nvPr/>
        </p:nvSpPr>
        <p:spPr bwMode="auto">
          <a:xfrm>
            <a:off x="7848600" y="1619250"/>
            <a:ext cx="914400" cy="4000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AD724D-26ED-46BE-BDE6-FA6478B39009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DTR-CC/P Correlation: </a:t>
            </a:r>
            <a:b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Low- vs. High-Frequency Inconsistency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457200" y="900113"/>
            <a:ext cx="81534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457200" indent="-457200" algn="just">
              <a:spcBef>
                <a:spcPct val="50000"/>
              </a:spcBef>
              <a:buSzPct val="150000"/>
              <a:buFontTx/>
              <a:buChar char="•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Both the observed and simulated show a negative DTR-CC/P correlation in high-frequency components, but not in l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ow-frequency components. </a:t>
            </a:r>
            <a:endParaRPr lang="en-US" sz="2400">
              <a:latin typeface="Times New Roman" pitchFamily="18" charset="0"/>
              <a:ea typeface="SimSun" pitchFamily="2" charset="-122"/>
            </a:endParaRPr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4600" y="14859000"/>
            <a:ext cx="8229600" cy="6977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76200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133600"/>
            <a:ext cx="3232150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88038"/>
            <a:ext cx="2667000" cy="81756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5B1FF2-AE25-4206-8AFB-C48C4E16579E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Surface Radiative Forcing Decreased the DTR</a:t>
            </a:r>
            <a:endParaRPr lang="en-US" sz="2800" b="1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04800" y="762000"/>
            <a:ext cx="8610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457200" indent="-457200">
              <a:buSzPct val="150000"/>
              <a:buFontTx/>
              <a:buChar char="•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Clouds decrease slightly while changes in surface radiative forcing are evident: enhanced downward longwave radiation (DLW) and decreased downward solar radiation (DSW)</a:t>
            </a:r>
          </a:p>
        </p:txBody>
      </p:sp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84600" y="14859000"/>
            <a:ext cx="8229600" cy="6977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90800"/>
            <a:ext cx="5486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Line 7"/>
          <p:cNvSpPr>
            <a:spLocks noChangeShapeType="1"/>
          </p:cNvSpPr>
          <p:nvPr/>
        </p:nvSpPr>
        <p:spPr bwMode="auto">
          <a:xfrm>
            <a:off x="4419600" y="25908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9" name="Line 8"/>
          <p:cNvSpPr>
            <a:spLocks noChangeShapeType="1"/>
          </p:cNvSpPr>
          <p:nvPr/>
        </p:nvSpPr>
        <p:spPr bwMode="auto">
          <a:xfrm>
            <a:off x="1752600" y="25908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2133600" y="3516313"/>
            <a:ext cx="914400" cy="369887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Tmax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609600" y="4767263"/>
            <a:ext cx="914400" cy="338137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DTR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609600" y="5986463"/>
            <a:ext cx="914400" cy="338137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DSW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4800600" y="3505200"/>
            <a:ext cx="914400" cy="40640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Tmin</a:t>
            </a:r>
          </a:p>
        </p:txBody>
      </p:sp>
      <p:sp>
        <p:nvSpPr>
          <p:cNvPr id="35854" name="Text Box 13"/>
          <p:cNvSpPr txBox="1">
            <a:spLocks noChangeArrowheads="1"/>
          </p:cNvSpPr>
          <p:nvPr/>
        </p:nvSpPr>
        <p:spPr bwMode="auto">
          <a:xfrm>
            <a:off x="3276600" y="4724400"/>
            <a:ext cx="914400" cy="400050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cloud</a:t>
            </a:r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4876800" y="5986463"/>
            <a:ext cx="914400" cy="338137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DLW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457200" y="2286000"/>
            <a:ext cx="25146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20</a:t>
            </a:r>
            <a:r>
              <a:rPr lang="en-US" sz="1600" baseline="30000"/>
              <a:t>th</a:t>
            </a:r>
            <a:r>
              <a:rPr lang="en-US" sz="1600"/>
              <a:t> century  21st century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200400" y="2286000"/>
            <a:ext cx="25146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20</a:t>
            </a:r>
            <a:r>
              <a:rPr lang="en-US" sz="1600" baseline="30000"/>
              <a:t>th</a:t>
            </a:r>
            <a:r>
              <a:rPr lang="en-US" sz="1600"/>
              <a:t> century  21st century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6477000" y="2362200"/>
            <a:ext cx="14478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attribution</a:t>
            </a:r>
            <a:endParaRPr lang="en-US" sz="2400" baseline="10000">
              <a:latin typeface="Times New Roman" pitchFamily="18" charset="0"/>
            </a:endParaRP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6934200" y="2819400"/>
            <a:ext cx="533400" cy="3810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5860" name="Rectangle 18"/>
          <p:cNvSpPr>
            <a:spLocks noChangeArrowheads="1"/>
          </p:cNvSpPr>
          <p:nvPr/>
        </p:nvSpPr>
        <p:spPr bwMode="auto">
          <a:xfrm>
            <a:off x="5715000" y="3276600"/>
            <a:ext cx="3352800" cy="2286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time series analysis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geospatial analysis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(clear-sky vs. all-sky)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(ALL vs. NAT)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(high- vs. low- frequency)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(global vs. regional)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7010400" y="5562600"/>
            <a:ext cx="533400" cy="4572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5862" name="Rectangle 18"/>
          <p:cNvSpPr>
            <a:spLocks noChangeArrowheads="1"/>
          </p:cNvSpPr>
          <p:nvPr/>
        </p:nvSpPr>
        <p:spPr bwMode="auto">
          <a:xfrm>
            <a:off x="5715000" y="6096000"/>
            <a:ext cx="32004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Times New Roman" pitchFamily="18" charset="0"/>
              </a:rPr>
              <a:t>DSW  &amp; DLW              DTR </a:t>
            </a:r>
            <a:endParaRPr lang="en-US" sz="2000" baseline="10000">
              <a:latin typeface="Times New Roman" pitchFamily="18" charset="0"/>
            </a:endParaRPr>
          </a:p>
        </p:txBody>
      </p:sp>
      <p:sp>
        <p:nvSpPr>
          <p:cNvPr id="35863" name="Line 6"/>
          <p:cNvSpPr>
            <a:spLocks noChangeShapeType="1"/>
          </p:cNvSpPr>
          <p:nvPr/>
        </p:nvSpPr>
        <p:spPr bwMode="auto">
          <a:xfrm>
            <a:off x="7620000" y="64008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4" name="Line 7"/>
          <p:cNvSpPr>
            <a:spLocks noChangeShapeType="1"/>
          </p:cNvSpPr>
          <p:nvPr/>
        </p:nvSpPr>
        <p:spPr bwMode="auto">
          <a:xfrm rot="-5400000">
            <a:off x="7200900" y="6362700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Line 8"/>
          <p:cNvSpPr>
            <a:spLocks noChangeShapeType="1"/>
          </p:cNvSpPr>
          <p:nvPr/>
        </p:nvSpPr>
        <p:spPr bwMode="auto">
          <a:xfrm rot="5400000">
            <a:off x="6210300" y="6362700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6" name="Line 8"/>
          <p:cNvSpPr>
            <a:spLocks noChangeShapeType="1"/>
          </p:cNvSpPr>
          <p:nvPr/>
        </p:nvSpPr>
        <p:spPr bwMode="auto">
          <a:xfrm rot="5400000">
            <a:off x="8572500" y="6362700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7" name="Rectangle 18"/>
          <p:cNvSpPr>
            <a:spLocks noChangeArrowheads="1"/>
          </p:cNvSpPr>
          <p:nvPr/>
        </p:nvSpPr>
        <p:spPr bwMode="auto">
          <a:xfrm>
            <a:off x="1981200" y="64770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Times New Roman" pitchFamily="18" charset="0"/>
              </a:rPr>
              <a:t>Simulated in ALL</a:t>
            </a:r>
            <a:endParaRPr lang="en-US" sz="2000" b="1" baseline="10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274347-CC26-46A6-8C23-D4DD73D74A59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Topic II: Conclusions</a:t>
            </a: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457200" y="985838"/>
            <a:ext cx="81534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12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When both anthropogenic and natural forcings are included, the models generally reproduce observed major features of T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max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T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min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and DTR, while none of the observed trends are simulated when only natural forcings are used. 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Greenhouse effects (especially water vapor) and decreased downward solar radiation (due to increasing aerosols and water vapor) contribute primarily to the model simulated DTR decreases. 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marL="571500" lvl="1" indent="-457200" algn="ctr">
              <a:lnSpc>
                <a:spcPct val="90000"/>
              </a:lnSpc>
              <a:buFont typeface="Symbol" pitchFamily="18" charset="2"/>
              <a:buNone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(Z</a:t>
            </a:r>
            <a:r>
              <a:rPr lang="en-US" sz="2400" i="1">
                <a:latin typeface="Times New Roman" pitchFamily="18" charset="0"/>
              </a:rPr>
              <a:t>hou et al., CD, 2010; Zhou et al., GRL, 2009)</a:t>
            </a:r>
            <a:endParaRPr lang="en-US" altLang="zh-CN" sz="2400" i="1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A89081-1F51-4552-B5E5-E5F40FE6921F}" type="slidenum">
              <a:rPr lang="en-US" smtClean="0">
                <a:latin typeface="Arial" pitchFamily="34" charset="0"/>
              </a:rPr>
              <a:pPr/>
              <a:t>35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Topic III: Impacts of Changing Land Surface on DTR</a:t>
            </a:r>
            <a:endParaRPr lang="en-US" sz="1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1447800" y="6035675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</a:rPr>
              <a:t>(Z</a:t>
            </a:r>
            <a:r>
              <a:rPr lang="en-US" sz="2400" i="1">
                <a:latin typeface="Times New Roman" pitchFamily="18" charset="0"/>
              </a:rPr>
              <a:t>hou et al., PNAS, 2007; Zhou et al., JGR, 2008) </a:t>
            </a:r>
          </a:p>
        </p:txBody>
      </p:sp>
      <p:sp>
        <p:nvSpPr>
          <p:cNvPr id="476168" name="Rectangle 8"/>
          <p:cNvSpPr>
            <a:spLocks noChangeArrowheads="1"/>
          </p:cNvSpPr>
          <p:nvPr/>
        </p:nvSpPr>
        <p:spPr bwMode="auto">
          <a:xfrm>
            <a:off x="1219200" y="5257800"/>
            <a:ext cx="6858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A hypothesis for</a:t>
            </a: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impacts of drought and vegetation</a:t>
            </a:r>
          </a:p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removal on DTR over the Sahel</a:t>
            </a:r>
            <a:endParaRPr lang="en-US" sz="240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5" name="Picture 9" descr="droughts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526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9128D1-2B18-4499-B2EF-FA78B1D86A5D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Sahel?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228600" y="1055688"/>
            <a:ext cx="8458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Sahel has experienced unprecedented drought from late 1950s to early 1990s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38918" name="Picture 12" descr="strik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86200"/>
            <a:ext cx="18192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3" descr="_527040_drought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3124200" cy="187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5" descr="38833138_aeb73a53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1336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40438"/>
            <a:ext cx="2667000" cy="81756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A1BCC0-FBFD-4F75-8917-D0987C1822BA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Observed DTR Trends in the Sahel</a:t>
            </a: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152400" y="750888"/>
            <a:ext cx="87630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min 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has a strong/significant warming trend while T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max</a:t>
            </a: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shows a small/insignificant trend, and thus the DTR declines 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Concurrent long-term decreasing trends in both rainfall and DTR</a:t>
            </a:r>
          </a:p>
        </p:txBody>
      </p:sp>
      <p:sp>
        <p:nvSpPr>
          <p:cNvPr id="39941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14800"/>
            <a:ext cx="40671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AutoShape 7"/>
          <p:cNvSpPr>
            <a:spLocks noChangeArrowheads="1"/>
          </p:cNvSpPr>
          <p:nvPr/>
        </p:nvSpPr>
        <p:spPr bwMode="auto">
          <a:xfrm rot="5400000">
            <a:off x="5905500" y="4381500"/>
            <a:ext cx="1447800" cy="152400"/>
          </a:xfrm>
          <a:prstGeom prst="leftArrow">
            <a:avLst>
              <a:gd name="adj1" fmla="val 50000"/>
              <a:gd name="adj2" fmla="val 23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174875"/>
            <a:ext cx="4067175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09800"/>
            <a:ext cx="61055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0200"/>
            <a:ext cx="2667000" cy="81756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1CA294-6403-412F-BAB8-ED5EF0AD95D6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Clouds/Soil Moisture/Rainfall Cannot Explain the Sahelian DTR Decrease</a:t>
            </a:r>
          </a:p>
        </p:txBody>
      </p:sp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3505200" y="3648075"/>
            <a:ext cx="1219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DTR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65" name="Line 12"/>
          <p:cNvSpPr>
            <a:spLocks noChangeShapeType="1"/>
          </p:cNvSpPr>
          <p:nvPr/>
        </p:nvSpPr>
        <p:spPr bwMode="auto">
          <a:xfrm rot="-5400000">
            <a:off x="4305300" y="3838575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 Box 14"/>
          <p:cNvSpPr txBox="1">
            <a:spLocks noChangeArrowheads="1"/>
          </p:cNvSpPr>
          <p:nvPr/>
        </p:nvSpPr>
        <p:spPr bwMode="auto">
          <a:xfrm>
            <a:off x="4953000" y="3657600"/>
            <a:ext cx="23622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Observed: DTR 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67" name="Line 15"/>
          <p:cNvSpPr>
            <a:spLocks noChangeShapeType="1"/>
          </p:cNvSpPr>
          <p:nvPr/>
        </p:nvSpPr>
        <p:spPr bwMode="auto">
          <a:xfrm rot="5400000">
            <a:off x="6972300" y="3924300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Text Box 16"/>
          <p:cNvSpPr txBox="1">
            <a:spLocks noChangeArrowheads="1"/>
          </p:cNvSpPr>
          <p:nvPr/>
        </p:nvSpPr>
        <p:spPr bwMode="auto">
          <a:xfrm>
            <a:off x="1371600" y="4953000"/>
            <a:ext cx="6705600" cy="10890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buFont typeface="Symbol" pitchFamily="18" charset="2"/>
              <a:buNone/>
            </a:pPr>
            <a:r>
              <a:rPr lang="en-US" sz="2400">
                <a:latin typeface="Times New Roman" pitchFamily="18" charset="0"/>
              </a:rPr>
              <a:t>factors other than clouds, rainfall and soil moisture are mainly responsible for the observed decreasing DTR trend in the Sahel. </a:t>
            </a:r>
          </a:p>
        </p:txBody>
      </p:sp>
      <p:sp>
        <p:nvSpPr>
          <p:cNvPr id="40969" name="AutoShape 17"/>
          <p:cNvSpPr>
            <a:spLocks noChangeArrowheads="1"/>
          </p:cNvSpPr>
          <p:nvPr/>
        </p:nvSpPr>
        <p:spPr bwMode="auto">
          <a:xfrm>
            <a:off x="3657600" y="2352675"/>
            <a:ext cx="838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0970" name="AutoShape 18"/>
          <p:cNvSpPr>
            <a:spLocks noChangeArrowheads="1"/>
          </p:cNvSpPr>
          <p:nvPr/>
        </p:nvSpPr>
        <p:spPr bwMode="auto">
          <a:xfrm>
            <a:off x="4191000" y="4419600"/>
            <a:ext cx="13716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0971" name="Text Box 19"/>
          <p:cNvSpPr txBox="1">
            <a:spLocks noChangeArrowheads="1"/>
          </p:cNvSpPr>
          <p:nvPr/>
        </p:nvSpPr>
        <p:spPr bwMode="auto">
          <a:xfrm>
            <a:off x="3429000" y="1819275"/>
            <a:ext cx="1295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drought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72" name="Text Box 20"/>
          <p:cNvSpPr txBox="1">
            <a:spLocks noChangeArrowheads="1"/>
          </p:cNvSpPr>
          <p:nvPr/>
        </p:nvSpPr>
        <p:spPr bwMode="auto">
          <a:xfrm>
            <a:off x="2057400" y="2743200"/>
            <a:ext cx="4572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clouds/soil moisture/precipitation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0973" name="Line 21"/>
          <p:cNvSpPr>
            <a:spLocks noChangeShapeType="1"/>
          </p:cNvSpPr>
          <p:nvPr/>
        </p:nvSpPr>
        <p:spPr bwMode="auto">
          <a:xfrm rot="5400000">
            <a:off x="6286500" y="3000375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AutoShape 22"/>
          <p:cNvSpPr>
            <a:spLocks noChangeArrowheads="1"/>
          </p:cNvSpPr>
          <p:nvPr/>
        </p:nvSpPr>
        <p:spPr bwMode="auto">
          <a:xfrm>
            <a:off x="3657600" y="3267075"/>
            <a:ext cx="8382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0975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409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5200"/>
            <a:ext cx="2895600" cy="88741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2E9DE2-1337-40DF-9E4C-2E0567742647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Anthropogenic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Forcings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Cannot Explain Most of the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Sahelian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DTR Trend Either </a:t>
            </a:r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228600" y="1231900"/>
            <a:ext cx="8458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Sahelian DTR trend is much larger than expected by the DTR trend - precipitation linear relationship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2876550" y="6019800"/>
            <a:ext cx="54292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DTR trend vs. precipitation by large-scale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climate region for 1950-2004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41991" name="Picture 6" descr="Fig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58039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1371600" y="5562600"/>
            <a:ext cx="10668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Times New Roman" pitchFamily="18" charset="0"/>
              </a:rPr>
              <a:t>Sahel</a:t>
            </a:r>
            <a:r>
              <a:rPr lang="en-US"/>
              <a:t> </a:t>
            </a:r>
          </a:p>
        </p:txBody>
      </p:sp>
      <p:sp>
        <p:nvSpPr>
          <p:cNvPr id="41993" name="Line 8"/>
          <p:cNvSpPr>
            <a:spLocks noChangeShapeType="1"/>
          </p:cNvSpPr>
          <p:nvPr/>
        </p:nvSpPr>
        <p:spPr bwMode="auto">
          <a:xfrm flipV="1">
            <a:off x="2514600" y="4572000"/>
            <a:ext cx="1295400" cy="990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423ED-59C1-4B87-BB96-6F1C6F416CB8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6148" name="Freeform 5"/>
          <p:cNvSpPr>
            <a:spLocks/>
          </p:cNvSpPr>
          <p:nvPr/>
        </p:nvSpPr>
        <p:spPr bwMode="auto">
          <a:xfrm>
            <a:off x="1828800" y="3048000"/>
            <a:ext cx="4117975" cy="2759075"/>
          </a:xfrm>
          <a:custGeom>
            <a:avLst/>
            <a:gdLst>
              <a:gd name="T0" fmla="*/ 2147483647 w 2594"/>
              <a:gd name="T1" fmla="*/ 2147483647 h 1738"/>
              <a:gd name="T2" fmla="*/ 2147483647 w 2594"/>
              <a:gd name="T3" fmla="*/ 2147483647 h 1738"/>
              <a:gd name="T4" fmla="*/ 2147483647 w 2594"/>
              <a:gd name="T5" fmla="*/ 2147483647 h 1738"/>
              <a:gd name="T6" fmla="*/ 2147483647 w 2594"/>
              <a:gd name="T7" fmla="*/ 2147483647 h 1738"/>
              <a:gd name="T8" fmla="*/ 2147483647 w 2594"/>
              <a:gd name="T9" fmla="*/ 2147483647 h 1738"/>
              <a:gd name="T10" fmla="*/ 2147483647 w 2594"/>
              <a:gd name="T11" fmla="*/ 2147483647 h 1738"/>
              <a:gd name="T12" fmla="*/ 2147483647 w 2594"/>
              <a:gd name="T13" fmla="*/ 2147483647 h 1738"/>
              <a:gd name="T14" fmla="*/ 2147483647 w 2594"/>
              <a:gd name="T15" fmla="*/ 2147483647 h 1738"/>
              <a:gd name="T16" fmla="*/ 2147483647 w 2594"/>
              <a:gd name="T17" fmla="*/ 2147483647 h 1738"/>
              <a:gd name="T18" fmla="*/ 2147483647 w 2594"/>
              <a:gd name="T19" fmla="*/ 2147483647 h 1738"/>
              <a:gd name="T20" fmla="*/ 2147483647 w 2594"/>
              <a:gd name="T21" fmla="*/ 2147483647 h 1738"/>
              <a:gd name="T22" fmla="*/ 2147483647 w 2594"/>
              <a:gd name="T23" fmla="*/ 2147483647 h 1738"/>
              <a:gd name="T24" fmla="*/ 2147483647 w 2594"/>
              <a:gd name="T25" fmla="*/ 2147483647 h 1738"/>
              <a:gd name="T26" fmla="*/ 2147483647 w 2594"/>
              <a:gd name="T27" fmla="*/ 2147483647 h 1738"/>
              <a:gd name="T28" fmla="*/ 2147483647 w 2594"/>
              <a:gd name="T29" fmla="*/ 2147483647 h 1738"/>
              <a:gd name="T30" fmla="*/ 2147483647 w 2594"/>
              <a:gd name="T31" fmla="*/ 2147483647 h 1738"/>
              <a:gd name="T32" fmla="*/ 2147483647 w 2594"/>
              <a:gd name="T33" fmla="*/ 2147483647 h 1738"/>
              <a:gd name="T34" fmla="*/ 2147483647 w 2594"/>
              <a:gd name="T35" fmla="*/ 2147483647 h 1738"/>
              <a:gd name="T36" fmla="*/ 2147483647 w 2594"/>
              <a:gd name="T37" fmla="*/ 2147483647 h 1738"/>
              <a:gd name="T38" fmla="*/ 2147483647 w 2594"/>
              <a:gd name="T39" fmla="*/ 2147483647 h 1738"/>
              <a:gd name="T40" fmla="*/ 2147483647 w 2594"/>
              <a:gd name="T41" fmla="*/ 2147483647 h 1738"/>
              <a:gd name="T42" fmla="*/ 2147483647 w 2594"/>
              <a:gd name="T43" fmla="*/ 2147483647 h 1738"/>
              <a:gd name="T44" fmla="*/ 2147483647 w 2594"/>
              <a:gd name="T45" fmla="*/ 2147483647 h 173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594"/>
              <a:gd name="T70" fmla="*/ 0 h 1738"/>
              <a:gd name="T71" fmla="*/ 2594 w 2594"/>
              <a:gd name="T72" fmla="*/ 1738 h 173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594" h="1738">
                <a:moveTo>
                  <a:pt x="2587" y="1422"/>
                </a:moveTo>
                <a:cubicBezTo>
                  <a:pt x="2587" y="1419"/>
                  <a:pt x="2594" y="1414"/>
                  <a:pt x="2587" y="1403"/>
                </a:cubicBezTo>
                <a:cubicBezTo>
                  <a:pt x="2580" y="1392"/>
                  <a:pt x="2572" y="1390"/>
                  <a:pt x="2542" y="1358"/>
                </a:cubicBezTo>
                <a:cubicBezTo>
                  <a:pt x="2512" y="1326"/>
                  <a:pt x="2445" y="1261"/>
                  <a:pt x="2405" y="1211"/>
                </a:cubicBezTo>
                <a:cubicBezTo>
                  <a:pt x="2365" y="1161"/>
                  <a:pt x="2331" y="1111"/>
                  <a:pt x="2304" y="1056"/>
                </a:cubicBezTo>
                <a:cubicBezTo>
                  <a:pt x="2277" y="1001"/>
                  <a:pt x="2261" y="931"/>
                  <a:pt x="2240" y="882"/>
                </a:cubicBezTo>
                <a:cubicBezTo>
                  <a:pt x="2219" y="833"/>
                  <a:pt x="2191" y="804"/>
                  <a:pt x="2176" y="763"/>
                </a:cubicBezTo>
                <a:cubicBezTo>
                  <a:pt x="2161" y="722"/>
                  <a:pt x="2168" y="685"/>
                  <a:pt x="2152" y="634"/>
                </a:cubicBezTo>
                <a:cubicBezTo>
                  <a:pt x="2136" y="583"/>
                  <a:pt x="2098" y="497"/>
                  <a:pt x="2079" y="460"/>
                </a:cubicBezTo>
                <a:cubicBezTo>
                  <a:pt x="2060" y="423"/>
                  <a:pt x="2054" y="444"/>
                  <a:pt x="2037" y="414"/>
                </a:cubicBezTo>
                <a:cubicBezTo>
                  <a:pt x="2020" y="384"/>
                  <a:pt x="1999" y="317"/>
                  <a:pt x="1975" y="279"/>
                </a:cubicBezTo>
                <a:cubicBezTo>
                  <a:pt x="1951" y="241"/>
                  <a:pt x="1937" y="224"/>
                  <a:pt x="1891" y="186"/>
                </a:cubicBezTo>
                <a:cubicBezTo>
                  <a:pt x="1845" y="148"/>
                  <a:pt x="1766" y="75"/>
                  <a:pt x="1699" y="48"/>
                </a:cubicBezTo>
                <a:cubicBezTo>
                  <a:pt x="1632" y="21"/>
                  <a:pt x="1561" y="0"/>
                  <a:pt x="1489" y="21"/>
                </a:cubicBezTo>
                <a:cubicBezTo>
                  <a:pt x="1417" y="42"/>
                  <a:pt x="1333" y="106"/>
                  <a:pt x="1269" y="176"/>
                </a:cubicBezTo>
                <a:cubicBezTo>
                  <a:pt x="1205" y="246"/>
                  <a:pt x="1157" y="329"/>
                  <a:pt x="1105" y="442"/>
                </a:cubicBezTo>
                <a:cubicBezTo>
                  <a:pt x="1053" y="555"/>
                  <a:pt x="1002" y="714"/>
                  <a:pt x="959" y="853"/>
                </a:cubicBezTo>
                <a:cubicBezTo>
                  <a:pt x="916" y="992"/>
                  <a:pt x="897" y="1151"/>
                  <a:pt x="849" y="1274"/>
                </a:cubicBezTo>
                <a:cubicBezTo>
                  <a:pt x="801" y="1397"/>
                  <a:pt x="736" y="1513"/>
                  <a:pt x="670" y="1589"/>
                </a:cubicBezTo>
                <a:cubicBezTo>
                  <a:pt x="604" y="1665"/>
                  <a:pt x="530" y="1724"/>
                  <a:pt x="454" y="1731"/>
                </a:cubicBezTo>
                <a:cubicBezTo>
                  <a:pt x="379" y="1738"/>
                  <a:pt x="288" y="1677"/>
                  <a:pt x="217" y="1630"/>
                </a:cubicBezTo>
                <a:cubicBezTo>
                  <a:pt x="146" y="1583"/>
                  <a:pt x="62" y="1474"/>
                  <a:pt x="31" y="1447"/>
                </a:cubicBezTo>
                <a:cubicBezTo>
                  <a:pt x="0" y="1420"/>
                  <a:pt x="31" y="1462"/>
                  <a:pt x="31" y="146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 flipV="1">
            <a:off x="1828800" y="31242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 flipV="1">
            <a:off x="1295400" y="6324600"/>
            <a:ext cx="525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914400" y="63246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0               Local Time                 24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 rot="-5400000">
            <a:off x="514350" y="4438650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Temperature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2362200" y="57912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</a:rPr>
              <a:t>min</a:t>
            </a:r>
          </a:p>
        </p:txBody>
      </p:sp>
      <p:sp>
        <p:nvSpPr>
          <p:cNvPr id="6154" name="Oval 11"/>
          <p:cNvSpPr>
            <a:spLocks noChangeArrowheads="1"/>
          </p:cNvSpPr>
          <p:nvPr/>
        </p:nvSpPr>
        <p:spPr bwMode="auto">
          <a:xfrm>
            <a:off x="2438400" y="5715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Oval 12"/>
          <p:cNvSpPr>
            <a:spLocks noChangeArrowheads="1"/>
          </p:cNvSpPr>
          <p:nvPr/>
        </p:nvSpPr>
        <p:spPr bwMode="auto">
          <a:xfrm>
            <a:off x="4191000" y="2971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4038600" y="25146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T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</a:rPr>
              <a:t>max</a:t>
            </a:r>
          </a:p>
        </p:txBody>
      </p:sp>
      <p:sp>
        <p:nvSpPr>
          <p:cNvPr id="6157" name="Line 14"/>
          <p:cNvSpPr>
            <a:spLocks noChangeShapeType="1"/>
          </p:cNvSpPr>
          <p:nvPr/>
        </p:nvSpPr>
        <p:spPr bwMode="auto">
          <a:xfrm>
            <a:off x="4267200" y="304800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8" name="Line 15"/>
          <p:cNvSpPr>
            <a:spLocks noChangeShapeType="1"/>
          </p:cNvSpPr>
          <p:nvPr/>
        </p:nvSpPr>
        <p:spPr bwMode="auto">
          <a:xfrm>
            <a:off x="2590800" y="5791200"/>
            <a:ext cx="3048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>
            <a:off x="3352800" y="3048000"/>
            <a:ext cx="1828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60" name="Text Box 17"/>
          <p:cNvSpPr txBox="1">
            <a:spLocks noChangeArrowheads="1"/>
          </p:cNvSpPr>
          <p:nvPr/>
        </p:nvSpPr>
        <p:spPr bwMode="auto">
          <a:xfrm>
            <a:off x="4267200" y="44196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DTR</a:t>
            </a:r>
            <a:endParaRPr lang="en-US" sz="2400" b="1" baseline="-25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828800" y="3060700"/>
            <a:ext cx="4343400" cy="1657350"/>
          </a:xfrm>
          <a:custGeom>
            <a:avLst/>
            <a:gdLst>
              <a:gd name="connsiteX0" fmla="*/ 0 w 4206724"/>
              <a:gd name="connsiteY0" fmla="*/ 1478037 h 1715104"/>
              <a:gd name="connsiteX1" fmla="*/ 493485 w 4206724"/>
              <a:gd name="connsiteY1" fmla="*/ 1710266 h 1715104"/>
              <a:gd name="connsiteX2" fmla="*/ 1059542 w 4206724"/>
              <a:gd name="connsiteY2" fmla="*/ 1449009 h 1715104"/>
              <a:gd name="connsiteX3" fmla="*/ 1756228 w 4206724"/>
              <a:gd name="connsiteY3" fmla="*/ 868437 h 1715104"/>
              <a:gd name="connsiteX4" fmla="*/ 2206171 w 4206724"/>
              <a:gd name="connsiteY4" fmla="*/ 128209 h 1715104"/>
              <a:gd name="connsiteX5" fmla="*/ 2496457 w 4206724"/>
              <a:gd name="connsiteY5" fmla="*/ 99180 h 1715104"/>
              <a:gd name="connsiteX6" fmla="*/ 3280228 w 4206724"/>
              <a:gd name="connsiteY6" fmla="*/ 491066 h 1715104"/>
              <a:gd name="connsiteX7" fmla="*/ 4064000 w 4206724"/>
              <a:gd name="connsiteY7" fmla="*/ 1332894 h 1715104"/>
              <a:gd name="connsiteX8" fmla="*/ 4136571 w 4206724"/>
              <a:gd name="connsiteY8" fmla="*/ 1376437 h 1715104"/>
              <a:gd name="connsiteX0" fmla="*/ 0 w 4206724"/>
              <a:gd name="connsiteY0" fmla="*/ 1439333 h 1676400"/>
              <a:gd name="connsiteX1" fmla="*/ 493485 w 4206724"/>
              <a:gd name="connsiteY1" fmla="*/ 1671562 h 1676400"/>
              <a:gd name="connsiteX2" fmla="*/ 1059542 w 4206724"/>
              <a:gd name="connsiteY2" fmla="*/ 1410305 h 1676400"/>
              <a:gd name="connsiteX3" fmla="*/ 1621971 w 4206724"/>
              <a:gd name="connsiteY3" fmla="*/ 543076 h 1676400"/>
              <a:gd name="connsiteX4" fmla="*/ 2206171 w 4206724"/>
              <a:gd name="connsiteY4" fmla="*/ 89505 h 1676400"/>
              <a:gd name="connsiteX5" fmla="*/ 2496457 w 4206724"/>
              <a:gd name="connsiteY5" fmla="*/ 60476 h 1676400"/>
              <a:gd name="connsiteX6" fmla="*/ 3280228 w 4206724"/>
              <a:gd name="connsiteY6" fmla="*/ 452362 h 1676400"/>
              <a:gd name="connsiteX7" fmla="*/ 4064000 w 4206724"/>
              <a:gd name="connsiteY7" fmla="*/ 1294190 h 1676400"/>
              <a:gd name="connsiteX8" fmla="*/ 4136571 w 4206724"/>
              <a:gd name="connsiteY8" fmla="*/ 1337733 h 1676400"/>
              <a:gd name="connsiteX0" fmla="*/ 0 w 4206724"/>
              <a:gd name="connsiteY0" fmla="*/ 1439333 h 1719338"/>
              <a:gd name="connsiteX1" fmla="*/ 493485 w 4206724"/>
              <a:gd name="connsiteY1" fmla="*/ 1671562 h 1719338"/>
              <a:gd name="connsiteX2" fmla="*/ 1012371 w 4206724"/>
              <a:gd name="connsiteY2" fmla="*/ 1152676 h 1719338"/>
              <a:gd name="connsiteX3" fmla="*/ 1621971 w 4206724"/>
              <a:gd name="connsiteY3" fmla="*/ 543076 h 1719338"/>
              <a:gd name="connsiteX4" fmla="*/ 2206171 w 4206724"/>
              <a:gd name="connsiteY4" fmla="*/ 89505 h 1719338"/>
              <a:gd name="connsiteX5" fmla="*/ 2496457 w 4206724"/>
              <a:gd name="connsiteY5" fmla="*/ 60476 h 1719338"/>
              <a:gd name="connsiteX6" fmla="*/ 3280228 w 4206724"/>
              <a:gd name="connsiteY6" fmla="*/ 452362 h 1719338"/>
              <a:gd name="connsiteX7" fmla="*/ 4064000 w 4206724"/>
              <a:gd name="connsiteY7" fmla="*/ 1294190 h 1719338"/>
              <a:gd name="connsiteX8" fmla="*/ 4136571 w 4206724"/>
              <a:gd name="connsiteY8" fmla="*/ 1337733 h 1719338"/>
              <a:gd name="connsiteX0" fmla="*/ 0 w 4206724"/>
              <a:gd name="connsiteY0" fmla="*/ 1439333 h 1557866"/>
              <a:gd name="connsiteX1" fmla="*/ 555171 w 4206724"/>
              <a:gd name="connsiteY1" fmla="*/ 1457476 h 1557866"/>
              <a:gd name="connsiteX2" fmla="*/ 1012371 w 4206724"/>
              <a:gd name="connsiteY2" fmla="*/ 1152676 h 1557866"/>
              <a:gd name="connsiteX3" fmla="*/ 1621971 w 4206724"/>
              <a:gd name="connsiteY3" fmla="*/ 543076 h 1557866"/>
              <a:gd name="connsiteX4" fmla="*/ 2206171 w 4206724"/>
              <a:gd name="connsiteY4" fmla="*/ 89505 h 1557866"/>
              <a:gd name="connsiteX5" fmla="*/ 2496457 w 4206724"/>
              <a:gd name="connsiteY5" fmla="*/ 60476 h 1557866"/>
              <a:gd name="connsiteX6" fmla="*/ 3280228 w 4206724"/>
              <a:gd name="connsiteY6" fmla="*/ 452362 h 1557866"/>
              <a:gd name="connsiteX7" fmla="*/ 4064000 w 4206724"/>
              <a:gd name="connsiteY7" fmla="*/ 1294190 h 1557866"/>
              <a:gd name="connsiteX8" fmla="*/ 4136571 w 4206724"/>
              <a:gd name="connsiteY8" fmla="*/ 1337733 h 1557866"/>
              <a:gd name="connsiteX0" fmla="*/ 0 w 4261153"/>
              <a:gd name="connsiteY0" fmla="*/ 1228876 h 1470176"/>
              <a:gd name="connsiteX1" fmla="*/ 609600 w 4261153"/>
              <a:gd name="connsiteY1" fmla="*/ 1457476 h 1470176"/>
              <a:gd name="connsiteX2" fmla="*/ 1066800 w 4261153"/>
              <a:gd name="connsiteY2" fmla="*/ 1152676 h 1470176"/>
              <a:gd name="connsiteX3" fmla="*/ 1676400 w 4261153"/>
              <a:gd name="connsiteY3" fmla="*/ 543076 h 1470176"/>
              <a:gd name="connsiteX4" fmla="*/ 2260600 w 4261153"/>
              <a:gd name="connsiteY4" fmla="*/ 89505 h 1470176"/>
              <a:gd name="connsiteX5" fmla="*/ 2550886 w 4261153"/>
              <a:gd name="connsiteY5" fmla="*/ 60476 h 1470176"/>
              <a:gd name="connsiteX6" fmla="*/ 3334657 w 4261153"/>
              <a:gd name="connsiteY6" fmla="*/ 452362 h 1470176"/>
              <a:gd name="connsiteX7" fmla="*/ 4118429 w 4261153"/>
              <a:gd name="connsiteY7" fmla="*/ 1294190 h 1470176"/>
              <a:gd name="connsiteX8" fmla="*/ 4191000 w 4261153"/>
              <a:gd name="connsiteY8" fmla="*/ 1337733 h 1470176"/>
              <a:gd name="connsiteX0" fmla="*/ 0 w 4261153"/>
              <a:gd name="connsiteY0" fmla="*/ 1228876 h 1441752"/>
              <a:gd name="connsiteX1" fmla="*/ 609601 w 4261153"/>
              <a:gd name="connsiteY1" fmla="*/ 1381276 h 1441752"/>
              <a:gd name="connsiteX2" fmla="*/ 1066800 w 4261153"/>
              <a:gd name="connsiteY2" fmla="*/ 1152676 h 1441752"/>
              <a:gd name="connsiteX3" fmla="*/ 1676400 w 4261153"/>
              <a:gd name="connsiteY3" fmla="*/ 543076 h 1441752"/>
              <a:gd name="connsiteX4" fmla="*/ 2260600 w 4261153"/>
              <a:gd name="connsiteY4" fmla="*/ 89505 h 1441752"/>
              <a:gd name="connsiteX5" fmla="*/ 2550886 w 4261153"/>
              <a:gd name="connsiteY5" fmla="*/ 60476 h 1441752"/>
              <a:gd name="connsiteX6" fmla="*/ 3334657 w 4261153"/>
              <a:gd name="connsiteY6" fmla="*/ 452362 h 1441752"/>
              <a:gd name="connsiteX7" fmla="*/ 4118429 w 4261153"/>
              <a:gd name="connsiteY7" fmla="*/ 1294190 h 1441752"/>
              <a:gd name="connsiteX8" fmla="*/ 4191000 w 4261153"/>
              <a:gd name="connsiteY8" fmla="*/ 1337733 h 1441752"/>
              <a:gd name="connsiteX0" fmla="*/ 0 w 4261153"/>
              <a:gd name="connsiteY0" fmla="*/ 1228876 h 1441752"/>
              <a:gd name="connsiteX1" fmla="*/ 609601 w 4261153"/>
              <a:gd name="connsiteY1" fmla="*/ 1381276 h 1441752"/>
              <a:gd name="connsiteX2" fmla="*/ 1295401 w 4261153"/>
              <a:gd name="connsiteY2" fmla="*/ 1076476 h 1441752"/>
              <a:gd name="connsiteX3" fmla="*/ 1676400 w 4261153"/>
              <a:gd name="connsiteY3" fmla="*/ 543076 h 1441752"/>
              <a:gd name="connsiteX4" fmla="*/ 2260600 w 4261153"/>
              <a:gd name="connsiteY4" fmla="*/ 89505 h 1441752"/>
              <a:gd name="connsiteX5" fmla="*/ 2550886 w 4261153"/>
              <a:gd name="connsiteY5" fmla="*/ 60476 h 1441752"/>
              <a:gd name="connsiteX6" fmla="*/ 3334657 w 4261153"/>
              <a:gd name="connsiteY6" fmla="*/ 452362 h 1441752"/>
              <a:gd name="connsiteX7" fmla="*/ 4118429 w 4261153"/>
              <a:gd name="connsiteY7" fmla="*/ 1294190 h 1441752"/>
              <a:gd name="connsiteX8" fmla="*/ 4191000 w 4261153"/>
              <a:gd name="connsiteY8" fmla="*/ 1337733 h 1441752"/>
              <a:gd name="connsiteX0" fmla="*/ 0 w 4261153"/>
              <a:gd name="connsiteY0" fmla="*/ 1228876 h 1441752"/>
              <a:gd name="connsiteX1" fmla="*/ 609601 w 4261153"/>
              <a:gd name="connsiteY1" fmla="*/ 1381276 h 1441752"/>
              <a:gd name="connsiteX2" fmla="*/ 1295401 w 4261153"/>
              <a:gd name="connsiteY2" fmla="*/ 1076476 h 1441752"/>
              <a:gd name="connsiteX3" fmla="*/ 1828801 w 4261153"/>
              <a:gd name="connsiteY3" fmla="*/ 543076 h 1441752"/>
              <a:gd name="connsiteX4" fmla="*/ 2260600 w 4261153"/>
              <a:gd name="connsiteY4" fmla="*/ 89505 h 1441752"/>
              <a:gd name="connsiteX5" fmla="*/ 2550886 w 4261153"/>
              <a:gd name="connsiteY5" fmla="*/ 60476 h 1441752"/>
              <a:gd name="connsiteX6" fmla="*/ 3334657 w 4261153"/>
              <a:gd name="connsiteY6" fmla="*/ 452362 h 1441752"/>
              <a:gd name="connsiteX7" fmla="*/ 4118429 w 4261153"/>
              <a:gd name="connsiteY7" fmla="*/ 1294190 h 1441752"/>
              <a:gd name="connsiteX8" fmla="*/ 4191000 w 4261153"/>
              <a:gd name="connsiteY8" fmla="*/ 1337733 h 1441752"/>
              <a:gd name="connsiteX0" fmla="*/ 0 w 4261153"/>
              <a:gd name="connsiteY0" fmla="*/ 1375833 h 1588709"/>
              <a:gd name="connsiteX1" fmla="*/ 609601 w 4261153"/>
              <a:gd name="connsiteY1" fmla="*/ 1528233 h 1588709"/>
              <a:gd name="connsiteX2" fmla="*/ 1295401 w 4261153"/>
              <a:gd name="connsiteY2" fmla="*/ 1223433 h 1588709"/>
              <a:gd name="connsiteX3" fmla="*/ 1828801 w 4261153"/>
              <a:gd name="connsiteY3" fmla="*/ 690033 h 1588709"/>
              <a:gd name="connsiteX4" fmla="*/ 2362201 w 4261153"/>
              <a:gd name="connsiteY4" fmla="*/ 80433 h 1588709"/>
              <a:gd name="connsiteX5" fmla="*/ 2550886 w 4261153"/>
              <a:gd name="connsiteY5" fmla="*/ 207433 h 1588709"/>
              <a:gd name="connsiteX6" fmla="*/ 3334657 w 4261153"/>
              <a:gd name="connsiteY6" fmla="*/ 599319 h 1588709"/>
              <a:gd name="connsiteX7" fmla="*/ 4118429 w 4261153"/>
              <a:gd name="connsiteY7" fmla="*/ 1441147 h 1588709"/>
              <a:gd name="connsiteX8" fmla="*/ 4191000 w 4261153"/>
              <a:gd name="connsiteY8" fmla="*/ 1484690 h 1588709"/>
              <a:gd name="connsiteX0" fmla="*/ 0 w 4261153"/>
              <a:gd name="connsiteY0" fmla="*/ 1397000 h 1609876"/>
              <a:gd name="connsiteX1" fmla="*/ 609601 w 4261153"/>
              <a:gd name="connsiteY1" fmla="*/ 1549400 h 1609876"/>
              <a:gd name="connsiteX2" fmla="*/ 1295401 w 4261153"/>
              <a:gd name="connsiteY2" fmla="*/ 1244600 h 1609876"/>
              <a:gd name="connsiteX3" fmla="*/ 1828801 w 4261153"/>
              <a:gd name="connsiteY3" fmla="*/ 711200 h 1609876"/>
              <a:gd name="connsiteX4" fmla="*/ 2362201 w 4261153"/>
              <a:gd name="connsiteY4" fmla="*/ 101600 h 1609876"/>
              <a:gd name="connsiteX5" fmla="*/ 2590801 w 4261153"/>
              <a:gd name="connsiteY5" fmla="*/ 101601 h 1609876"/>
              <a:gd name="connsiteX6" fmla="*/ 3334657 w 4261153"/>
              <a:gd name="connsiteY6" fmla="*/ 620486 h 1609876"/>
              <a:gd name="connsiteX7" fmla="*/ 4118429 w 4261153"/>
              <a:gd name="connsiteY7" fmla="*/ 1462314 h 1609876"/>
              <a:gd name="connsiteX8" fmla="*/ 4191000 w 4261153"/>
              <a:gd name="connsiteY8" fmla="*/ 1505857 h 1609876"/>
              <a:gd name="connsiteX0" fmla="*/ 0 w 4261153"/>
              <a:gd name="connsiteY0" fmla="*/ 1384300 h 1597176"/>
              <a:gd name="connsiteX1" fmla="*/ 609601 w 4261153"/>
              <a:gd name="connsiteY1" fmla="*/ 1536700 h 1597176"/>
              <a:gd name="connsiteX2" fmla="*/ 1295401 w 4261153"/>
              <a:gd name="connsiteY2" fmla="*/ 1231900 h 1597176"/>
              <a:gd name="connsiteX3" fmla="*/ 1828801 w 4261153"/>
              <a:gd name="connsiteY3" fmla="*/ 622301 h 1597176"/>
              <a:gd name="connsiteX4" fmla="*/ 2362201 w 4261153"/>
              <a:gd name="connsiteY4" fmla="*/ 88900 h 1597176"/>
              <a:gd name="connsiteX5" fmla="*/ 2590801 w 4261153"/>
              <a:gd name="connsiteY5" fmla="*/ 88901 h 1597176"/>
              <a:gd name="connsiteX6" fmla="*/ 3334657 w 4261153"/>
              <a:gd name="connsiteY6" fmla="*/ 607786 h 1597176"/>
              <a:gd name="connsiteX7" fmla="*/ 4118429 w 4261153"/>
              <a:gd name="connsiteY7" fmla="*/ 1449614 h 1597176"/>
              <a:gd name="connsiteX8" fmla="*/ 4191000 w 4261153"/>
              <a:gd name="connsiteY8" fmla="*/ 1493157 h 1597176"/>
              <a:gd name="connsiteX0" fmla="*/ 0 w 4261153"/>
              <a:gd name="connsiteY0" fmla="*/ 1460499 h 1673375"/>
              <a:gd name="connsiteX1" fmla="*/ 609601 w 4261153"/>
              <a:gd name="connsiteY1" fmla="*/ 1612899 h 1673375"/>
              <a:gd name="connsiteX2" fmla="*/ 1295401 w 4261153"/>
              <a:gd name="connsiteY2" fmla="*/ 1308099 h 1673375"/>
              <a:gd name="connsiteX3" fmla="*/ 1828801 w 4261153"/>
              <a:gd name="connsiteY3" fmla="*/ 698500 h 1673375"/>
              <a:gd name="connsiteX4" fmla="*/ 2286001 w 4261153"/>
              <a:gd name="connsiteY4" fmla="*/ 88900 h 1673375"/>
              <a:gd name="connsiteX5" fmla="*/ 2590801 w 4261153"/>
              <a:gd name="connsiteY5" fmla="*/ 165100 h 1673375"/>
              <a:gd name="connsiteX6" fmla="*/ 3334657 w 4261153"/>
              <a:gd name="connsiteY6" fmla="*/ 683985 h 1673375"/>
              <a:gd name="connsiteX7" fmla="*/ 4118429 w 4261153"/>
              <a:gd name="connsiteY7" fmla="*/ 1525813 h 1673375"/>
              <a:gd name="connsiteX8" fmla="*/ 4191000 w 4261153"/>
              <a:gd name="connsiteY8" fmla="*/ 1569356 h 1673375"/>
              <a:gd name="connsiteX0" fmla="*/ 0 w 4261153"/>
              <a:gd name="connsiteY0" fmla="*/ 1422399 h 1635275"/>
              <a:gd name="connsiteX1" fmla="*/ 609601 w 4261153"/>
              <a:gd name="connsiteY1" fmla="*/ 1574799 h 1635275"/>
              <a:gd name="connsiteX2" fmla="*/ 1295401 w 4261153"/>
              <a:gd name="connsiteY2" fmla="*/ 1269999 h 1635275"/>
              <a:gd name="connsiteX3" fmla="*/ 1752601 w 4261153"/>
              <a:gd name="connsiteY3" fmla="*/ 431801 h 1635275"/>
              <a:gd name="connsiteX4" fmla="*/ 2286001 w 4261153"/>
              <a:gd name="connsiteY4" fmla="*/ 50800 h 1635275"/>
              <a:gd name="connsiteX5" fmla="*/ 2590801 w 4261153"/>
              <a:gd name="connsiteY5" fmla="*/ 127000 h 1635275"/>
              <a:gd name="connsiteX6" fmla="*/ 3334657 w 4261153"/>
              <a:gd name="connsiteY6" fmla="*/ 645885 h 1635275"/>
              <a:gd name="connsiteX7" fmla="*/ 4118429 w 4261153"/>
              <a:gd name="connsiteY7" fmla="*/ 1487713 h 1635275"/>
              <a:gd name="connsiteX8" fmla="*/ 4191000 w 4261153"/>
              <a:gd name="connsiteY8" fmla="*/ 1531256 h 1635275"/>
              <a:gd name="connsiteX0" fmla="*/ 0 w 4261153"/>
              <a:gd name="connsiteY0" fmla="*/ 1498598 h 1711474"/>
              <a:gd name="connsiteX1" fmla="*/ 609601 w 4261153"/>
              <a:gd name="connsiteY1" fmla="*/ 1650998 h 1711474"/>
              <a:gd name="connsiteX2" fmla="*/ 1295401 w 4261153"/>
              <a:gd name="connsiteY2" fmla="*/ 1346198 h 1711474"/>
              <a:gd name="connsiteX3" fmla="*/ 1752601 w 4261153"/>
              <a:gd name="connsiteY3" fmla="*/ 508000 h 1711474"/>
              <a:gd name="connsiteX4" fmla="*/ 2438401 w 4261153"/>
              <a:gd name="connsiteY4" fmla="*/ 50800 h 1711474"/>
              <a:gd name="connsiteX5" fmla="*/ 2590801 w 4261153"/>
              <a:gd name="connsiteY5" fmla="*/ 203199 h 1711474"/>
              <a:gd name="connsiteX6" fmla="*/ 3334657 w 4261153"/>
              <a:gd name="connsiteY6" fmla="*/ 722084 h 1711474"/>
              <a:gd name="connsiteX7" fmla="*/ 4118429 w 4261153"/>
              <a:gd name="connsiteY7" fmla="*/ 1563912 h 1711474"/>
              <a:gd name="connsiteX8" fmla="*/ 4191000 w 4261153"/>
              <a:gd name="connsiteY8" fmla="*/ 1607455 h 1711474"/>
              <a:gd name="connsiteX0" fmla="*/ 0 w 4261153"/>
              <a:gd name="connsiteY0" fmla="*/ 1498598 h 1711474"/>
              <a:gd name="connsiteX1" fmla="*/ 609601 w 4261153"/>
              <a:gd name="connsiteY1" fmla="*/ 1650998 h 1711474"/>
              <a:gd name="connsiteX2" fmla="*/ 1295401 w 4261153"/>
              <a:gd name="connsiteY2" fmla="*/ 1346198 h 1711474"/>
              <a:gd name="connsiteX3" fmla="*/ 1752601 w 4261153"/>
              <a:gd name="connsiteY3" fmla="*/ 508000 h 1711474"/>
              <a:gd name="connsiteX4" fmla="*/ 2438401 w 4261153"/>
              <a:gd name="connsiteY4" fmla="*/ 50800 h 1711474"/>
              <a:gd name="connsiteX5" fmla="*/ 2743201 w 4261153"/>
              <a:gd name="connsiteY5" fmla="*/ 203200 h 1711474"/>
              <a:gd name="connsiteX6" fmla="*/ 3334657 w 4261153"/>
              <a:gd name="connsiteY6" fmla="*/ 722084 h 1711474"/>
              <a:gd name="connsiteX7" fmla="*/ 4118429 w 4261153"/>
              <a:gd name="connsiteY7" fmla="*/ 1563912 h 1711474"/>
              <a:gd name="connsiteX8" fmla="*/ 4191000 w 4261153"/>
              <a:gd name="connsiteY8" fmla="*/ 1607455 h 1711474"/>
              <a:gd name="connsiteX0" fmla="*/ 0 w 4261153"/>
              <a:gd name="connsiteY0" fmla="*/ 1498598 h 1711474"/>
              <a:gd name="connsiteX1" fmla="*/ 609601 w 4261153"/>
              <a:gd name="connsiteY1" fmla="*/ 1650998 h 1711474"/>
              <a:gd name="connsiteX2" fmla="*/ 1295401 w 4261153"/>
              <a:gd name="connsiteY2" fmla="*/ 1346198 h 1711474"/>
              <a:gd name="connsiteX3" fmla="*/ 1752601 w 4261153"/>
              <a:gd name="connsiteY3" fmla="*/ 508000 h 1711474"/>
              <a:gd name="connsiteX4" fmla="*/ 2438401 w 4261153"/>
              <a:gd name="connsiteY4" fmla="*/ 50800 h 1711474"/>
              <a:gd name="connsiteX5" fmla="*/ 2743201 w 4261153"/>
              <a:gd name="connsiteY5" fmla="*/ 203200 h 1711474"/>
              <a:gd name="connsiteX6" fmla="*/ 3334657 w 4261153"/>
              <a:gd name="connsiteY6" fmla="*/ 722084 h 1711474"/>
              <a:gd name="connsiteX7" fmla="*/ 4118429 w 4261153"/>
              <a:gd name="connsiteY7" fmla="*/ 1563912 h 1711474"/>
              <a:gd name="connsiteX8" fmla="*/ 4191000 w 4261153"/>
              <a:gd name="connsiteY8" fmla="*/ 1607455 h 1711474"/>
              <a:gd name="connsiteX0" fmla="*/ 0 w 4220029"/>
              <a:gd name="connsiteY0" fmla="*/ 1498598 h 1709055"/>
              <a:gd name="connsiteX1" fmla="*/ 609601 w 4220029"/>
              <a:gd name="connsiteY1" fmla="*/ 1650998 h 1709055"/>
              <a:gd name="connsiteX2" fmla="*/ 1295401 w 4220029"/>
              <a:gd name="connsiteY2" fmla="*/ 1346198 h 1709055"/>
              <a:gd name="connsiteX3" fmla="*/ 1752601 w 4220029"/>
              <a:gd name="connsiteY3" fmla="*/ 508000 h 1709055"/>
              <a:gd name="connsiteX4" fmla="*/ 2438401 w 4220029"/>
              <a:gd name="connsiteY4" fmla="*/ 50800 h 1709055"/>
              <a:gd name="connsiteX5" fmla="*/ 2743201 w 4220029"/>
              <a:gd name="connsiteY5" fmla="*/ 203200 h 1709055"/>
              <a:gd name="connsiteX6" fmla="*/ 3581401 w 4220029"/>
              <a:gd name="connsiteY6" fmla="*/ 736600 h 1709055"/>
              <a:gd name="connsiteX7" fmla="*/ 4118429 w 4220029"/>
              <a:gd name="connsiteY7" fmla="*/ 1563912 h 1709055"/>
              <a:gd name="connsiteX8" fmla="*/ 4191000 w 4220029"/>
              <a:gd name="connsiteY8" fmla="*/ 1607455 h 1709055"/>
              <a:gd name="connsiteX0" fmla="*/ 0 w 4220029"/>
              <a:gd name="connsiteY0" fmla="*/ 1498598 h 1683654"/>
              <a:gd name="connsiteX1" fmla="*/ 609601 w 4220029"/>
              <a:gd name="connsiteY1" fmla="*/ 1650998 h 1683654"/>
              <a:gd name="connsiteX2" fmla="*/ 1295401 w 4220029"/>
              <a:gd name="connsiteY2" fmla="*/ 1346198 h 1683654"/>
              <a:gd name="connsiteX3" fmla="*/ 1752601 w 4220029"/>
              <a:gd name="connsiteY3" fmla="*/ 508000 h 1683654"/>
              <a:gd name="connsiteX4" fmla="*/ 2438401 w 4220029"/>
              <a:gd name="connsiteY4" fmla="*/ 50800 h 1683654"/>
              <a:gd name="connsiteX5" fmla="*/ 2743201 w 4220029"/>
              <a:gd name="connsiteY5" fmla="*/ 203200 h 1683654"/>
              <a:gd name="connsiteX6" fmla="*/ 3581401 w 4220029"/>
              <a:gd name="connsiteY6" fmla="*/ 889001 h 1683654"/>
              <a:gd name="connsiteX7" fmla="*/ 4118429 w 4220029"/>
              <a:gd name="connsiteY7" fmla="*/ 1563912 h 1683654"/>
              <a:gd name="connsiteX8" fmla="*/ 4191000 w 4220029"/>
              <a:gd name="connsiteY8" fmla="*/ 1607455 h 1683654"/>
              <a:gd name="connsiteX0" fmla="*/ 0 w 4220029"/>
              <a:gd name="connsiteY0" fmla="*/ 1498598 h 1683654"/>
              <a:gd name="connsiteX1" fmla="*/ 609601 w 4220029"/>
              <a:gd name="connsiteY1" fmla="*/ 1650998 h 1683654"/>
              <a:gd name="connsiteX2" fmla="*/ 1295401 w 4220029"/>
              <a:gd name="connsiteY2" fmla="*/ 1346198 h 1683654"/>
              <a:gd name="connsiteX3" fmla="*/ 1752601 w 4220029"/>
              <a:gd name="connsiteY3" fmla="*/ 508000 h 1683654"/>
              <a:gd name="connsiteX4" fmla="*/ 2438401 w 4220029"/>
              <a:gd name="connsiteY4" fmla="*/ 50800 h 1683654"/>
              <a:gd name="connsiteX5" fmla="*/ 2743201 w 4220029"/>
              <a:gd name="connsiteY5" fmla="*/ 203200 h 1683654"/>
              <a:gd name="connsiteX6" fmla="*/ 3581401 w 4220029"/>
              <a:gd name="connsiteY6" fmla="*/ 889001 h 1683654"/>
              <a:gd name="connsiteX7" fmla="*/ 4118429 w 4220029"/>
              <a:gd name="connsiteY7" fmla="*/ 1563912 h 1683654"/>
              <a:gd name="connsiteX8" fmla="*/ 4191000 w 4220029"/>
              <a:gd name="connsiteY8" fmla="*/ 1607455 h 1683654"/>
              <a:gd name="connsiteX0" fmla="*/ 0 w 4220029"/>
              <a:gd name="connsiteY0" fmla="*/ 1510879 h 1695935"/>
              <a:gd name="connsiteX1" fmla="*/ 609601 w 4220029"/>
              <a:gd name="connsiteY1" fmla="*/ 1663279 h 1695935"/>
              <a:gd name="connsiteX2" fmla="*/ 1295401 w 4220029"/>
              <a:gd name="connsiteY2" fmla="*/ 1358479 h 1695935"/>
              <a:gd name="connsiteX3" fmla="*/ 1752601 w 4220029"/>
              <a:gd name="connsiteY3" fmla="*/ 520281 h 1695935"/>
              <a:gd name="connsiteX4" fmla="*/ 2438401 w 4220029"/>
              <a:gd name="connsiteY4" fmla="*/ 63081 h 1695935"/>
              <a:gd name="connsiteX5" fmla="*/ 2838929 w 4220029"/>
              <a:gd name="connsiteY5" fmla="*/ 141793 h 1695935"/>
              <a:gd name="connsiteX6" fmla="*/ 3581401 w 4220029"/>
              <a:gd name="connsiteY6" fmla="*/ 901282 h 1695935"/>
              <a:gd name="connsiteX7" fmla="*/ 4118429 w 4220029"/>
              <a:gd name="connsiteY7" fmla="*/ 1576193 h 1695935"/>
              <a:gd name="connsiteX8" fmla="*/ 4191000 w 4220029"/>
              <a:gd name="connsiteY8" fmla="*/ 1619736 h 1695935"/>
              <a:gd name="connsiteX0" fmla="*/ 0 w 4244901"/>
              <a:gd name="connsiteY0" fmla="*/ 1510879 h 1688679"/>
              <a:gd name="connsiteX1" fmla="*/ 609601 w 4244901"/>
              <a:gd name="connsiteY1" fmla="*/ 1663279 h 1688679"/>
              <a:gd name="connsiteX2" fmla="*/ 1295401 w 4244901"/>
              <a:gd name="connsiteY2" fmla="*/ 1358479 h 1688679"/>
              <a:gd name="connsiteX3" fmla="*/ 1752601 w 4244901"/>
              <a:gd name="connsiteY3" fmla="*/ 520281 h 1688679"/>
              <a:gd name="connsiteX4" fmla="*/ 2438401 w 4244901"/>
              <a:gd name="connsiteY4" fmla="*/ 63081 h 1688679"/>
              <a:gd name="connsiteX5" fmla="*/ 2838929 w 4244901"/>
              <a:gd name="connsiteY5" fmla="*/ 141793 h 1688679"/>
              <a:gd name="connsiteX6" fmla="*/ 3581401 w 4244901"/>
              <a:gd name="connsiteY6" fmla="*/ 901282 h 1688679"/>
              <a:gd name="connsiteX7" fmla="*/ 4143301 w 4244901"/>
              <a:gd name="connsiteY7" fmla="*/ 1307553 h 1688679"/>
              <a:gd name="connsiteX8" fmla="*/ 4191000 w 4244901"/>
              <a:gd name="connsiteY8" fmla="*/ 1619736 h 1688679"/>
              <a:gd name="connsiteX0" fmla="*/ 0 w 4373485"/>
              <a:gd name="connsiteY0" fmla="*/ 1510879 h 1688679"/>
              <a:gd name="connsiteX1" fmla="*/ 609601 w 4373485"/>
              <a:gd name="connsiteY1" fmla="*/ 1663279 h 1688679"/>
              <a:gd name="connsiteX2" fmla="*/ 1295401 w 4373485"/>
              <a:gd name="connsiteY2" fmla="*/ 1358479 h 1688679"/>
              <a:gd name="connsiteX3" fmla="*/ 1752601 w 4373485"/>
              <a:gd name="connsiteY3" fmla="*/ 520281 h 1688679"/>
              <a:gd name="connsiteX4" fmla="*/ 2438401 w 4373485"/>
              <a:gd name="connsiteY4" fmla="*/ 63081 h 1688679"/>
              <a:gd name="connsiteX5" fmla="*/ 2838929 w 4373485"/>
              <a:gd name="connsiteY5" fmla="*/ 141793 h 1688679"/>
              <a:gd name="connsiteX6" fmla="*/ 3581401 w 4373485"/>
              <a:gd name="connsiteY6" fmla="*/ 901282 h 1688679"/>
              <a:gd name="connsiteX7" fmla="*/ 4143301 w 4373485"/>
              <a:gd name="connsiteY7" fmla="*/ 1307553 h 1688679"/>
              <a:gd name="connsiteX8" fmla="*/ 4373485 w 4373485"/>
              <a:gd name="connsiteY8" fmla="*/ 1307553 h 1688679"/>
              <a:gd name="connsiteX0" fmla="*/ 0 w 4373485"/>
              <a:gd name="connsiteY0" fmla="*/ 1510879 h 1688679"/>
              <a:gd name="connsiteX1" fmla="*/ 609601 w 4373485"/>
              <a:gd name="connsiteY1" fmla="*/ 1663279 h 1688679"/>
              <a:gd name="connsiteX2" fmla="*/ 1295401 w 4373485"/>
              <a:gd name="connsiteY2" fmla="*/ 1358479 h 1688679"/>
              <a:gd name="connsiteX3" fmla="*/ 1752601 w 4373485"/>
              <a:gd name="connsiteY3" fmla="*/ 520281 h 1688679"/>
              <a:gd name="connsiteX4" fmla="*/ 2438401 w 4373485"/>
              <a:gd name="connsiteY4" fmla="*/ 63081 h 1688679"/>
              <a:gd name="connsiteX5" fmla="*/ 2838929 w 4373485"/>
              <a:gd name="connsiteY5" fmla="*/ 141793 h 1688679"/>
              <a:gd name="connsiteX6" fmla="*/ 3581401 w 4373485"/>
              <a:gd name="connsiteY6" fmla="*/ 901282 h 1688679"/>
              <a:gd name="connsiteX7" fmla="*/ 4066573 w 4373485"/>
              <a:gd name="connsiteY7" fmla="*/ 1152200 h 1688679"/>
              <a:gd name="connsiteX8" fmla="*/ 4373485 w 4373485"/>
              <a:gd name="connsiteY8" fmla="*/ 1307553 h 1688679"/>
              <a:gd name="connsiteX0" fmla="*/ 0 w 4373485"/>
              <a:gd name="connsiteY0" fmla="*/ 1510879 h 1688679"/>
              <a:gd name="connsiteX1" fmla="*/ 609601 w 4373485"/>
              <a:gd name="connsiteY1" fmla="*/ 1663279 h 1688679"/>
              <a:gd name="connsiteX2" fmla="*/ 1295401 w 4373485"/>
              <a:gd name="connsiteY2" fmla="*/ 1358479 h 1688679"/>
              <a:gd name="connsiteX3" fmla="*/ 1752601 w 4373485"/>
              <a:gd name="connsiteY3" fmla="*/ 520281 h 1688679"/>
              <a:gd name="connsiteX4" fmla="*/ 2438401 w 4373485"/>
              <a:gd name="connsiteY4" fmla="*/ 63081 h 1688679"/>
              <a:gd name="connsiteX5" fmla="*/ 2838929 w 4373485"/>
              <a:gd name="connsiteY5" fmla="*/ 141793 h 1688679"/>
              <a:gd name="connsiteX6" fmla="*/ 3606206 w 4373485"/>
              <a:gd name="connsiteY6" fmla="*/ 841494 h 1688679"/>
              <a:gd name="connsiteX7" fmla="*/ 4066573 w 4373485"/>
              <a:gd name="connsiteY7" fmla="*/ 1152200 h 1688679"/>
              <a:gd name="connsiteX8" fmla="*/ 4373485 w 4373485"/>
              <a:gd name="connsiteY8" fmla="*/ 1307553 h 1688679"/>
              <a:gd name="connsiteX0" fmla="*/ 0 w 4373485"/>
              <a:gd name="connsiteY0" fmla="*/ 1510879 h 1688679"/>
              <a:gd name="connsiteX1" fmla="*/ 609601 w 4373485"/>
              <a:gd name="connsiteY1" fmla="*/ 1663279 h 1688679"/>
              <a:gd name="connsiteX2" fmla="*/ 1295401 w 4373485"/>
              <a:gd name="connsiteY2" fmla="*/ 1358479 h 1688679"/>
              <a:gd name="connsiteX3" fmla="*/ 1752601 w 4373485"/>
              <a:gd name="connsiteY3" fmla="*/ 520281 h 1688679"/>
              <a:gd name="connsiteX4" fmla="*/ 2438401 w 4373485"/>
              <a:gd name="connsiteY4" fmla="*/ 63081 h 1688679"/>
              <a:gd name="connsiteX5" fmla="*/ 2838929 w 4373485"/>
              <a:gd name="connsiteY5" fmla="*/ 141793 h 1688679"/>
              <a:gd name="connsiteX6" fmla="*/ 3606206 w 4373485"/>
              <a:gd name="connsiteY6" fmla="*/ 841494 h 1688679"/>
              <a:gd name="connsiteX7" fmla="*/ 4066573 w 4373485"/>
              <a:gd name="connsiteY7" fmla="*/ 1152200 h 1688679"/>
              <a:gd name="connsiteX8" fmla="*/ 4373485 w 4373485"/>
              <a:gd name="connsiteY8" fmla="*/ 1307553 h 1688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73485" h="1688679">
                <a:moveTo>
                  <a:pt x="0" y="1510879"/>
                </a:moveTo>
                <a:cubicBezTo>
                  <a:pt x="158447" y="1629412"/>
                  <a:pt x="393701" y="1688679"/>
                  <a:pt x="609601" y="1663279"/>
                </a:cubicBezTo>
                <a:cubicBezTo>
                  <a:pt x="825501" y="1637879"/>
                  <a:pt x="1104901" y="1548979"/>
                  <a:pt x="1295401" y="1358479"/>
                </a:cubicBezTo>
                <a:cubicBezTo>
                  <a:pt x="1485901" y="1167979"/>
                  <a:pt x="1562101" y="736181"/>
                  <a:pt x="1752601" y="520281"/>
                </a:cubicBezTo>
                <a:cubicBezTo>
                  <a:pt x="1943101" y="304381"/>
                  <a:pt x="2257346" y="126162"/>
                  <a:pt x="2438401" y="63081"/>
                </a:cubicBezTo>
                <a:cubicBezTo>
                  <a:pt x="2619456" y="0"/>
                  <a:pt x="2689553" y="29912"/>
                  <a:pt x="2838929" y="141793"/>
                </a:cubicBezTo>
                <a:cubicBezTo>
                  <a:pt x="3137076" y="228274"/>
                  <a:pt x="3377001" y="614709"/>
                  <a:pt x="3606206" y="841494"/>
                </a:cubicBezTo>
                <a:cubicBezTo>
                  <a:pt x="3847672" y="1049805"/>
                  <a:pt x="3934559" y="1084488"/>
                  <a:pt x="4066573" y="1152200"/>
                </a:cubicBezTo>
                <a:lnTo>
                  <a:pt x="4373485" y="1307553"/>
                </a:lnTo>
              </a:path>
            </a:pathLst>
          </a:cu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1828800" y="3124200"/>
            <a:ext cx="4325938" cy="14288"/>
          </a:xfrm>
          <a:custGeom>
            <a:avLst/>
            <a:gdLst>
              <a:gd name="connsiteX0" fmla="*/ 0 w 4325257"/>
              <a:gd name="connsiteY0" fmla="*/ 14515 h 14515"/>
              <a:gd name="connsiteX1" fmla="*/ 4020457 w 4325257"/>
              <a:gd name="connsiteY1" fmla="*/ 0 h 14515"/>
              <a:gd name="connsiteX2" fmla="*/ 4325257 w 4325257"/>
              <a:gd name="connsiteY2" fmla="*/ 0 h 14515"/>
              <a:gd name="connsiteX3" fmla="*/ 4325257 w 4325257"/>
              <a:gd name="connsiteY3" fmla="*/ 0 h 1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5257" h="14515">
                <a:moveTo>
                  <a:pt x="0" y="14515"/>
                </a:moveTo>
                <a:lnTo>
                  <a:pt x="4020457" y="0"/>
                </a:lnTo>
                <a:lnTo>
                  <a:pt x="4325257" y="0"/>
                </a:lnTo>
                <a:lnTo>
                  <a:pt x="4325257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63" name="TextBox 34"/>
          <p:cNvSpPr txBox="1">
            <a:spLocks noChangeArrowheads="1"/>
          </p:cNvSpPr>
          <p:nvPr/>
        </p:nvSpPr>
        <p:spPr bwMode="auto">
          <a:xfrm>
            <a:off x="6172200" y="52578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DTR = 20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4" name="TextBox 35"/>
          <p:cNvSpPr txBox="1">
            <a:spLocks noChangeArrowheads="1"/>
          </p:cNvSpPr>
          <p:nvPr/>
        </p:nvSpPr>
        <p:spPr bwMode="auto">
          <a:xfrm>
            <a:off x="6172200" y="41148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DTR = 15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5" name="TextBox 36"/>
          <p:cNvSpPr txBox="1">
            <a:spLocks noChangeArrowheads="1"/>
          </p:cNvSpPr>
          <p:nvPr/>
        </p:nvSpPr>
        <p:spPr bwMode="auto">
          <a:xfrm>
            <a:off x="6172200" y="28956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DTR = 0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C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6" name="Line 6"/>
          <p:cNvSpPr>
            <a:spLocks noChangeShapeType="1"/>
          </p:cNvSpPr>
          <p:nvPr/>
        </p:nvSpPr>
        <p:spPr bwMode="auto">
          <a:xfrm flipV="1">
            <a:off x="8229600" y="3200400"/>
            <a:ext cx="0" cy="25908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Extreme Case: DTR = 0 </a:t>
            </a:r>
            <a:b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68" name="Text Box 4"/>
          <p:cNvSpPr txBox="1">
            <a:spLocks noChangeArrowheads="1"/>
          </p:cNvSpPr>
          <p:nvPr/>
        </p:nvSpPr>
        <p:spPr bwMode="auto">
          <a:xfrm>
            <a:off x="228600" y="893763"/>
            <a:ext cx="8153400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114300" algn="l"/>
              </a:tabLst>
            </a:pPr>
            <a:endParaRPr lang="en-US" sz="800">
              <a:latin typeface="Courier New" pitchFamily="49" charset="0"/>
              <a:cs typeface="Times New Roman" pitchFamily="18" charset="0"/>
            </a:endParaRP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DTR represents the day-night temperature difference  </a:t>
            </a: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</a:rPr>
              <a:t>A decrease in DTR means hotter nights, i.e., the day-night temperature difference is becoming smaller</a:t>
            </a: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</a:rPr>
              <a:t>DTR=0: the day and nigh temperatures are the same</a:t>
            </a:r>
          </a:p>
        </p:txBody>
      </p:sp>
      <p:sp>
        <p:nvSpPr>
          <p:cNvPr id="6169" name="Text Box 5"/>
          <p:cNvSpPr txBox="1">
            <a:spLocks noChangeArrowheads="1"/>
          </p:cNvSpPr>
          <p:nvPr/>
        </p:nvSpPr>
        <p:spPr bwMode="auto">
          <a:xfrm>
            <a:off x="7391400" y="2590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DTR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6170" name="Line 8"/>
          <p:cNvSpPr>
            <a:spLocks noChangeShapeType="1"/>
          </p:cNvSpPr>
          <p:nvPr/>
        </p:nvSpPr>
        <p:spPr bwMode="auto">
          <a:xfrm rot="5400000">
            <a:off x="8382000" y="28194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1" name="Line 6"/>
          <p:cNvSpPr>
            <a:spLocks noChangeShapeType="1"/>
          </p:cNvSpPr>
          <p:nvPr/>
        </p:nvSpPr>
        <p:spPr bwMode="auto">
          <a:xfrm flipV="1">
            <a:off x="2514600" y="4800600"/>
            <a:ext cx="0" cy="76200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2" name="Line 6"/>
          <p:cNvSpPr>
            <a:spLocks noChangeShapeType="1"/>
          </p:cNvSpPr>
          <p:nvPr/>
        </p:nvSpPr>
        <p:spPr bwMode="auto">
          <a:xfrm flipV="1">
            <a:off x="2514600" y="3810000"/>
            <a:ext cx="0" cy="762000"/>
          </a:xfrm>
          <a:prstGeom prst="line">
            <a:avLst/>
          </a:prstGeom>
          <a:noFill/>
          <a:ln w="1270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9AF165-A26D-47F8-B92C-F1F5574010CE}" type="slidenum">
              <a:rPr lang="en-US" smtClean="0">
                <a:latin typeface="Arial" pitchFamily="34" charset="0"/>
              </a:rPr>
              <a:pPr/>
              <a:t>40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One Possibility – Albedo and Emissivity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 b="46915"/>
          <a:stretch>
            <a:fillRect/>
          </a:stretch>
        </p:blipFill>
        <p:spPr bwMode="auto">
          <a:xfrm>
            <a:off x="4857750" y="3506788"/>
            <a:ext cx="34480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AutoShape 5"/>
          <p:cNvSpPr>
            <a:spLocks noChangeArrowheads="1"/>
          </p:cNvSpPr>
          <p:nvPr/>
        </p:nvSpPr>
        <p:spPr bwMode="auto">
          <a:xfrm rot="-4500000">
            <a:off x="5513388" y="5029200"/>
            <a:ext cx="914400" cy="1524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 rot="3900000">
            <a:off x="4611688" y="5016500"/>
            <a:ext cx="920750" cy="1841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5362575" y="60960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cs typeface="Arial" pitchFamily="34" charset="0"/>
              </a:rPr>
              <a:t>α</a:t>
            </a: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 rot="5400000" flipH="1">
            <a:off x="5553075" y="6362700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8809" name="Text Box 9"/>
          <p:cNvSpPr txBox="1">
            <a:spLocks noChangeArrowheads="1"/>
          </p:cNvSpPr>
          <p:nvPr/>
        </p:nvSpPr>
        <p:spPr bwMode="auto">
          <a:xfrm>
            <a:off x="152400" y="838200"/>
            <a:ext cx="8229600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  <a:defRPr/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marL="97155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  <a:defRPr/>
            </a:pPr>
            <a:r>
              <a:rPr lang="en-US" sz="2400">
                <a:latin typeface="Times New Roman" pitchFamily="18" charset="0"/>
              </a:rPr>
              <a:t>Soil aridification</a:t>
            </a: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and vegetation reduction due to d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rought and land use change (e.g., deforestation, </a:t>
            </a:r>
            <a:r>
              <a:rPr lang="en-US" sz="2400">
                <a:latin typeface="Times New Roman" pitchFamily="18" charset="0"/>
              </a:rPr>
              <a:t>overgrazing, overfarming)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increase albedo and decrease emissivity. </a:t>
            </a:r>
          </a:p>
          <a:p>
            <a:pPr marL="97155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  <a:defRPr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marL="97155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  <a:defRPr/>
            </a:pPr>
            <a:r>
              <a:rPr lang="en-US" sz="2400">
                <a:latin typeface="Times New Roman" pitchFamily="18" charset="0"/>
              </a:rPr>
              <a:t>Higher albedo reduces the absorption of solar radiation but such effect is compensated by more incoming radiation due to less cloud cover.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28600" y="4419600"/>
            <a:ext cx="449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4302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21" name="Line 8"/>
          <p:cNvSpPr>
            <a:spLocks noChangeShapeType="1"/>
          </p:cNvSpPr>
          <p:nvPr/>
        </p:nvSpPr>
        <p:spPr bwMode="auto">
          <a:xfrm rot="5400000" flipH="1">
            <a:off x="723900" y="4381500"/>
            <a:ext cx="381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1752600" y="4191000"/>
            <a:ext cx="0" cy="381000"/>
          </a:xfrm>
          <a:prstGeom prst="line">
            <a:avLst/>
          </a:prstGeom>
          <a:noFill/>
          <a:ln w="317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E8F630-2C92-4D5C-9E33-124878AA4E80}" type="slidenum">
              <a:rPr lang="en-US" smtClean="0">
                <a:latin typeface="Arial" pitchFamily="34" charset="0"/>
              </a:rPr>
              <a:pPr/>
              <a:t>41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 Hypothesis for Reducing the DTR</a:t>
            </a:r>
          </a:p>
        </p:txBody>
      </p:sp>
      <p:sp>
        <p:nvSpPr>
          <p:cNvPr id="514051" name="Rectangle 3"/>
          <p:cNvSpPr>
            <a:spLocks noChangeArrowheads="1"/>
          </p:cNvSpPr>
          <p:nvPr/>
        </p:nvSpPr>
        <p:spPr bwMode="auto">
          <a:xfrm>
            <a:off x="838200" y="1143000"/>
            <a:ext cx="6705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400" b="1" dirty="0">
                <a:latin typeface="Times New Roman" pitchFamily="18" charset="0"/>
              </a:rPr>
              <a:t>Drought and human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</a:rPr>
              <a:t>-induced reduction in </a:t>
            </a:r>
          </a:p>
          <a:p>
            <a:pPr lvl="1">
              <a:lnSpc>
                <a:spcPct val="90000"/>
              </a:lnSpc>
              <a:buFont typeface="Symbol" pitchFamily="18" charset="2"/>
              <a:buNone/>
              <a:defRPr/>
            </a:pPr>
            <a:r>
              <a:rPr lang="en-US" sz="2400" b="1" dirty="0">
                <a:latin typeface="Times New Roman" pitchFamily="18" charset="0"/>
              </a:rPr>
              <a:t>vegetation cover and soil emissivity</a:t>
            </a:r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152400" y="1863725"/>
            <a:ext cx="822960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marL="97155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Lower emissivity reduces thermal emission and less vegetation increases soil heat storage, both warming the surface during nighttime. </a:t>
            </a: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 cstate="print"/>
          <a:srcRect b="46906"/>
          <a:stretch>
            <a:fillRect/>
          </a:stretch>
        </p:blipFill>
        <p:spPr bwMode="auto">
          <a:xfrm>
            <a:off x="1600200" y="3886200"/>
            <a:ext cx="32178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533775" y="6248400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cs typeface="Arial" pitchFamily="34" charset="0"/>
                <a:sym typeface="Symbol" pitchFamily="18" charset="2"/>
              </a:rPr>
              <a:t></a:t>
            </a: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3838575" y="6400800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2362200" y="6172200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 rot="4320000">
            <a:off x="4076700" y="5524500"/>
            <a:ext cx="762000" cy="76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314575" y="6324600"/>
            <a:ext cx="80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Arial" pitchFamily="34" charset="0"/>
                <a:sym typeface="Symbol" pitchFamily="18" charset="2"/>
              </a:rPr>
              <a:t>G</a:t>
            </a:r>
            <a:endParaRPr lang="el-GR" sz="2000" b="1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2" cstate="print"/>
          <a:srcRect b="46906"/>
          <a:stretch>
            <a:fillRect/>
          </a:stretch>
        </p:blipFill>
        <p:spPr bwMode="auto">
          <a:xfrm>
            <a:off x="5181600" y="3919538"/>
            <a:ext cx="32178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7115175" y="6232525"/>
            <a:ext cx="809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cs typeface="Arial" pitchFamily="34" charset="0"/>
                <a:sym typeface="Symbol" pitchFamily="18" charset="2"/>
              </a:rPr>
              <a:t></a:t>
            </a:r>
          </a:p>
        </p:txBody>
      </p:sp>
      <p:sp>
        <p:nvSpPr>
          <p:cNvPr id="44046" name="Line 14"/>
          <p:cNvSpPr>
            <a:spLocks noChangeShapeType="1"/>
          </p:cNvSpPr>
          <p:nvPr/>
        </p:nvSpPr>
        <p:spPr bwMode="auto">
          <a:xfrm>
            <a:off x="7419975" y="6384925"/>
            <a:ext cx="0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 rot="10800000">
            <a:off x="5943600" y="6156325"/>
            <a:ext cx="3048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 rot="4320000">
            <a:off x="7658100" y="5372100"/>
            <a:ext cx="762000" cy="76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5895975" y="6308725"/>
            <a:ext cx="809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Arial" pitchFamily="34" charset="0"/>
                <a:sym typeface="Symbol" pitchFamily="18" charset="2"/>
              </a:rPr>
              <a:t>G</a:t>
            </a:r>
            <a:endParaRPr lang="el-GR" sz="2000" b="1"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5181600" y="3962400"/>
            <a:ext cx="1828800" cy="213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6629400" y="3810000"/>
            <a:ext cx="5334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52" name="Picture 20" descr="080521-125423-816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7318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Picture 21" descr="cartoon_sun_st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33800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4" name="AutoShape 22"/>
          <p:cNvSpPr>
            <a:spLocks noChangeArrowheads="1"/>
          </p:cNvSpPr>
          <p:nvPr/>
        </p:nvSpPr>
        <p:spPr bwMode="auto">
          <a:xfrm rot="6900000">
            <a:off x="7023100" y="5702300"/>
            <a:ext cx="53975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AutoShape 23"/>
          <p:cNvSpPr>
            <a:spLocks noChangeArrowheads="1"/>
          </p:cNvSpPr>
          <p:nvPr/>
        </p:nvSpPr>
        <p:spPr bwMode="auto">
          <a:xfrm rot="6900000">
            <a:off x="3441700" y="5626100"/>
            <a:ext cx="539750" cy="2603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sp>
        <p:nvSpPr>
          <p:cNvPr id="44057" name="Rectangle 10"/>
          <p:cNvSpPr>
            <a:spLocks noChangeArrowheads="1"/>
          </p:cNvSpPr>
          <p:nvPr/>
        </p:nvSpPr>
        <p:spPr bwMode="auto">
          <a:xfrm>
            <a:off x="2286000" y="3124200"/>
            <a:ext cx="449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4058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2766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7D3DB9-D69D-466D-89AD-2F72F2CD7923}" type="slidenum">
              <a:rPr lang="en-US" smtClean="0">
                <a:latin typeface="Arial" pitchFamily="34" charset="0"/>
              </a:rPr>
              <a:pPr/>
              <a:t>42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Climate Model Sensitivity Tests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45820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Three 20yrs simulations using NCAR CAM3/CLM3: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sz="800">
              <a:latin typeface="Times New Roman" pitchFamily="18" charset="0"/>
              <a:cs typeface="Times New Roman" pitchFamily="18" charset="0"/>
            </a:endParaRPr>
          </a:p>
          <a:p>
            <a:pPr marL="97155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Control run (CTL): no changes in vegetation and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=0.96 </a:t>
            </a:r>
          </a:p>
          <a:p>
            <a:pPr marL="97155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</a:pPr>
            <a:endParaRPr lang="en-US" sz="800">
              <a:latin typeface="Times New Roman" pitchFamily="18" charset="0"/>
              <a:cs typeface="Times New Roman" pitchFamily="18" charset="0"/>
            </a:endParaRPr>
          </a:p>
          <a:p>
            <a:pPr marL="97155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Exp A: remove all vegetation and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=0.89  </a:t>
            </a:r>
          </a:p>
          <a:p>
            <a:pPr marL="97155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</a:pPr>
            <a:endParaRPr lang="en-US" sz="800">
              <a:latin typeface="Times New Roman" pitchFamily="18" charset="0"/>
              <a:cs typeface="Times New Roman" pitchFamily="18" charset="0"/>
            </a:endParaRPr>
          </a:p>
          <a:p>
            <a:pPr marL="97155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Exp B: remove all vegetation and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=0.96  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304800" y="4724400"/>
            <a:ext cx="42672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Typical soil emissivity: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2400">
                <a:latin typeface="Times New Roman" pitchFamily="18" charset="0"/>
              </a:rPr>
              <a:t> = 0.96</a:t>
            </a:r>
          </a:p>
          <a:p>
            <a:r>
              <a:rPr lang="en-US" sz="2400">
                <a:latin typeface="Times New Roman" pitchFamily="18" charset="0"/>
              </a:rPr>
              <a:t>Desert soil emissivity: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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lang="en-US" sz="2400">
                <a:latin typeface="Times New Roman" pitchFamily="18" charset="0"/>
              </a:rPr>
              <a:t> =0.89</a:t>
            </a:r>
          </a:p>
        </p:txBody>
      </p:sp>
      <p:grpSp>
        <p:nvGrpSpPr>
          <p:cNvPr id="45062" name="Group 5"/>
          <p:cNvGrpSpPr>
            <a:grpSpLocks/>
          </p:cNvGrpSpPr>
          <p:nvPr/>
        </p:nvGrpSpPr>
        <p:grpSpPr bwMode="auto">
          <a:xfrm>
            <a:off x="4953000" y="3657600"/>
            <a:ext cx="3276600" cy="2744788"/>
            <a:chOff x="3120" y="2304"/>
            <a:chExt cx="2064" cy="1729"/>
          </a:xfrm>
        </p:grpSpPr>
        <p:pic>
          <p:nvPicPr>
            <p:cNvPr id="4506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20" y="2304"/>
              <a:ext cx="2064" cy="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8" name="Rectangle 7"/>
            <p:cNvSpPr>
              <a:spLocks noChangeArrowheads="1"/>
            </p:cNvSpPr>
            <p:nvPr/>
          </p:nvSpPr>
          <p:spPr bwMode="auto">
            <a:xfrm>
              <a:off x="3648" y="2736"/>
              <a:ext cx="72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248400" y="3124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Test region: Sahel</a:t>
            </a:r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 flipH="1">
            <a:off x="6477000" y="3581400"/>
            <a:ext cx="9906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304800" y="3276600"/>
            <a:ext cx="4419600" cy="11969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A-CTL: effects of vegetation + emissivity                                        B-CTL: effects of vegetation only</a:t>
            </a:r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308852-B0E6-4F89-A4A9-D1A45674F8B2}" type="slidenum">
              <a:rPr lang="en-US" smtClean="0">
                <a:latin typeface="Arial" pitchFamily="34" charset="0"/>
              </a:rPr>
              <a:pPr/>
              <a:t>43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Observed </a:t>
            </a:r>
            <a:r>
              <a:rPr lang="en-US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vs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Simulated Temperatures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4582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Reduced soil emissivity and vegetation both decrease DTR</a:t>
            </a:r>
          </a:p>
        </p:txBody>
      </p:sp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048000"/>
            <a:ext cx="12954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5"/>
          <p:cNvSpPr>
            <a:spLocks noChangeArrowheads="1"/>
          </p:cNvSpPr>
          <p:nvPr/>
        </p:nvSpPr>
        <p:spPr bwMode="auto">
          <a:xfrm>
            <a:off x="457200" y="60198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Observed and simulated changes in annual T</a:t>
            </a:r>
            <a:r>
              <a:rPr lang="en-US" sz="2400" baseline="-25000">
                <a:latin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</a:rPr>
              <a:t>,T</a:t>
            </a:r>
            <a:r>
              <a:rPr lang="en-US" sz="2400" baseline="-25000">
                <a:latin typeface="Times New Roman" pitchFamily="18" charset="0"/>
              </a:rPr>
              <a:t>min</a:t>
            </a:r>
            <a:r>
              <a:rPr lang="en-US" sz="2400">
                <a:latin typeface="Times New Roman" pitchFamily="18" charset="0"/>
              </a:rPr>
              <a:t>, and DTR</a:t>
            </a:r>
          </a:p>
        </p:txBody>
      </p:sp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30480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733800" y="1752600"/>
            <a:ext cx="33528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vegetation + emissivity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019800" y="5476875"/>
            <a:ext cx="22860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vegetation only</a:t>
            </a: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1143000" y="4648200"/>
            <a:ext cx="144780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Observed</a:t>
            </a:r>
          </a:p>
        </p:txBody>
      </p:sp>
      <p:sp>
        <p:nvSpPr>
          <p:cNvPr id="46091" name="Rectangle 13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4609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286000"/>
            <a:ext cx="40386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3" name="AutoShape 17"/>
          <p:cNvSpPr>
            <a:spLocks noChangeArrowheads="1"/>
          </p:cNvSpPr>
          <p:nvPr/>
        </p:nvSpPr>
        <p:spPr bwMode="auto">
          <a:xfrm>
            <a:off x="5181600" y="22860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6094" name="AutoShape 18"/>
          <p:cNvSpPr>
            <a:spLocks noChangeArrowheads="1"/>
          </p:cNvSpPr>
          <p:nvPr/>
        </p:nvSpPr>
        <p:spPr bwMode="auto">
          <a:xfrm flipH="1" flipV="1">
            <a:off x="7010400" y="5181600"/>
            <a:ext cx="152400" cy="2286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6095" name="Text Box 19"/>
          <p:cNvSpPr txBox="1">
            <a:spLocks noChangeArrowheads="1"/>
          </p:cNvSpPr>
          <p:nvPr/>
        </p:nvSpPr>
        <p:spPr bwMode="auto">
          <a:xfrm>
            <a:off x="5029200" y="4876800"/>
            <a:ext cx="990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A - CTL</a:t>
            </a:r>
          </a:p>
        </p:txBody>
      </p:sp>
      <p:sp>
        <p:nvSpPr>
          <p:cNvPr id="46096" name="Text Box 20"/>
          <p:cNvSpPr txBox="1">
            <a:spLocks noChangeArrowheads="1"/>
          </p:cNvSpPr>
          <p:nvPr/>
        </p:nvSpPr>
        <p:spPr bwMode="auto">
          <a:xfrm>
            <a:off x="6629400" y="4814888"/>
            <a:ext cx="9906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B - CTL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2A6B13-A7E8-4148-BF60-BE5296858614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Explanations: </a:t>
            </a:r>
            <a:r>
              <a:rPr 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Radiation and Energy Budget</a:t>
            </a: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emissivity          thermal emission   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sz="1200">
              <a:latin typeface="Times New Roman" pitchFamily="18" charset="0"/>
              <a:cs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vegetation          soil heat storage  </a:t>
            </a:r>
            <a:endParaRPr lang="en-US" altLang="zh-CN" sz="2400" baseline="-250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7109" name="Line 4"/>
          <p:cNvSpPr>
            <a:spLocks noChangeShapeType="1"/>
          </p:cNvSpPr>
          <p:nvPr/>
        </p:nvSpPr>
        <p:spPr bwMode="auto">
          <a:xfrm>
            <a:off x="2362200" y="1295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0" name="Line 5"/>
          <p:cNvSpPr>
            <a:spLocks noChangeShapeType="1"/>
          </p:cNvSpPr>
          <p:nvPr/>
        </p:nvSpPr>
        <p:spPr bwMode="auto">
          <a:xfrm>
            <a:off x="2362200" y="18288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5181600" y="1295400"/>
            <a:ext cx="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7"/>
          <p:cNvSpPr>
            <a:spLocks noChangeShapeType="1"/>
          </p:cNvSpPr>
          <p:nvPr/>
        </p:nvSpPr>
        <p:spPr bwMode="auto">
          <a:xfrm flipV="1">
            <a:off x="5181600" y="18288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AutoShape 8"/>
          <p:cNvSpPr>
            <a:spLocks noChangeArrowheads="1"/>
          </p:cNvSpPr>
          <p:nvPr/>
        </p:nvSpPr>
        <p:spPr bwMode="auto">
          <a:xfrm>
            <a:off x="5334000" y="1447800"/>
            <a:ext cx="3810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AutoShape 9"/>
          <p:cNvSpPr>
            <a:spLocks noChangeArrowheads="1"/>
          </p:cNvSpPr>
          <p:nvPr/>
        </p:nvSpPr>
        <p:spPr bwMode="auto">
          <a:xfrm>
            <a:off x="2514600" y="1905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AutoShape 10"/>
          <p:cNvSpPr>
            <a:spLocks noChangeArrowheads="1"/>
          </p:cNvSpPr>
          <p:nvPr/>
        </p:nvSpPr>
        <p:spPr bwMode="auto">
          <a:xfrm>
            <a:off x="2514600" y="1447800"/>
            <a:ext cx="457200" cy="228600"/>
          </a:xfrm>
          <a:prstGeom prst="rightArrow">
            <a:avLst>
              <a:gd name="adj1" fmla="val 38889"/>
              <a:gd name="adj2" fmla="val 11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5562600" y="1371600"/>
            <a:ext cx="3200400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None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min</a:t>
            </a:r>
            <a:endParaRPr lang="en-US" altLang="zh-CN" sz="2400" baseline="-250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47117" name="Line 12"/>
          <p:cNvSpPr>
            <a:spLocks noChangeShapeType="1"/>
          </p:cNvSpPr>
          <p:nvPr/>
        </p:nvSpPr>
        <p:spPr bwMode="auto">
          <a:xfrm flipV="1">
            <a:off x="6400800" y="1524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Rectangle 13"/>
          <p:cNvSpPr>
            <a:spLocks noChangeArrowheads="1"/>
          </p:cNvSpPr>
          <p:nvPr/>
        </p:nvSpPr>
        <p:spPr bwMode="auto">
          <a:xfrm>
            <a:off x="685800" y="6096000"/>
            <a:ext cx="7834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Differences in the diurnal cycle of radiation and energy budget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 rot="-5400000">
            <a:off x="-38100" y="36195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Difference</a:t>
            </a:r>
          </a:p>
        </p:txBody>
      </p:sp>
      <p:pic>
        <p:nvPicPr>
          <p:cNvPr id="47120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362200"/>
            <a:ext cx="6019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1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FDD136-1E2B-4053-A60E-6B0B42E15DE1}" type="slidenum">
              <a:rPr lang="en-US" smtClean="0">
                <a:latin typeface="Arial" pitchFamily="34" charset="0"/>
              </a:rPr>
              <a:pPr/>
              <a:t>45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Consistent with Observations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5344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The observed long-term decreasing DTR trend reversed after rainfall and vegetation recovered.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sz="1200">
              <a:latin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Satellites observed a greening trend in NDVI over the Sahel 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sz="1200">
              <a:latin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Observed T</a:t>
            </a:r>
            <a:r>
              <a:rPr lang="en-US" sz="2400" baseline="-25000">
                <a:latin typeface="Times New Roman" pitchFamily="18" charset="0"/>
              </a:rPr>
              <a:t>min</a:t>
            </a:r>
            <a:r>
              <a:rPr lang="en-US" sz="2400">
                <a:latin typeface="Times New Roman" pitchFamily="18" charset="0"/>
              </a:rPr>
              <a:t> is correlated negatively with NDVI significantly 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pic>
        <p:nvPicPr>
          <p:cNvPr id="481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3810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05200"/>
            <a:ext cx="43434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152400" y="5907088"/>
            <a:ext cx="4816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Time series of annual DTR, cloud cover, </a:t>
            </a: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rainfall, and NDVI for 1976-2004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029200" y="5867400"/>
            <a:ext cx="3352800" cy="7699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NDVI – satellite measured vegetation 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CE3B64-4A8E-40B1-890A-81417A86FDED}" type="slidenum">
              <a:rPr lang="en-US" smtClean="0">
                <a:latin typeface="Arial" pitchFamily="34" charset="0"/>
              </a:rPr>
              <a:pPr/>
              <a:t>46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Topic III: </a:t>
            </a: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49156" name="Text Box 3"/>
          <p:cNvSpPr txBox="1">
            <a:spLocks noChangeArrowheads="1"/>
          </p:cNvSpPr>
          <p:nvPr/>
        </p:nvSpPr>
        <p:spPr bwMode="auto">
          <a:xfrm>
            <a:off x="457200" y="1049338"/>
            <a:ext cx="81534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Climate model simulations show that the reduction in vegetation and soil emissivity 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warms T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</a:rPr>
              <a:t>min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much faster than T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</a:rPr>
              <a:t>max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and thus decreases the DTR. 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These simulations suggest that vegetation removal and soil aridification due to drought and human activities may have increased T</a:t>
            </a:r>
            <a:r>
              <a:rPr lang="en-US" altLang="zh-CN" sz="2400" baseline="-25000">
                <a:latin typeface="Times New Roman" pitchFamily="18" charset="0"/>
                <a:ea typeface="SimSun" pitchFamily="2" charset="-122"/>
              </a:rPr>
              <a:t>min</a:t>
            </a: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 and thus decreased DTR over semiarid regions. 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This new hypothesis is consistent with observations over the Sahel. 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>
              <a:latin typeface="Times New Roman" pitchFamily="18" charset="0"/>
              <a:ea typeface="SimSun" pitchFamily="2" charset="-122"/>
            </a:endParaRPr>
          </a:p>
          <a:p>
            <a:pPr marL="571500" lvl="1" indent="-457200" algn="ctr"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(</a:t>
            </a:r>
            <a:r>
              <a:rPr lang="en-US" altLang="zh-CN" sz="2400" i="1">
                <a:latin typeface="Times New Roman" pitchFamily="18" charset="0"/>
                <a:ea typeface="SimSun" pitchFamily="2" charset="-122"/>
              </a:rPr>
              <a:t>Zhou et al., PNAS, 2007; </a:t>
            </a:r>
            <a:r>
              <a:rPr lang="en-US" altLang="zh-CN" sz="2400" i="1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Zhou et al., JGR, 2008</a:t>
            </a:r>
            <a:r>
              <a:rPr lang="en-US" altLang="zh-CN" sz="24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) </a:t>
            </a:r>
          </a:p>
        </p:txBody>
      </p:sp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A07FEE-CB1F-4FA4-87B0-8C20607ABE26}" type="slidenum">
              <a:rPr lang="en-US" smtClean="0">
                <a:latin typeface="Arial" pitchFamily="34" charset="0"/>
              </a:rPr>
              <a:pPr/>
              <a:t>47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Future Work</a:t>
            </a:r>
          </a:p>
        </p:txBody>
      </p:sp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6106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 dirty="0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1200" dirty="0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</a:rPr>
              <a:t>Observational: detect and attribute the observed DTR changes to variables related to surface radiation and land surface properties over regions with adequate data. 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800" dirty="0">
              <a:latin typeface="Times New Roman" pitchFamily="18" charset="0"/>
              <a:ea typeface="SimSun" pitchFamily="2" charset="-122"/>
            </a:endParaRPr>
          </a:p>
          <a:p>
            <a:pPr marL="102870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</a:rPr>
              <a:t>impacts of clouds and aerosols on diurnal cycles of energy balance (e.g., downward solar and thermal radiation)</a:t>
            </a:r>
          </a:p>
          <a:p>
            <a:pPr marL="102870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</a:rPr>
              <a:t>comprehensive statistical analyses between DTR and related contributors using surface and atmospheric observations, reanalysis data, and remote sensed products </a:t>
            </a:r>
          </a:p>
          <a:p>
            <a:pPr marL="102870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</a:rPr>
              <a:t>impacts of natural modes of variability (e.g., ENSO, AMO)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 dirty="0">
              <a:latin typeface="Times New Roman" pitchFamily="18" charset="0"/>
              <a:ea typeface="SimSun" pitchFamily="2" charset="-122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</a:rPr>
              <a:t>Modeling: better simulate the diurnal cycle of temperature and related processes (e.g., DTR magnitude and trend) by improving treatments and representation of: 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800" dirty="0">
              <a:latin typeface="Times New Roman" pitchFamily="18" charset="0"/>
              <a:ea typeface="SimSun" pitchFamily="2" charset="-122"/>
            </a:endParaRPr>
          </a:p>
          <a:p>
            <a:pPr marL="102870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</a:rPr>
              <a:t>aerosols and clouds</a:t>
            </a:r>
          </a:p>
          <a:p>
            <a:pPr marL="1028700" lvl="2" indent="-457200">
              <a:lnSpc>
                <a:spcPct val="90000"/>
              </a:lnSpc>
              <a:buFont typeface="Wingdings" pitchFamily="2" charset="2"/>
              <a:buChar char="Ø"/>
              <a:tabLst>
                <a:tab pos="342900" algn="l"/>
              </a:tabLst>
            </a:pPr>
            <a:r>
              <a:rPr lang="en-US" altLang="zh-CN" sz="2400" dirty="0">
                <a:latin typeface="Times New Roman" pitchFamily="18" charset="0"/>
                <a:ea typeface="SimSun" pitchFamily="2" charset="-122"/>
              </a:rPr>
              <a:t>land surface boundary layer processes</a:t>
            </a: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ED1B69-62F6-4103-B72A-466931BFB956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Warming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lvl="1" indent="342900">
              <a:buSzPct val="150000"/>
              <a:buFontTx/>
              <a:buChar char="•"/>
            </a:pPr>
            <a:r>
              <a:rPr lang="en-US" sz="2400">
                <a:latin typeface="Times New Roman" pitchFamily="18" charset="0"/>
              </a:rPr>
              <a:t> Global mean surface temperature has risen by about 0.74°C from 1906 to 2005,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with the largest increase over land in the last 50 years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143000" y="6019800"/>
            <a:ext cx="777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Annual anomalies of global mean land-surface air temperature (°C), 1850 to 2005 (</a:t>
            </a:r>
            <a:r>
              <a:rPr lang="en-US" sz="2000" i="1">
                <a:latin typeface="Times New Roman" pitchFamily="18" charset="0"/>
              </a:rPr>
              <a:t>IPCC</a:t>
            </a:r>
            <a:r>
              <a:rPr lang="en-US" sz="2000">
                <a:latin typeface="Times New Roman" pitchFamily="18" charset="0"/>
              </a:rPr>
              <a:t>, </a:t>
            </a:r>
            <a:r>
              <a:rPr lang="en-US" sz="2000" i="1">
                <a:latin typeface="Times New Roman" pitchFamily="18" charset="0"/>
              </a:rPr>
              <a:t>2007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pic>
        <p:nvPicPr>
          <p:cNvPr id="7175" name="Picture 8" descr="F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6550" y="2209800"/>
            <a:ext cx="588645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152400" y="3352800"/>
            <a:ext cx="2590800" cy="1066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DTR=T</a:t>
            </a:r>
            <a:r>
              <a:rPr lang="en-US" sz="2400" baseline="-25000">
                <a:latin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</a:rPr>
              <a:t>-T</a:t>
            </a:r>
            <a:r>
              <a:rPr lang="en-US" sz="2400" baseline="-25000">
                <a:latin typeface="Times New Roman" pitchFamily="18" charset="0"/>
              </a:rPr>
              <a:t>min</a:t>
            </a:r>
          </a:p>
          <a:p>
            <a:r>
              <a:rPr lang="en-US" sz="2400">
                <a:latin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</a:rPr>
              <a:t>mean</a:t>
            </a:r>
            <a:r>
              <a:rPr lang="en-US" sz="2400">
                <a:latin typeface="Times New Roman" pitchFamily="18" charset="0"/>
              </a:rPr>
              <a:t>=(T</a:t>
            </a:r>
            <a:r>
              <a:rPr lang="en-US" sz="2400" baseline="-25000">
                <a:latin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</a:rPr>
              <a:t>+T</a:t>
            </a:r>
            <a:r>
              <a:rPr lang="en-US" sz="2400" baseline="-25000">
                <a:latin typeface="Times New Roman" pitchFamily="18" charset="0"/>
              </a:rPr>
              <a:t>min</a:t>
            </a:r>
            <a:r>
              <a:rPr lang="en-US" sz="2400">
                <a:latin typeface="Times New Roman" pitchFamily="18" charset="0"/>
              </a:rPr>
              <a:t>)/2</a:t>
            </a:r>
          </a:p>
        </p:txBody>
      </p:sp>
      <p:sp>
        <p:nvSpPr>
          <p:cNvPr id="7177" name="Oval 11"/>
          <p:cNvSpPr>
            <a:spLocks noChangeArrowheads="1"/>
          </p:cNvSpPr>
          <p:nvPr/>
        </p:nvSpPr>
        <p:spPr bwMode="auto">
          <a:xfrm>
            <a:off x="228600" y="3886200"/>
            <a:ext cx="2590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>
            <a:off x="2819400" y="4191000"/>
            <a:ext cx="2209800" cy="4572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ADE678-0E91-4546-8BB5-26D921796B60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Global Warming vs. DTR Decrease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228600" y="1066800"/>
            <a:ext cx="8458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</a:rPr>
              <a:t>min</a:t>
            </a:r>
            <a:r>
              <a:rPr lang="en-US" sz="2400">
                <a:latin typeface="Times New Roman" pitchFamily="18" charset="0"/>
              </a:rPr>
              <a:t> warmed much faster than T</a:t>
            </a:r>
            <a:r>
              <a:rPr lang="en-US" sz="2400" baseline="-25000">
                <a:latin typeface="Times New Roman" pitchFamily="18" charset="0"/>
              </a:rPr>
              <a:t>max         </a:t>
            </a:r>
            <a:r>
              <a:rPr lang="en-US" sz="2400">
                <a:latin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</a:rPr>
              <a:t>mean   </a:t>
            </a:r>
            <a:r>
              <a:rPr lang="en-US" sz="2400">
                <a:latin typeface="Times New Roman" pitchFamily="18" charset="0"/>
              </a:rPr>
              <a:t>and DTR</a:t>
            </a: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</a:rPr>
              <a:t>DTR trends are a signal connected to global warming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38175" y="5891213"/>
            <a:ext cx="7739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Trend and time series of a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nnual T</a:t>
            </a:r>
            <a:r>
              <a:rPr lang="en-US" sz="2200" baseline="-25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,T</a:t>
            </a:r>
            <a:r>
              <a:rPr lang="en-US" sz="2200" baseline="-25000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and DTR for 1950-2004 </a:t>
            </a:r>
          </a:p>
          <a:p>
            <a:pPr algn="ctr"/>
            <a:r>
              <a:rPr lang="en-US" sz="22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Vose et al., 2005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5029200" y="14478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057400"/>
            <a:ext cx="267493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24384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Line 10"/>
          <p:cNvSpPr>
            <a:spLocks noChangeShapeType="1"/>
          </p:cNvSpPr>
          <p:nvPr/>
        </p:nvSpPr>
        <p:spPr bwMode="auto">
          <a:xfrm rot="5400000">
            <a:off x="7467600" y="14478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rot="-5400000">
            <a:off x="6096000" y="13716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4" name="Rectangle 14"/>
          <p:cNvSpPr>
            <a:spLocks noChangeArrowheads="1"/>
          </p:cNvSpPr>
          <p:nvPr/>
        </p:nvSpPr>
        <p:spPr bwMode="auto">
          <a:xfrm>
            <a:off x="152400" y="3352800"/>
            <a:ext cx="2590800" cy="10668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DTR=T</a:t>
            </a:r>
            <a:r>
              <a:rPr lang="en-US" sz="2400" baseline="-25000">
                <a:latin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</a:rPr>
              <a:t>-T</a:t>
            </a:r>
            <a:r>
              <a:rPr lang="en-US" sz="2400" baseline="-25000">
                <a:latin typeface="Times New Roman" pitchFamily="18" charset="0"/>
              </a:rPr>
              <a:t>min</a:t>
            </a:r>
          </a:p>
          <a:p>
            <a:r>
              <a:rPr lang="en-US" sz="2400">
                <a:latin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</a:rPr>
              <a:t>mean</a:t>
            </a:r>
            <a:r>
              <a:rPr lang="en-US" sz="2400">
                <a:latin typeface="Times New Roman" pitchFamily="18" charset="0"/>
              </a:rPr>
              <a:t>=(T</a:t>
            </a:r>
            <a:r>
              <a:rPr lang="en-US" sz="2400" baseline="-25000">
                <a:latin typeface="Times New Roman" pitchFamily="18" charset="0"/>
              </a:rPr>
              <a:t>max</a:t>
            </a:r>
            <a:r>
              <a:rPr lang="en-US" sz="2400">
                <a:latin typeface="Times New Roman" pitchFamily="18" charset="0"/>
              </a:rPr>
              <a:t>+T</a:t>
            </a:r>
            <a:r>
              <a:rPr lang="en-US" sz="2400" baseline="-25000">
                <a:latin typeface="Times New Roman" pitchFamily="18" charset="0"/>
              </a:rPr>
              <a:t>min</a:t>
            </a:r>
            <a:r>
              <a:rPr lang="en-US" sz="2400">
                <a:latin typeface="Times New Roman" pitchFamily="18" charset="0"/>
              </a:rPr>
              <a:t>)/2</a:t>
            </a:r>
          </a:p>
        </p:txBody>
      </p:sp>
      <p:sp>
        <p:nvSpPr>
          <p:cNvPr id="8205" name="Oval 15"/>
          <p:cNvSpPr>
            <a:spLocks noChangeArrowheads="1"/>
          </p:cNvSpPr>
          <p:nvPr/>
        </p:nvSpPr>
        <p:spPr bwMode="auto">
          <a:xfrm>
            <a:off x="152400" y="3429000"/>
            <a:ext cx="2590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Line 16"/>
          <p:cNvSpPr>
            <a:spLocks noChangeShapeType="1"/>
          </p:cNvSpPr>
          <p:nvPr/>
        </p:nvSpPr>
        <p:spPr bwMode="auto">
          <a:xfrm>
            <a:off x="2819400" y="3810000"/>
            <a:ext cx="2819400" cy="914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FF881D-83B0-4A21-9F53-1F452677788B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Study DTR </a:t>
            </a:r>
            <a:b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Text Box 3"/>
          <p:cNvSpPr txBox="1">
            <a:spLocks noChangeArrowheads="1"/>
          </p:cNvSpPr>
          <p:nvPr/>
        </p:nvSpPr>
        <p:spPr bwMode="auto">
          <a:xfrm>
            <a:off x="8534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cs typeface="Arial" pitchFamily="34" charset="0"/>
              </a:rPr>
              <a:t>/47</a:t>
            </a:r>
            <a:endParaRPr lang="en-US" sz="1400" dirty="0">
              <a:cs typeface="Arial" pitchFamily="34" charset="0"/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15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114300" algn="l"/>
              </a:tabLst>
            </a:pPr>
            <a:endParaRPr lang="en-US" sz="800">
              <a:latin typeface="Courier New" pitchFamily="49" charset="0"/>
              <a:cs typeface="Times New Roman" pitchFamily="18" charset="0"/>
            </a:endParaRP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 small change in the mean can result in a large change in the frequency of extremes (Means et al., 1984)  </a:t>
            </a: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</a:rPr>
              <a:t>A change in the variance of a distribution will have a larger effect on the frequency of extremes than a change in the mean (Katz and Brown 1992)</a:t>
            </a: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</a:rPr>
              <a:t>As an extreme T indicator, DTR can be a critical and effective variable to detect and attribute surface warming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57600"/>
            <a:ext cx="29337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2925763" cy="225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606800"/>
            <a:ext cx="2979737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2820988" y="5973763"/>
            <a:ext cx="32527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i="1">
                <a:latin typeface="Times New Roman" pitchFamily="18" charset="0"/>
              </a:rPr>
              <a:t>(Meehl et al., BAMS, 2000</a:t>
            </a:r>
            <a:r>
              <a:rPr lang="en-US" sz="2200" i="1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Decreasing DTR has Significant Ecological, Societal and Economic Consequences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81000" y="12192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114300" algn="l"/>
              </a:tabLst>
            </a:pPr>
            <a:endParaRPr lang="en-US" sz="800">
              <a:latin typeface="Courier New" pitchFamily="49" charset="0"/>
              <a:cs typeface="Times New Roman" pitchFamily="18" charset="0"/>
            </a:endParaRP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on public health, e.g., increasing mortality, hospitalization, emergency room visits and respiratory symptoms</a:t>
            </a: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on ecosystem health, e.g., reducing plant productivity (net photosynthesis occurs best at a large DTR)</a:t>
            </a:r>
          </a:p>
          <a:p>
            <a:pPr marL="749300" lvl="1" indent="-457200">
              <a:lnSpc>
                <a:spcPct val="90000"/>
              </a:lnSpc>
              <a:buSzPct val="150000"/>
              <a:buFontTx/>
              <a:buChar char="•"/>
              <a:tabLst>
                <a:tab pos="1143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on economy, e.g., losses in agriculture, disasters, insurance &amp; recreations, and rising energy demand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11"/>
          <p:cNvSpPr txBox="1">
            <a:spLocks noChangeArrowheads="1"/>
          </p:cNvSpPr>
          <p:nvPr/>
        </p:nvSpPr>
        <p:spPr bwMode="auto">
          <a:xfrm>
            <a:off x="1047750" y="6396038"/>
            <a:ext cx="1847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human health</a:t>
            </a:r>
          </a:p>
        </p:txBody>
      </p:sp>
      <p:pic>
        <p:nvPicPr>
          <p:cNvPr id="10246" name="Picture 12" descr="pran107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581400"/>
            <a:ext cx="21336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11"/>
          <p:cNvSpPr txBox="1">
            <a:spLocks noChangeArrowheads="1"/>
          </p:cNvSpPr>
          <p:nvPr/>
        </p:nvSpPr>
        <p:spPr bwMode="auto">
          <a:xfrm>
            <a:off x="3886200" y="63960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plant health</a:t>
            </a:r>
          </a:p>
        </p:txBody>
      </p:sp>
      <p:sp>
        <p:nvSpPr>
          <p:cNvPr id="10248" name="TextBox 11"/>
          <p:cNvSpPr txBox="1">
            <a:spLocks noChangeArrowheads="1"/>
          </p:cNvSpPr>
          <p:nvPr/>
        </p:nvSpPr>
        <p:spPr bwMode="auto">
          <a:xfrm>
            <a:off x="6096000" y="639603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rising energy demand</a:t>
            </a:r>
          </a:p>
        </p:txBody>
      </p:sp>
      <p:pic>
        <p:nvPicPr>
          <p:cNvPr id="102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733800"/>
            <a:ext cx="3200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F657EE-2FFF-4FC5-B019-B7D59662D48E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Caused the DTR Decrease?</a:t>
            </a:r>
            <a:b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(Current View)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381000" y="1231900"/>
            <a:ext cx="8229600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Increased cloud cover has been used to primarily explain the worldwide reduction of DTR while p</a:t>
            </a:r>
            <a:r>
              <a:rPr lang="en-US" sz="2400">
                <a:latin typeface="Times New Roman" pitchFamily="18" charset="0"/>
              </a:rPr>
              <a:t>recipitation and soil moisture play a secondary role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endParaRPr lang="en-US" altLang="zh-CN" sz="2400" baseline="-250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8534400" y="6248400"/>
            <a:ext cx="430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/47</a:t>
            </a:r>
            <a:endParaRPr lang="en-US" sz="1400" dirty="0"/>
          </a:p>
        </p:txBody>
      </p:sp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0" y="26670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clouds/soil moisture/precipitation          DTR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>
            <a:off x="5791200" y="28956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rot="-5400000">
            <a:off x="5486400" y="28194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 rot="5400000">
            <a:off x="6858000" y="28956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Text Box 9"/>
          <p:cNvSpPr txBox="1">
            <a:spLocks noChangeArrowheads="1"/>
          </p:cNvSpPr>
          <p:nvPr/>
        </p:nvSpPr>
        <p:spPr bwMode="auto">
          <a:xfrm>
            <a:off x="0" y="3276600"/>
            <a:ext cx="845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r>
              <a:rPr lang="en-US" sz="2400">
                <a:latin typeface="Times New Roman" pitchFamily="18" charset="0"/>
              </a:rPr>
              <a:t>clouds/soil moisture/precipitation          DTR</a:t>
            </a:r>
            <a:endParaRPr lang="en-US" altLang="zh-CN" sz="2400"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5791200" y="35052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11"/>
          <p:cNvSpPr>
            <a:spLocks noChangeShapeType="1"/>
          </p:cNvSpPr>
          <p:nvPr/>
        </p:nvSpPr>
        <p:spPr bwMode="auto">
          <a:xfrm rot="5400000">
            <a:off x="5486400" y="34290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12"/>
          <p:cNvSpPr>
            <a:spLocks noChangeShapeType="1"/>
          </p:cNvSpPr>
          <p:nvPr/>
        </p:nvSpPr>
        <p:spPr bwMode="auto">
          <a:xfrm rot="-5400000">
            <a:off x="6858000" y="3505200"/>
            <a:ext cx="4572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457200" y="3886200"/>
            <a:ext cx="82296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tabLst>
                <a:tab pos="342900" algn="l"/>
              </a:tabLst>
            </a:pPr>
            <a:endParaRPr lang="en-US" sz="1000" b="1">
              <a:solidFill>
                <a:srgbClr val="FF3300"/>
              </a:solidFill>
              <a:latin typeface="Times New Roman" pitchFamily="18" charset="0"/>
              <a:ea typeface="MS Mincho" pitchFamily="49" charset="-128"/>
            </a:endParaRPr>
          </a:p>
          <a:p>
            <a:pPr marL="571500" lvl="1" indent="-457200">
              <a:lnSpc>
                <a:spcPct val="90000"/>
              </a:lnSpc>
              <a:buFont typeface="Symbol" pitchFamily="18" charset="2"/>
              <a:buChar char="·"/>
              <a:tabLst>
                <a:tab pos="342900" algn="l"/>
              </a:tabLst>
            </a:pPr>
            <a:r>
              <a:rPr lang="en-US" altLang="zh-CN" sz="24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Other factors (e.g., greenhouse gases, aerosols and changes in land surface) are thought to have a small effect.  </a:t>
            </a:r>
            <a:endParaRPr lang="en-US" altLang="zh-CN" sz="2400" baseline="-25000">
              <a:latin typeface="Times New Roman" pitchFamily="18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16704</TotalTime>
  <Words>2408</Words>
  <Application>Microsoft Office PowerPoint</Application>
  <PresentationFormat>On-screen Show (4:3)</PresentationFormat>
  <Paragraphs>470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Asymmetric Global Warming: Day vs. Night   </vt:lpstr>
      <vt:lpstr>Background</vt:lpstr>
      <vt:lpstr>Diurnal Cycle of Surface Air Temperature</vt:lpstr>
      <vt:lpstr>One Extreme Case: DTR = 0  </vt:lpstr>
      <vt:lpstr>Global Warming</vt:lpstr>
      <vt:lpstr>Global Warming vs. DTR Decrease</vt:lpstr>
      <vt:lpstr>Why Study DTR  </vt:lpstr>
      <vt:lpstr>Decreasing DTR has Significant Ecological, Societal and Economic Consequences</vt:lpstr>
      <vt:lpstr>What Caused the DTR Decrease? (Current View)</vt:lpstr>
      <vt:lpstr>Slide 10</vt:lpstr>
      <vt:lpstr>Slide 11</vt:lpstr>
      <vt:lpstr>Statistical Relationship: Simple Negative Linear Correlation</vt:lpstr>
      <vt:lpstr>We Expect to See</vt:lpstr>
      <vt:lpstr>But at the Global Scale We See Concurrent Trends in DTR and Precipitation/Clouds</vt:lpstr>
      <vt:lpstr>But at Regional Scales We also See Concurrent Decreasing Trends in DTR and Clouds</vt:lpstr>
      <vt:lpstr>So the Question Is</vt:lpstr>
      <vt:lpstr>Outline</vt:lpstr>
      <vt:lpstr>Topic I: Spatial Patterns of Observed Long-term DTR Trends</vt:lpstr>
      <vt:lpstr>Observed DTR Time Series: Global Mean</vt:lpstr>
      <vt:lpstr>Observed DTR Trends: Spatial Pattern</vt:lpstr>
      <vt:lpstr>Slide 21</vt:lpstr>
      <vt:lpstr>Slide 22</vt:lpstr>
      <vt:lpstr>Spatial Dependence of DTR Trends on Precipitation: Large-scale Average</vt:lpstr>
      <vt:lpstr>Slide 24</vt:lpstr>
      <vt:lpstr>Topic I: Conclusions</vt:lpstr>
      <vt:lpstr>Topic II: IPCC AR4 Simulated DTR Trends: Anthropogenic vs. Natural Forcing </vt:lpstr>
      <vt:lpstr>Data: Observed and Multi-model Simulated </vt:lpstr>
      <vt:lpstr>Simulated vs. Observed: Global Mean</vt:lpstr>
      <vt:lpstr>Simulated ALL vs. Observed Trends: Spatial Pattern</vt:lpstr>
      <vt:lpstr>Simulated NAT vs. Observed Trends: Spatial Pattern</vt:lpstr>
      <vt:lpstr>Simulated vs. Observed Trends: Spatial Dependence of DTR Trend on Precipitation </vt:lpstr>
      <vt:lpstr>DTR-CC/P Correlation:  Low- vs. High-Frequency Inconsistency</vt:lpstr>
      <vt:lpstr>Surface Radiative Forcing Decreased the DTR</vt:lpstr>
      <vt:lpstr>Topic II: Conclusions</vt:lpstr>
      <vt:lpstr>Topic III: Impacts of Changing Land Surface on DTR</vt:lpstr>
      <vt:lpstr>Why Sahel?</vt:lpstr>
      <vt:lpstr>Observed DTR Trends in the Sahel</vt:lpstr>
      <vt:lpstr>Clouds/Soil Moisture/Rainfall Cannot Explain the Sahelian DTR Decrease</vt:lpstr>
      <vt:lpstr>Anthropogenic Forcings Cannot Explain Most of the Sahelian DTR Trend Either </vt:lpstr>
      <vt:lpstr>One Possibility – Albedo and Emissivity</vt:lpstr>
      <vt:lpstr>New Hypothesis for Reducing the DTR</vt:lpstr>
      <vt:lpstr>Climate Model Sensitivity Tests</vt:lpstr>
      <vt:lpstr>Observed vs Simulated Temperatures</vt:lpstr>
      <vt:lpstr>Explanations: Radiation and Energy Budget</vt:lpstr>
      <vt:lpstr>Consistent with Observations</vt:lpstr>
      <vt:lpstr>Topic III: Conclusions</vt:lpstr>
      <vt:lpstr>Future Work</vt:lpstr>
    </vt:vector>
  </TitlesOfParts>
  <Company>gatech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Including Land in a Climate Model</dc:title>
  <dc:creator>eas</dc:creator>
  <cp:lastModifiedBy>Liming Zhou</cp:lastModifiedBy>
  <cp:revision>4936</cp:revision>
  <dcterms:created xsi:type="dcterms:W3CDTF">2004-10-29T13:20:49Z</dcterms:created>
  <dcterms:modified xsi:type="dcterms:W3CDTF">2011-05-26T02:01:57Z</dcterms:modified>
</cp:coreProperties>
</file>