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14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Default Extension="pict" ContentType="image/pict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09" r:id="rId2"/>
    <p:sldId id="739" r:id="rId3"/>
    <p:sldId id="679" r:id="rId4"/>
    <p:sldId id="699" r:id="rId5"/>
    <p:sldId id="700" r:id="rId6"/>
    <p:sldId id="682" r:id="rId7"/>
    <p:sldId id="683" r:id="rId8"/>
    <p:sldId id="727" r:id="rId9"/>
    <p:sldId id="704" r:id="rId10"/>
    <p:sldId id="705" r:id="rId11"/>
    <p:sldId id="713" r:id="rId12"/>
    <p:sldId id="703" r:id="rId13"/>
    <p:sldId id="712" r:id="rId14"/>
    <p:sldId id="715" r:id="rId15"/>
    <p:sldId id="698" r:id="rId16"/>
    <p:sldId id="762" r:id="rId17"/>
    <p:sldId id="701" r:id="rId18"/>
    <p:sldId id="697" r:id="rId19"/>
    <p:sldId id="751" r:id="rId20"/>
    <p:sldId id="734" r:id="rId21"/>
    <p:sldId id="749" r:id="rId22"/>
    <p:sldId id="750" r:id="rId23"/>
    <p:sldId id="733" r:id="rId24"/>
    <p:sldId id="740" r:id="rId25"/>
    <p:sldId id="752" r:id="rId26"/>
    <p:sldId id="726" r:id="rId27"/>
    <p:sldId id="725" r:id="rId28"/>
    <p:sldId id="753" r:id="rId29"/>
    <p:sldId id="730" r:id="rId30"/>
    <p:sldId id="732" r:id="rId31"/>
    <p:sldId id="754" r:id="rId32"/>
    <p:sldId id="757" r:id="rId33"/>
    <p:sldId id="736" r:id="rId34"/>
    <p:sldId id="735" r:id="rId35"/>
    <p:sldId id="744" r:id="rId36"/>
    <p:sldId id="745" r:id="rId37"/>
    <p:sldId id="746" r:id="rId38"/>
    <p:sldId id="761" r:id="rId39"/>
    <p:sldId id="747" r:id="rId40"/>
    <p:sldId id="755" r:id="rId41"/>
    <p:sldId id="742" r:id="rId42"/>
    <p:sldId id="743" r:id="rId43"/>
    <p:sldId id="731" r:id="rId44"/>
    <p:sldId id="758" r:id="rId45"/>
    <p:sldId id="760" r:id="rId46"/>
    <p:sldId id="759" r:id="rId47"/>
    <p:sldId id="724" r:id="rId48"/>
    <p:sldId id="756" r:id="rId49"/>
    <p:sldId id="729" r:id="rId50"/>
    <p:sldId id="748" r:id="rId51"/>
    <p:sldId id="738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07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D5279"/>
    <a:srgbClr val="1C082E"/>
    <a:srgbClr val="0D0C57"/>
    <a:srgbClr val="0A5278"/>
    <a:srgbClr val="10B17A"/>
    <a:srgbClr val="0B5179"/>
    <a:srgbClr val="A4D4D9"/>
    <a:srgbClr val="000000"/>
    <a:srgbClr val="2B0F0A"/>
    <a:srgbClr val="B7E7E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4510" autoAdjust="0"/>
    <p:restoredTop sz="90929"/>
  </p:normalViewPr>
  <p:slideViewPr>
    <p:cSldViewPr showGuides="1">
      <p:cViewPr varScale="1">
        <p:scale>
          <a:sx n="103" d="100"/>
          <a:sy n="103" d="100"/>
        </p:scale>
        <p:origin x="-504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ruce-Mac:Users:bruce:Documents:Microsoft%20User%20Data:Saved%20Attachments:colanics_athena_utiliz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layout/>
    </c:title>
    <c:plotArea>
      <c:layout/>
      <c:area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Percent System Utilization</c:v>
                </c:pt>
              </c:strCache>
            </c:strRef>
          </c:tx>
          <c:spPr>
            <a:solidFill>
              <a:srgbClr val="0D5279"/>
            </a:solidFill>
          </c:spPr>
          <c:cat>
            <c:numRef>
              <c:f>Sheet1!$A$2:$A$9</c:f>
              <c:numCache>
                <c:formatCode>mmm\-yy</c:formatCode>
                <c:ptCount val="8"/>
                <c:pt idx="0">
                  <c:v>38625.0</c:v>
                </c:pt>
                <c:pt idx="1">
                  <c:v>38656.0</c:v>
                </c:pt>
                <c:pt idx="2">
                  <c:v>38686.0</c:v>
                </c:pt>
                <c:pt idx="3">
                  <c:v>38717.0</c:v>
                </c:pt>
                <c:pt idx="4">
                  <c:v>38748.0</c:v>
                </c:pt>
                <c:pt idx="5">
                  <c:v>38776.0</c:v>
                </c:pt>
                <c:pt idx="6">
                  <c:v>38807.0</c:v>
                </c:pt>
                <c:pt idx="7">
                  <c:v>38837.0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98.0</c:v>
                </c:pt>
                <c:pt idx="1">
                  <c:v>94.0</c:v>
                </c:pt>
                <c:pt idx="2">
                  <c:v>92.0</c:v>
                </c:pt>
                <c:pt idx="3">
                  <c:v>97.0</c:v>
                </c:pt>
                <c:pt idx="4">
                  <c:v>93.0</c:v>
                </c:pt>
                <c:pt idx="5">
                  <c:v>94.0</c:v>
                </c:pt>
                <c:pt idx="6">
                  <c:v>85.0</c:v>
                </c:pt>
                <c:pt idx="7">
                  <c:v>90.0</c:v>
                </c:pt>
              </c:numCache>
            </c:numRef>
          </c:val>
        </c:ser>
        <c:axId val="687758760"/>
        <c:axId val="687482920"/>
      </c:areaChart>
      <c:dateAx>
        <c:axId val="687758760"/>
        <c:scaling>
          <c:orientation val="minMax"/>
        </c:scaling>
        <c:axPos val="b"/>
        <c:numFmt formatCode="mmm\-yy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87482920"/>
        <c:crosses val="autoZero"/>
        <c:auto val="1"/>
        <c:lblOffset val="100"/>
      </c:dateAx>
      <c:valAx>
        <c:axId val="687482920"/>
        <c:scaling>
          <c:orientation val="minMax"/>
          <c:max val="100.0"/>
          <c:min val="80.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687758760"/>
        <c:crosses val="autoZero"/>
        <c:crossBetween val="midCat"/>
        <c:majorUnit val="10.0"/>
        <c:minorUnit val="5.0"/>
      </c:valAx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ict"/><Relationship Id="rId2" Type="http://schemas.openxmlformats.org/officeDocument/2006/relationships/image" Target="../media/image2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ict"/><Relationship Id="rId2" Type="http://schemas.openxmlformats.org/officeDocument/2006/relationships/image" Target="../media/image31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F8AB0D-409C-5541-9AC5-854E4FFB3A3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95727D-A02F-4442-BFE7-A66D65DC311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3FF4AF-E450-9C4E-BAFE-C68F89F84D4D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CC348-D4F2-9449-BC90-62CCFB78DD7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>
                <a:latin typeface="Arial" pitchFamily="-107" charset="0"/>
                <a:cs typeface="Arial" pitchFamily="-107" charset="0"/>
              </a:rPr>
              <a:t>Summer changes more confined to the tropics.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A3E86-5D92-324E-B0FE-A15DCCC4CA2A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>
                <a:latin typeface="Arial" pitchFamily="-107" charset="0"/>
                <a:cs typeface="Arial" pitchFamily="-107" charset="0"/>
              </a:rPr>
              <a:t>Summer changes more confined to the tropics.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A3E86-5D92-324E-B0FE-A15DCCC4CA2A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>
                <a:latin typeface="Arial" pitchFamily="-107" charset="0"/>
                <a:cs typeface="Arial" pitchFamily="-107" charset="0"/>
              </a:rPr>
              <a:t>Summer changes more confined to the tropics.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2A3E86-5D92-324E-B0FE-A15DCCC4CA2A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Moving on to a different aspect of precipitation… snowfall in transect across CONUS shows clear signature of </a:t>
            </a:r>
            <a:r>
              <a:rPr lang="en-US" dirty="0" err="1" smtClean="0"/>
              <a:t>orography</a:t>
            </a:r>
            <a:r>
              <a:rPr lang="en-US" dirty="0" smtClean="0"/>
              <a:t>.</a:t>
            </a:r>
            <a:r>
              <a:rPr lang="en-US" baseline="0" dirty="0" smtClean="0"/>
              <a:t> Reduced versions of high res models are similar to T159 version, although shifted westward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C09EE-17F7-F549-B505-97F32A82CF2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Busy slide but</a:t>
            </a:r>
            <a:r>
              <a:rPr lang="en-US" baseline="0" dirty="0" smtClean="0"/>
              <a:t> worth going into. Top row is reduced resolution, 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 everything at T159. Panels are mean and SD. Histograms show percentage of pixels in each range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C09EE-17F7-F549-B505-97F32A82CF2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20AFABD-6F1C-6C4B-96F8-EF9C2D34B4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ADEDEEF-7F38-4041-B398-868096BE60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AFAE9E-C34D-D844-A1EA-08F1B93573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445CBA3-E483-0F4A-A8CD-1D2CC1A4DF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EE1CAFE-92D0-BA48-90AB-CB9DFF26C4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FC02189-2133-5046-9A48-6BE801BCF5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3335C64-5301-324D-8AD6-1D4B2501B2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016CE11-0335-6D40-9278-82148D737D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5EEF517-672F-E24D-96F8-0A5091D3FE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7CB1CD-76E7-7E4B-8E55-C6AEE61A31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213BDC3-508B-D942-AF91-F075D159F9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D95993F-D724-9F46-9A37-762BC35884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1371600" y="6562536"/>
            <a:ext cx="678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+mn-lt"/>
              </a:rPr>
              <a:t>Climate Test Bed Seminar Series </a:t>
            </a:r>
            <a:r>
              <a:rPr lang="en-US" sz="1200" b="1" baseline="0" dirty="0" err="1" smtClean="0">
                <a:latin typeface="Wingdings"/>
                <a:ea typeface="Wingdings"/>
                <a:cs typeface="Wingdings"/>
              </a:rPr>
              <a:t></a:t>
            </a:r>
            <a:r>
              <a:rPr lang="en-US" sz="1200" b="1" baseline="0" dirty="0" smtClean="0">
                <a:latin typeface="+mn-lt"/>
              </a:rPr>
              <a:t> 29 September 2010 </a:t>
            </a:r>
            <a:r>
              <a:rPr lang="en-US" sz="1200" b="1" baseline="0" dirty="0" err="1" smtClean="0">
                <a:latin typeface="Wingdings"/>
                <a:ea typeface="Wingdings"/>
                <a:cs typeface="Wingdings"/>
              </a:rPr>
              <a:t></a:t>
            </a:r>
            <a:r>
              <a:rPr lang="en-US" sz="1200" b="1" baseline="0" dirty="0" smtClean="0">
                <a:latin typeface="+mn-lt"/>
                <a:ea typeface="Wingdings"/>
                <a:cs typeface="Wingding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Jim Kinter </a:t>
            </a:r>
            <a:r>
              <a:rPr lang="en-US" sz="1200" b="1" baseline="0" dirty="0" err="1" smtClean="0">
                <a:latin typeface="Wingdings"/>
                <a:ea typeface="Wingdings"/>
                <a:cs typeface="Wingdings"/>
              </a:rPr>
              <a:t></a:t>
            </a:r>
            <a:r>
              <a:rPr lang="en-US" sz="1200" b="1" baseline="0" dirty="0" smtClean="0">
                <a:latin typeface="+mn-lt"/>
                <a:ea typeface="Wingdings"/>
                <a:cs typeface="Wingding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 Athena</a:t>
            </a:r>
          </a:p>
          <a:p>
            <a:endParaRPr lang="en-US" sz="1200" b="1" dirty="0">
              <a:latin typeface="+mn-lt"/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0" y="6537960"/>
            <a:ext cx="86106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2010COLAlogo2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" y="6372860"/>
            <a:ext cx="1219199" cy="4851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0B517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0000FF"/>
          </a:solidFill>
          <a:latin typeface="Gill Sans" pitchFamily="-107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0000FF"/>
          </a:solidFill>
          <a:latin typeface="Gill Sans" pitchFamily="-107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0000FF"/>
          </a:solidFill>
          <a:latin typeface="Gill Sans" pitchFamily="-107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0000FF"/>
          </a:solidFill>
          <a:latin typeface="Gill Sans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FF"/>
          </a:solidFill>
          <a:latin typeface="Gill Sans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FF"/>
          </a:solidFill>
          <a:latin typeface="Gill Sans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FF"/>
          </a:solidFill>
          <a:latin typeface="Gill Sans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FF"/>
          </a:solidFill>
          <a:latin typeface="Gill Sans" pitchFamily="-107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Symbol" pitchFamily="-107" charset="2"/>
        <a:buChar char="Å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Symbol" pitchFamily="-107" charset="2"/>
        <a:buChar char="Å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Symbol" pitchFamily="-107" charset="2"/>
        <a:buChar char="Å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Symbol" pitchFamily="-107" charset="2"/>
        <a:buChar char="Å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Symbol" pitchFamily="-107" charset="2"/>
        <a:buChar char="Å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d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!OLE_LINK2" TargetMode="External"/><Relationship Id="rId4" Type="http://schemas.openxmlformats.org/officeDocument/2006/relationships/oleObject" Target="!OLE_LINK3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!OLE_LINK4" TargetMode="External"/><Relationship Id="rId4" Type="http://schemas.openxmlformats.org/officeDocument/2006/relationships/oleObject" Target="!OLE_LINK5" TargetMode="External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d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goldlake.gif"/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14800" y="6172200"/>
            <a:ext cx="5029200" cy="685800"/>
          </a:xfrm>
        </p:spPr>
        <p:txBody>
          <a:bodyPr/>
          <a:lstStyle/>
          <a:p>
            <a:r>
              <a:rPr lang="en-US" sz="1800" b="1" dirty="0" smtClean="0"/>
              <a:t>Climate Test Bed Seminar Series</a:t>
            </a:r>
          </a:p>
          <a:p>
            <a:r>
              <a:rPr lang="en-US" sz="1800" dirty="0" smtClean="0"/>
              <a:t>29 September 2010</a:t>
            </a:r>
            <a:endParaRPr lang="en-US" sz="1800" dirty="0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09600"/>
            <a:ext cx="8991600" cy="12192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Prospects for Ultra-High Resolution Global Climate Prediction</a:t>
            </a:r>
            <a:endParaRPr lang="en-US" sz="2800" b="0" dirty="0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3810000"/>
            <a:ext cx="5791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Jim Kinter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Center for Ocean-Land-Atmosphere Studies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8" name="Slide Number Placeholder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FABD-6F1C-6C4B-96F8-EF9C2D34B4A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057400" y="0"/>
            <a:ext cx="7086600" cy="1417320"/>
          </a:xfrm>
        </p:spPr>
        <p:txBody>
          <a:bodyPr/>
          <a:lstStyle/>
          <a:p>
            <a:r>
              <a:rPr lang="en-US" sz="4000" dirty="0" smtClean="0">
                <a:latin typeface="+mn-lt"/>
                <a:ea typeface="Times New Roman" pitchFamily="-107" charset="0"/>
                <a:cs typeface="Times New Roman" pitchFamily="-107" charset="0"/>
              </a:rPr>
              <a:t>NICS and Athena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08760"/>
            <a:ext cx="7162800" cy="5029200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NICS provides and supports computational resources for academic researchers: Cray XT5 and XT4, SGI UltraViolet for visualization and data analysis, CPU-GPU cluster, scratch and archival storage, …</a:t>
            </a:r>
          </a:p>
          <a:p>
            <a:pPr>
              <a:defRPr/>
            </a:pPr>
            <a:r>
              <a:rPr lang="en-US" sz="2000" dirty="0" smtClean="0"/>
              <a:t>The Cray XT4 – Athena – the first NICS machine in 2008</a:t>
            </a:r>
          </a:p>
          <a:p>
            <a:pPr lvl="1">
              <a:defRPr/>
            </a:pPr>
            <a:r>
              <a:rPr lang="en-US" sz="1800" dirty="0" smtClean="0"/>
              <a:t>4512 nodes @ AMD 2.3 GHz quad-core processor + 4 GB RAM  </a:t>
            </a:r>
          </a:p>
          <a:p>
            <a:pPr lvl="1">
              <a:defRPr/>
            </a:pPr>
            <a:r>
              <a:rPr lang="en-US" sz="1800" dirty="0" smtClean="0"/>
              <a:t>18,048 cores + 17.6 TB aggregate memory</a:t>
            </a:r>
          </a:p>
          <a:p>
            <a:pPr lvl="1">
              <a:defRPr/>
            </a:pPr>
            <a:r>
              <a:rPr lang="en-US" sz="1800" dirty="0" smtClean="0"/>
              <a:t>165 TFLOPS peak performance </a:t>
            </a:r>
          </a:p>
          <a:p>
            <a:pPr lvl="1">
              <a:defRPr/>
            </a:pPr>
            <a:r>
              <a:rPr lang="en-US" sz="1800" dirty="0" smtClean="0">
                <a:ea typeface="Times New Roman" pitchFamily="-107" charset="0"/>
                <a:cs typeface="Times New Roman" pitchFamily="-107" charset="0"/>
              </a:rPr>
              <a:t>Other resources: 85 TB </a:t>
            </a:r>
            <a:r>
              <a:rPr lang="en-US" sz="1800" dirty="0" err="1" smtClean="0">
                <a:ea typeface="Times New Roman" pitchFamily="-107" charset="0"/>
                <a:cs typeface="Times New Roman" pitchFamily="-107" charset="0"/>
              </a:rPr>
              <a:t>Lustre</a:t>
            </a:r>
            <a:r>
              <a:rPr lang="en-US" sz="1800" dirty="0" smtClean="0">
                <a:ea typeface="Times New Roman" pitchFamily="-107" charset="0"/>
                <a:cs typeface="Times New Roman" pitchFamily="-107" charset="0"/>
              </a:rPr>
              <a:t> file system, 258 TB </a:t>
            </a:r>
            <a:r>
              <a:rPr lang="en-US" sz="1800" dirty="0" err="1" smtClean="0">
                <a:ea typeface="Times New Roman" pitchFamily="-107" charset="0"/>
                <a:cs typeface="Times New Roman" pitchFamily="-107" charset="0"/>
              </a:rPr>
              <a:t>auxilliary</a:t>
            </a:r>
            <a:r>
              <a:rPr lang="en-US" sz="1800" dirty="0" smtClean="0">
                <a:ea typeface="Times New Roman" pitchFamily="-107" charset="0"/>
                <a:cs typeface="Times New Roman" pitchFamily="-107" charset="0"/>
              </a:rPr>
              <a:t> file system (called </a:t>
            </a:r>
            <a:r>
              <a:rPr lang="en-US" sz="1800" i="1" dirty="0" err="1" smtClean="0">
                <a:ea typeface="Times New Roman" pitchFamily="-107" charset="0"/>
                <a:cs typeface="Times New Roman" pitchFamily="-107" charset="0"/>
              </a:rPr>
              <a:t>Nakji</a:t>
            </a:r>
            <a:r>
              <a:rPr lang="en-US" sz="1800" dirty="0" smtClean="0">
                <a:ea typeface="Times New Roman" pitchFamily="-107" charset="0"/>
                <a:cs typeface="Times New Roman" pitchFamily="-107" charset="0"/>
              </a:rPr>
              <a:t>) and a 5-node, 16-core 128-GB system (called </a:t>
            </a:r>
            <a:r>
              <a:rPr lang="en-US" sz="1800" i="1" dirty="0" smtClean="0">
                <a:ea typeface="Times New Roman" pitchFamily="-107" charset="0"/>
                <a:cs typeface="Times New Roman" pitchFamily="-107" charset="0"/>
              </a:rPr>
              <a:t>Verne</a:t>
            </a:r>
            <a:r>
              <a:rPr lang="en-US" sz="1800" dirty="0" smtClean="0">
                <a:ea typeface="Times New Roman" pitchFamily="-107" charset="0"/>
                <a:cs typeface="Times New Roman" pitchFamily="-107" charset="0"/>
              </a:rPr>
              <a:t>) to help with data analysis and management</a:t>
            </a:r>
          </a:p>
          <a:p>
            <a:pPr lvl="1">
              <a:defRPr/>
            </a:pPr>
            <a:r>
              <a:rPr lang="en-US" sz="1800" dirty="0" smtClean="0"/>
              <a:t>Replaced by Cray XT5 – Kraken – in March 2009</a:t>
            </a:r>
          </a:p>
          <a:p>
            <a:pPr lvl="1">
              <a:defRPr/>
            </a:pPr>
            <a:endParaRPr lang="en-US" sz="1800" dirty="0" smtClean="0">
              <a:ea typeface="Times New Roman" pitchFamily="-107" charset="0"/>
              <a:cs typeface="Times New Roman" pitchFamily="-107" charset="0"/>
            </a:endParaRPr>
          </a:p>
          <a:p>
            <a:pPr lvl="2">
              <a:defRPr/>
            </a:pPr>
            <a:endParaRPr lang="en-US" sz="1800" dirty="0" smtClean="0"/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7391400" cy="1143000"/>
          </a:xfrm>
        </p:spPr>
        <p:txBody>
          <a:bodyPr/>
          <a:lstStyle/>
          <a:p>
            <a:r>
              <a:rPr lang="en-US" sz="3600" dirty="0" smtClean="0">
                <a:latin typeface="+mn-lt"/>
                <a:ea typeface="Times New Roman" pitchFamily="-107" charset="0"/>
                <a:cs typeface="Times New Roman" pitchFamily="-107" charset="0"/>
              </a:rPr>
              <a:t>NICS Support for COLA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240280"/>
            <a:ext cx="7162800" cy="4255135"/>
          </a:xfrm>
        </p:spPr>
        <p:txBody>
          <a:bodyPr/>
          <a:lstStyle/>
          <a:p>
            <a:pPr>
              <a:defRPr/>
            </a:pPr>
            <a:r>
              <a:rPr lang="en-US" sz="1800" dirty="0" smtClean="0"/>
              <a:t>The Athena project received an extraordinarily high level of direct support.</a:t>
            </a:r>
          </a:p>
          <a:p>
            <a:pPr lvl="1">
              <a:defRPr/>
            </a:pPr>
            <a:r>
              <a:rPr lang="en-US" sz="1800" dirty="0" smtClean="0"/>
              <a:t>Contract with Cray provided </a:t>
            </a:r>
            <a:r>
              <a:rPr lang="en-US" sz="1800" dirty="0" err="1" smtClean="0"/>
              <a:t>h/w</a:t>
            </a:r>
            <a:r>
              <a:rPr lang="en-US" sz="1800" dirty="0" smtClean="0"/>
              <a:t> support during business hours.</a:t>
            </a:r>
          </a:p>
          <a:p>
            <a:pPr lvl="1">
              <a:defRPr/>
            </a:pPr>
            <a:r>
              <a:rPr lang="en-US" sz="1800" dirty="0" smtClean="0"/>
              <a:t>NICS systems staff (Matt and Rick) and computational science staff (</a:t>
            </a:r>
            <a:r>
              <a:rPr lang="en-US" sz="1800" dirty="0" err="1" smtClean="0"/>
              <a:t>Kwai</a:t>
            </a:r>
            <a:r>
              <a:rPr lang="en-US" sz="1800" dirty="0" smtClean="0"/>
              <a:t>, Christian, Dwayne) attentive seemingly 24/7.</a:t>
            </a:r>
          </a:p>
          <a:p>
            <a:pPr lvl="1">
              <a:defRPr/>
            </a:pPr>
            <a:r>
              <a:rPr lang="en-US" sz="1800" dirty="0" smtClean="0"/>
              <a:t>NICS management and staff were committed to making this project a success.</a:t>
            </a:r>
          </a:p>
          <a:p>
            <a:pPr lvl="1">
              <a:defRPr/>
            </a:pPr>
            <a:r>
              <a:rPr lang="en-US" sz="1800" dirty="0" smtClean="0">
                <a:ea typeface="Times New Roman" charset="0"/>
                <a:cs typeface="Times New Roman" charset="0"/>
              </a:rPr>
              <a:t>COLA viewed as a partner not a customer.</a:t>
            </a:r>
          </a:p>
          <a:p>
            <a:pPr>
              <a:defRPr/>
            </a:pPr>
            <a:r>
              <a:rPr lang="en-US" sz="1800" dirty="0" smtClean="0"/>
              <a:t>Direct support was very smooth because NICS and COLA teams were able to rise to the challenges.</a:t>
            </a:r>
          </a:p>
          <a:p>
            <a:pPr>
              <a:buNone/>
              <a:defRPr/>
            </a:pPr>
            <a:endParaRPr lang="en-US" sz="1800" dirty="0" smtClean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thena-nics-support-may10-10.jpg"/>
          <p:cNvPicPr>
            <a:picLocks noChangeAspect="1"/>
          </p:cNvPicPr>
          <p:nvPr/>
        </p:nvPicPr>
        <p:blipFill>
          <a:blip r:embed="rId2"/>
          <a:srcRect t="14046"/>
          <a:stretch>
            <a:fillRect/>
          </a:stretch>
        </p:blipFill>
        <p:spPr bwMode="auto">
          <a:xfrm>
            <a:off x="3581400" y="1752600"/>
            <a:ext cx="4267199" cy="459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362200" y="411480"/>
            <a:ext cx="6781800" cy="1143000"/>
          </a:xfrm>
        </p:spPr>
        <p:txBody>
          <a:bodyPr/>
          <a:lstStyle/>
          <a:p>
            <a:r>
              <a:rPr lang="en-US" dirty="0" smtClean="0">
                <a:latin typeface="+mn-lt"/>
                <a:ea typeface="Times New Roman" pitchFamily="-107" charset="0"/>
                <a:cs typeface="Times New Roman" pitchFamily="-107" charset="0"/>
              </a:rPr>
              <a:t>NICS </a:t>
            </a:r>
            <a:r>
              <a:rPr lang="en-US" i="1" dirty="0" smtClean="0">
                <a:latin typeface="+mn-lt"/>
                <a:ea typeface="Times New Roman" pitchFamily="-107" charset="0"/>
                <a:cs typeface="Times New Roman" pitchFamily="-107" charset="0"/>
              </a:rPr>
              <a:t>Athena </a:t>
            </a:r>
            <a:r>
              <a:rPr lang="en-US" dirty="0" smtClean="0">
                <a:latin typeface="+mn-lt"/>
                <a:ea typeface="Times New Roman" pitchFamily="-107" charset="0"/>
                <a:cs typeface="Times New Roman" pitchFamily="-107" charset="0"/>
              </a:rPr>
              <a:t/>
            </a:r>
            <a:br>
              <a:rPr lang="en-US" dirty="0" smtClean="0">
                <a:latin typeface="+mn-lt"/>
                <a:ea typeface="Times New Roman" pitchFamily="-107" charset="0"/>
                <a:cs typeface="Times New Roman" pitchFamily="-107" charset="0"/>
              </a:rPr>
            </a:br>
            <a:r>
              <a:rPr lang="en-US" dirty="0" smtClean="0">
                <a:latin typeface="+mn-lt"/>
                <a:ea typeface="Times New Roman" pitchFamily="-107" charset="0"/>
                <a:cs typeface="Times New Roman" pitchFamily="-107" charset="0"/>
              </a:rPr>
              <a:t>Support Team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lang="en-US" sz="4000" dirty="0" smtClean="0">
                <a:latin typeface="+mn-lt"/>
                <a:ea typeface="Times New Roman" pitchFamily="-107" charset="0"/>
                <a:cs typeface="Times New Roman" pitchFamily="-107" charset="0"/>
              </a:rPr>
              <a:t>Production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234440"/>
            <a:ext cx="7010400" cy="5260975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Supporting a single project on Athena provided some flexibility not otherwise available.  NICS could change priorities and queuing parameters to be more effective.</a:t>
            </a:r>
          </a:p>
          <a:p>
            <a:pPr>
              <a:defRPr/>
            </a:pPr>
            <a:r>
              <a:rPr lang="en-US" sz="2000" i="1" dirty="0" smtClean="0"/>
              <a:t>Supercomputer Tetris Problem:</a:t>
            </a:r>
            <a:r>
              <a:rPr lang="en-US" sz="2000" dirty="0" smtClean="0"/>
              <a:t> keeping the scheduler busy running 2 codes and using extra nodes for post-processing.</a:t>
            </a:r>
          </a:p>
          <a:p>
            <a:pPr>
              <a:defRPr/>
            </a:pPr>
            <a:r>
              <a:rPr lang="en-US" sz="2000" dirty="0" smtClean="0"/>
              <a:t>COLA and ECMWF staff over 70M hours over 6 months on </a:t>
            </a:r>
            <a:br>
              <a:rPr lang="en-US" sz="2000" dirty="0" smtClean="0"/>
            </a:br>
            <a:r>
              <a:rPr lang="en-US" sz="2000" dirty="0" smtClean="0"/>
              <a:t>Athena – out of a potential ~79M hours.</a:t>
            </a:r>
          </a:p>
          <a:p>
            <a:pPr>
              <a:defRPr/>
            </a:pPr>
            <a:r>
              <a:rPr lang="en-US" sz="2000" dirty="0" smtClean="0"/>
              <a:t>Athena has been </a:t>
            </a:r>
          </a:p>
          <a:p>
            <a:pPr>
              <a:buNone/>
              <a:defRPr/>
            </a:pPr>
            <a:r>
              <a:rPr lang="en-US" sz="2000" dirty="0" smtClean="0"/>
              <a:t>	very reliable.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</p:txBody>
      </p:sp>
      <p:graphicFrame>
        <p:nvGraphicFramePr>
          <p:cNvPr id="8" name="C 1"/>
          <p:cNvGraphicFramePr/>
          <p:nvPr/>
        </p:nvGraphicFramePr>
        <p:xfrm>
          <a:off x="5016500" y="4069080"/>
          <a:ext cx="4127500" cy="247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Connector 8"/>
          <p:cNvCxnSpPr/>
          <p:nvPr/>
        </p:nvCxnSpPr>
        <p:spPr bwMode="auto">
          <a:xfrm rot="5400000" flipH="1" flipV="1">
            <a:off x="7512447" y="5120719"/>
            <a:ext cx="823913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 flipH="1" flipV="1">
            <a:off x="5151041" y="5120719"/>
            <a:ext cx="823913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752600" y="228600"/>
            <a:ext cx="7391400" cy="1143000"/>
          </a:xfrm>
        </p:spPr>
        <p:txBody>
          <a:bodyPr/>
          <a:lstStyle/>
          <a:p>
            <a:r>
              <a:rPr lang="en-US" sz="3600" dirty="0" smtClean="0">
                <a:latin typeface="+mn-lt"/>
                <a:ea typeface="Times New Roman" pitchFamily="-107" charset="0"/>
                <a:cs typeface="Times New Roman" pitchFamily="-107" charset="0"/>
              </a:rPr>
              <a:t>NICS 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34440"/>
            <a:ext cx="7162800" cy="5260975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1800" b="1" dirty="0" smtClean="0">
                <a:ea typeface="Times New Roman" pitchFamily="-107" charset="0"/>
                <a:cs typeface="Times New Roman" pitchFamily="-107" charset="0"/>
              </a:rPr>
              <a:t>Dedicated usage </a:t>
            </a:r>
            <a:r>
              <a:rPr lang="en-US" sz="1800" dirty="0" smtClean="0">
                <a:ea typeface="Times New Roman" pitchFamily="-107" charset="0"/>
                <a:cs typeface="Times New Roman" pitchFamily="-107" charset="0"/>
              </a:rPr>
              <a:t>of a relatively big supercomputer </a:t>
            </a:r>
            <a:r>
              <a:rPr lang="en-US" sz="1800" b="1" dirty="0" smtClean="0">
                <a:solidFill>
                  <a:srgbClr val="0000FF"/>
                </a:solidFill>
                <a:ea typeface="Times New Roman" pitchFamily="-107" charset="0"/>
                <a:cs typeface="Times New Roman" pitchFamily="-107" charset="0"/>
              </a:rPr>
              <a:t>greatly enhances productivity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ea typeface="Times New Roman" pitchFamily="-107" charset="0"/>
                <a:cs typeface="Times New Roman" pitchFamily="-107" charset="0"/>
              </a:rPr>
              <a:t>Dealing with </a:t>
            </a:r>
            <a:r>
              <a:rPr lang="en-US" sz="1800" b="1" dirty="0" smtClean="0">
                <a:ea typeface="Times New Roman" pitchFamily="-107" charset="0"/>
                <a:cs typeface="Times New Roman" pitchFamily="-107" charset="0"/>
              </a:rPr>
              <a:t>only a few users </a:t>
            </a:r>
            <a:r>
              <a:rPr lang="en-US" sz="1800" dirty="0" smtClean="0">
                <a:ea typeface="Times New Roman" pitchFamily="-107" charset="0"/>
                <a:cs typeface="Times New Roman" pitchFamily="-107" charset="0"/>
              </a:rPr>
              <a:t>and their requirements allows for </a:t>
            </a:r>
            <a:r>
              <a:rPr lang="en-US" sz="1800" b="1" dirty="0" smtClean="0">
                <a:solidFill>
                  <a:srgbClr val="0000FF"/>
                </a:solidFill>
                <a:ea typeface="Times New Roman" pitchFamily="-107" charset="0"/>
                <a:cs typeface="Times New Roman" pitchFamily="-107" charset="0"/>
              </a:rPr>
              <a:t>more efficient utilization</a:t>
            </a:r>
          </a:p>
          <a:p>
            <a:pPr>
              <a:buFont typeface="Arial"/>
              <a:buChar char="•"/>
              <a:defRPr/>
            </a:pPr>
            <a:r>
              <a:rPr lang="en-US" sz="1800" i="1" dirty="0" smtClean="0"/>
              <a:t>Challenge</a:t>
            </a:r>
            <a:r>
              <a:rPr lang="en-US" sz="1800" dirty="0" smtClean="0"/>
              <a:t>: Dedicated simulation projects like Project  Athena can </a:t>
            </a:r>
            <a:r>
              <a:rPr lang="en-US" sz="1800" b="1" dirty="0" smtClean="0"/>
              <a:t>generate enormous amounts of data </a:t>
            </a:r>
            <a:r>
              <a:rPr lang="en-US" sz="1800" dirty="0" smtClean="0"/>
              <a:t>to be archived, analyzed and managed.  NICS (and TeraGrid) do not currently have enough storage capacity. </a:t>
            </a:r>
            <a:r>
              <a:rPr lang="en-US" sz="1800" b="1" dirty="0" smtClean="0">
                <a:solidFill>
                  <a:srgbClr val="0000FF"/>
                </a:solidFill>
                <a:ea typeface="Times New Roman" pitchFamily="-107" charset="0"/>
                <a:cs typeface="Times New Roman" pitchFamily="-107" charset="0"/>
              </a:rPr>
              <a:t>Data management is a big challenge</a:t>
            </a:r>
            <a:r>
              <a:rPr lang="en-US" sz="1800" dirty="0" smtClean="0">
                <a:ea typeface="Times New Roman" pitchFamily="-107" charset="0"/>
                <a:cs typeface="Times New Roman" pitchFamily="-107" charset="0"/>
              </a:rPr>
              <a:t>.</a:t>
            </a:r>
            <a:endParaRPr lang="en-US" sz="1800" dirty="0" smtClean="0"/>
          </a:p>
          <a:p>
            <a:pPr>
              <a:buFont typeface="Arial"/>
              <a:buChar char="•"/>
              <a:defRPr/>
            </a:pPr>
            <a:r>
              <a:rPr lang="en-US" sz="1800" dirty="0" smtClean="0">
                <a:ea typeface="Times New Roman" pitchFamily="-107" charset="0"/>
                <a:cs typeface="Times New Roman" pitchFamily="-107" charset="0"/>
              </a:rPr>
              <a:t>Preparation time: 2 to 3 weeks at least were needed before the beginning of dedicated runs to test and optimize the codes and to plan strategies for optimal use of the system. </a:t>
            </a:r>
            <a:r>
              <a:rPr lang="en-US" sz="1800" b="1" dirty="0" smtClean="0">
                <a:solidFill>
                  <a:srgbClr val="0000FF"/>
                </a:solidFill>
                <a:ea typeface="Times New Roman" pitchFamily="-107" charset="0"/>
                <a:cs typeface="Times New Roman" pitchFamily="-107" charset="0"/>
              </a:rPr>
              <a:t>Communication throughout the project was essential</a:t>
            </a:r>
            <a:r>
              <a:rPr lang="en-US" sz="1800" dirty="0" smtClean="0">
                <a:ea typeface="Times New Roman" pitchFamily="-107" charset="0"/>
                <a:cs typeface="Times New Roman" pitchFamily="-107" charset="0"/>
              </a:rPr>
              <a:t>:  (weekly </a:t>
            </a:r>
            <a:r>
              <a:rPr lang="en-US" sz="1800" dirty="0" err="1" smtClean="0">
                <a:ea typeface="Times New Roman" pitchFamily="-107" charset="0"/>
                <a:cs typeface="Times New Roman" pitchFamily="-107" charset="0"/>
              </a:rPr>
              <a:t>telecons</a:t>
            </a:r>
            <a:r>
              <a:rPr lang="en-US" sz="1800" dirty="0" smtClean="0">
                <a:ea typeface="Times New Roman" pitchFamily="-107" charset="0"/>
                <a:cs typeface="Times New Roman" pitchFamily="-107" charset="0"/>
              </a:rPr>
              <a:t>, email lists, personal calls, …)</a:t>
            </a:r>
          </a:p>
          <a:p>
            <a:pPr>
              <a:buFont typeface="Arial"/>
              <a:buChar char="•"/>
              <a:defRPr/>
            </a:pPr>
            <a:r>
              <a:rPr lang="en-US" sz="1800" dirty="0" smtClean="0"/>
              <a:t>Project Athena was a </a:t>
            </a:r>
            <a:r>
              <a:rPr lang="en-US" sz="1800" b="1" dirty="0" smtClean="0"/>
              <a:t>valuable experience for NICS</a:t>
            </a:r>
            <a:r>
              <a:rPr lang="en-US" sz="1800" dirty="0" smtClean="0"/>
              <a:t>, demonstrating the value of developing good teamwork practices through </a:t>
            </a:r>
            <a:r>
              <a:rPr lang="en-US" sz="1800" b="1" dirty="0" smtClean="0">
                <a:solidFill>
                  <a:srgbClr val="0000FF"/>
                </a:solidFill>
              </a:rPr>
              <a:t>real partnership between science groups and computational support group</a:t>
            </a:r>
            <a:r>
              <a:rPr lang="en-US" sz="1800" dirty="0" smtClean="0"/>
              <a:t>.</a:t>
            </a:r>
          </a:p>
          <a:p>
            <a:pPr>
              <a:buNone/>
              <a:defRPr/>
            </a:pPr>
            <a:endParaRPr lang="en-US" sz="1800" dirty="0" smtClean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905000" y="59436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0D5279"/>
                </a:solidFill>
                <a:latin typeface="+mj-lt"/>
              </a:rPr>
              <a:t>Athena Experiments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1200" y="5897880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http://</a:t>
            </a:r>
            <a:r>
              <a:rPr lang="en-US" sz="1800" dirty="0" err="1" smtClean="0">
                <a:solidFill>
                  <a:srgbClr val="FF0000"/>
                </a:solidFill>
                <a:latin typeface="+mn-lt"/>
              </a:rPr>
              <a:t>wxmaps.org/athena/home</a:t>
            </a:r>
            <a:r>
              <a:rPr lang="en-US" sz="1800" smtClean="0">
                <a:solidFill>
                  <a:srgbClr val="FF0000"/>
                </a:solidFill>
                <a:latin typeface="+mn-lt"/>
              </a:rPr>
              <a:t>/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Picture 8" descr="Athena_exps_rev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238" t="10528" r="12323" b="37472"/>
              <a:stretch>
                <a:fillRect/>
              </a:stretch>
            </p:blipFill>
          </mc:Choice>
          <mc:Fallback>
            <p:blipFill>
              <a:blip r:embed="rId3"/>
              <a:srcRect l="5238" t="10528" r="12323" b="37472"/>
              <a:stretch>
                <a:fillRect/>
              </a:stretch>
            </p:blipFill>
          </mc:Fallback>
        </mc:AlternateContent>
        <p:spPr>
          <a:xfrm>
            <a:off x="1801446" y="1874520"/>
            <a:ext cx="7190154" cy="4206240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o.png"/>
          <p:cNvPicPr>
            <a:picLocks noChangeAspect="1"/>
          </p:cNvPicPr>
          <p:nvPr/>
        </p:nvPicPr>
        <p:blipFill>
          <a:blip r:embed="rId2"/>
          <a:srcRect l="3571" r="5952" b="11548"/>
          <a:stretch>
            <a:fillRect/>
          </a:stretch>
        </p:blipFill>
        <p:spPr>
          <a:xfrm>
            <a:off x="228600" y="838200"/>
            <a:ext cx="5791200" cy="5558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599" y="1906012"/>
            <a:ext cx="32766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We ran 7-km grid on 640 nodes (2560 cores), because the computation was constrained by memory per core on Athena … more grid bisections means more “ghost rows” means more memory demand</a:t>
            </a:r>
            <a:endParaRPr lang="en-US" dirty="0">
              <a:latin typeface="+mn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NICAM Domain Decomposition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0"/>
            <a:ext cx="7239000" cy="132588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Web Page</a:t>
            </a:r>
            <a:br>
              <a:rPr lang="en-US" sz="4000" dirty="0" smtClean="0"/>
            </a:br>
            <a:r>
              <a:rPr lang="en-US" sz="1800" b="0" dirty="0" smtClean="0">
                <a:solidFill>
                  <a:schemeClr val="tx1"/>
                </a:solidFill>
              </a:rPr>
              <a:t>http://</a:t>
            </a:r>
            <a:r>
              <a:rPr lang="en-US" sz="1800" b="0" dirty="0" err="1" smtClean="0">
                <a:solidFill>
                  <a:schemeClr val="tx1"/>
                </a:solidFill>
              </a:rPr>
              <a:t>wxmaps.org</a:t>
            </a:r>
            <a:r>
              <a:rPr lang="en-US" sz="1800" b="0" dirty="0" smtClean="0">
                <a:solidFill>
                  <a:schemeClr val="tx1"/>
                </a:solidFill>
              </a:rPr>
              <a:t>/Athena/home</a:t>
            </a:r>
            <a:endParaRPr lang="en-US" sz="4000" b="0" dirty="0">
              <a:solidFill>
                <a:schemeClr val="tx1"/>
              </a:solidFill>
            </a:endParaRPr>
          </a:p>
        </p:txBody>
      </p:sp>
      <p:pic>
        <p:nvPicPr>
          <p:cNvPr id="6" name="Picture 5" descr="foo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325880"/>
            <a:ext cx="6781800" cy="5065356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101600">
              <a:schemeClr val="bg1">
                <a:lumMod val="50000"/>
                <a:alpha val="75000"/>
              </a:schemeClr>
            </a:glow>
            <a:softEdge rad="101600"/>
          </a:effec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FABD-6F1C-6C4B-96F8-EF9C2D34B4A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6629400" cy="1143000"/>
          </a:xfrm>
        </p:spPr>
        <p:txBody>
          <a:bodyPr/>
          <a:lstStyle/>
          <a:p>
            <a:r>
              <a:rPr lang="en-GB" dirty="0" smtClean="0"/>
              <a:t>Sample Results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2200" y="2057400"/>
            <a:ext cx="6705600" cy="4114800"/>
          </a:xfrm>
        </p:spPr>
        <p:txBody>
          <a:bodyPr/>
          <a:lstStyle/>
          <a:p>
            <a:r>
              <a:rPr lang="en-US" sz="2400" dirty="0" smtClean="0"/>
              <a:t>Basics of model climate</a:t>
            </a:r>
          </a:p>
          <a:p>
            <a:r>
              <a:rPr lang="en-US" sz="2400" dirty="0" smtClean="0"/>
              <a:t>Resolution dependence of snow</a:t>
            </a:r>
          </a:p>
          <a:p>
            <a:r>
              <a:rPr lang="en-US" sz="2400" dirty="0" smtClean="0"/>
              <a:t>Diurnal cycle of precipitation</a:t>
            </a:r>
          </a:p>
          <a:p>
            <a:r>
              <a:rPr lang="en-US" sz="2400" dirty="0" smtClean="0"/>
              <a:t>Projection of climate change</a:t>
            </a:r>
          </a:p>
          <a:p>
            <a:r>
              <a:rPr lang="en-US" sz="2400" dirty="0" smtClean="0"/>
              <a:t>Tropical cyclones</a:t>
            </a:r>
          </a:p>
          <a:p>
            <a:endParaRPr lang="en-US" sz="2400" dirty="0"/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6629400" cy="1143000"/>
          </a:xfrm>
        </p:spPr>
        <p:txBody>
          <a:bodyPr/>
          <a:lstStyle/>
          <a:p>
            <a:r>
              <a:rPr lang="en-GB" dirty="0" smtClean="0"/>
              <a:t>Sample Results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2200" y="2057400"/>
            <a:ext cx="6705600" cy="4114800"/>
          </a:xfrm>
        </p:spPr>
        <p:txBody>
          <a:bodyPr/>
          <a:lstStyle/>
          <a:p>
            <a:r>
              <a:rPr lang="en-US" sz="2400" dirty="0" smtClean="0"/>
              <a:t>Basics of model climate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Resolution dependence of snow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Diurnal cycle of precipitation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Projection of climate change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Tropical cyclones</a:t>
            </a:r>
          </a:p>
          <a:p>
            <a:endParaRPr lang="en-US" sz="2400" dirty="0">
              <a:solidFill>
                <a:srgbClr val="BFBFBF"/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37160"/>
            <a:ext cx="7391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D5279"/>
                </a:solidFill>
              </a:rPr>
              <a:t>Origins</a:t>
            </a:r>
            <a:endParaRPr lang="en-US" dirty="0" smtClean="0">
              <a:solidFill>
                <a:srgbClr val="0D5279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143000"/>
            <a:ext cx="7772400" cy="5410200"/>
          </a:xfrm>
        </p:spPr>
        <p:txBody>
          <a:bodyPr/>
          <a:lstStyle/>
          <a:p>
            <a:pPr lvl="1" eaLnBrk="1" hangingPunct="1">
              <a:buFont typeface="Symbol" pitchFamily="-107" charset="2"/>
              <a:buChar char="·"/>
            </a:pPr>
            <a:r>
              <a:rPr lang="en-US" sz="1800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The World Modeling Summit (WMS) in May 2008 called for a revolution in climate modeling to more rapidly advance improvements in accuracy and reliability</a:t>
            </a:r>
          </a:p>
          <a:p>
            <a:pPr lvl="1" eaLnBrk="1" hangingPunct="1">
              <a:buFont typeface="Symbol" pitchFamily="-107" charset="2"/>
              <a:buChar char="·"/>
            </a:pPr>
            <a:r>
              <a:rPr lang="en-US" sz="1800" dirty="0" smtClean="0">
                <a:solidFill>
                  <a:srgbClr val="FFFFFF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The WMS recommended </a:t>
            </a:r>
            <a:r>
              <a:rPr lang="en-US" sz="1800" dirty="0" err="1" smtClean="0">
                <a:solidFill>
                  <a:srgbClr val="FFFFFF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petascale</a:t>
            </a:r>
            <a:r>
              <a:rPr lang="en-US" sz="1800" dirty="0" smtClean="0">
                <a:solidFill>
                  <a:srgbClr val="FFFFFF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 supercomputers dedicated to climate modeling based in at least 3 international facilities</a:t>
            </a:r>
          </a:p>
          <a:p>
            <a:pPr lvl="2" eaLnBrk="1" hangingPunct="1">
              <a:buFont typeface="Symbol" pitchFamily="-107" charset="2"/>
              <a:buChar char="·"/>
            </a:pPr>
            <a:r>
              <a:rPr lang="en-US" sz="1400" dirty="0" smtClean="0">
                <a:solidFill>
                  <a:srgbClr val="FFFFFF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Dedicated </a:t>
            </a:r>
            <a:r>
              <a:rPr lang="en-US" sz="1400" dirty="0" err="1" smtClean="0">
                <a:solidFill>
                  <a:srgbClr val="FFFFFF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petascale</a:t>
            </a:r>
            <a:r>
              <a:rPr lang="en-US" sz="1400" dirty="0" smtClean="0">
                <a:solidFill>
                  <a:srgbClr val="FFFFFF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 machines are needed to provide enough computational capability and a controlled environment to support long runs and the management, analysis and stewardship of very large (</a:t>
            </a:r>
            <a:r>
              <a:rPr lang="en-US" sz="1400" dirty="0" err="1" smtClean="0">
                <a:solidFill>
                  <a:srgbClr val="FFFFFF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petabyte</a:t>
            </a:r>
            <a:r>
              <a:rPr lang="en-US" sz="1400" dirty="0" smtClean="0">
                <a:solidFill>
                  <a:srgbClr val="FFFFFF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) data sets</a:t>
            </a:r>
          </a:p>
          <a:p>
            <a:pPr lvl="1" eaLnBrk="1" hangingPunct="1">
              <a:buFont typeface="Symbol" pitchFamily="-107" charset="2"/>
              <a:buChar char="·"/>
            </a:pPr>
            <a:r>
              <a:rPr lang="en-US" sz="1800" dirty="0" smtClean="0">
                <a:solidFill>
                  <a:srgbClr val="FFFFFF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The U.S. National Science Foundation, recognizing the importance of the problem, realized that a resource (</a:t>
            </a:r>
            <a:r>
              <a:rPr lang="en-US" sz="1800" i="1" dirty="0" smtClean="0">
                <a:solidFill>
                  <a:srgbClr val="FFFFFF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Athena</a:t>
            </a:r>
            <a:r>
              <a:rPr lang="en-US" sz="1800" dirty="0" smtClean="0">
                <a:solidFill>
                  <a:srgbClr val="FFFFFF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) was available to meet the challenge of the World Modeling Summit and offered to dedicate the Athena supercomputer over a six-month period in 2009-2010</a:t>
            </a:r>
          </a:p>
          <a:p>
            <a:pPr lvl="1" eaLnBrk="1" hangingPunct="1">
              <a:buFont typeface="Symbol" pitchFamily="-107" charset="2"/>
              <a:buChar char="·"/>
            </a:pPr>
            <a:r>
              <a:rPr lang="en-US" sz="1800" dirty="0" smtClean="0">
                <a:solidFill>
                  <a:srgbClr val="FFFFFF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An international collaboration was formed among groups in the U.S., Japan and the U.K. to use Athena to take up the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93713" y="214315"/>
            <a:ext cx="8113712" cy="708025"/>
          </a:xfrm>
        </p:spPr>
        <p:txBody>
          <a:bodyPr/>
          <a:lstStyle/>
          <a:p>
            <a:pPr algn="ctr"/>
            <a:r>
              <a:rPr lang="en-GB" sz="2400"/>
              <a:t>Total Column Liquid Water (DJF 1989-2007)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75" y="1090614"/>
            <a:ext cx="4071938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  <a:ea typeface="+mn-ea"/>
                <a:cs typeface="Arial" charset="0"/>
              </a:rPr>
              <a:t>T159-SSM/I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1071563"/>
            <a:ext cx="4071938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  <a:ea typeface="+mn-ea"/>
                <a:cs typeface="Arial" charset="0"/>
              </a:rPr>
              <a:t>T511-T159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3440" y="3662364"/>
            <a:ext cx="407193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  <a:ea typeface="+mn-ea"/>
                <a:cs typeface="Arial" charset="0"/>
              </a:rPr>
              <a:t>T2047-</a:t>
            </a:r>
            <a:r>
              <a:rPr lang="en-GB" sz="1600" dirty="0" smtClean="0">
                <a:latin typeface="+mj-lt"/>
                <a:ea typeface="+mn-ea"/>
                <a:cs typeface="Arial" charset="0"/>
              </a:rPr>
              <a:t>T1279</a:t>
            </a:r>
            <a:endParaRPr lang="en-GB" sz="1600" dirty="0">
              <a:latin typeface="+mj-lt"/>
              <a:ea typeface="+mn-ea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875" y="3662364"/>
            <a:ext cx="4071938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latin typeface="+mj-lt"/>
                <a:ea typeface="+mn-ea"/>
                <a:cs typeface="Arial" charset="0"/>
              </a:rPr>
              <a:t>T1279-T511</a:t>
            </a:r>
          </a:p>
        </p:txBody>
      </p:sp>
      <p:pic>
        <p:nvPicPr>
          <p:cNvPr id="27657" name="Picture 15" descr="dummy.ps"/>
          <p:cNvPicPr>
            <a:picLocks noChangeAspect="1"/>
          </p:cNvPicPr>
          <p:nvPr/>
        </p:nvPicPr>
        <p:blipFill>
          <a:blip r:embed="rId3"/>
          <a:srcRect t="54167"/>
          <a:stretch>
            <a:fillRect/>
          </a:stretch>
        </p:blipFill>
        <p:spPr bwMode="auto">
          <a:xfrm>
            <a:off x="71438" y="1415098"/>
            <a:ext cx="4545012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6" descr="dummy.ps"/>
          <p:cNvPicPr>
            <a:picLocks noChangeAspect="1"/>
          </p:cNvPicPr>
          <p:nvPr/>
        </p:nvPicPr>
        <p:blipFill>
          <a:blip r:embed="rId4"/>
          <a:srcRect t="55208"/>
          <a:stretch>
            <a:fillRect/>
          </a:stretch>
        </p:blipFill>
        <p:spPr bwMode="auto">
          <a:xfrm>
            <a:off x="4527552" y="1457961"/>
            <a:ext cx="4545013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7" descr="dummy.ps"/>
          <p:cNvPicPr>
            <a:picLocks noChangeAspect="1"/>
          </p:cNvPicPr>
          <p:nvPr/>
        </p:nvPicPr>
        <p:blipFill>
          <a:blip r:embed="rId5"/>
          <a:srcRect t="55208"/>
          <a:stretch>
            <a:fillRect/>
          </a:stretch>
        </p:blipFill>
        <p:spPr bwMode="auto">
          <a:xfrm>
            <a:off x="71438" y="3978275"/>
            <a:ext cx="4545012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22" descr="dummy.ps"/>
          <p:cNvPicPr>
            <a:picLocks noChangeAspect="1"/>
          </p:cNvPicPr>
          <p:nvPr/>
        </p:nvPicPr>
        <p:blipFill>
          <a:blip r:embed="rId6"/>
          <a:srcRect t="55208"/>
          <a:stretch>
            <a:fillRect/>
          </a:stretch>
        </p:blipFill>
        <p:spPr bwMode="auto">
          <a:xfrm>
            <a:off x="4527552" y="3978275"/>
            <a:ext cx="4545013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ropics.t2047.trmm.png"/>
          <p:cNvPicPr>
            <a:picLocks noChangeAspect="1"/>
          </p:cNvPicPr>
          <p:nvPr/>
        </p:nvPicPr>
        <p:blipFill>
          <a:blip r:embed="rId3"/>
          <a:srcRect t="2667" r="2500"/>
          <a:stretch>
            <a:fillRect/>
          </a:stretch>
        </p:blipFill>
        <p:spPr>
          <a:xfrm>
            <a:off x="228600" y="914400"/>
            <a:ext cx="8686800" cy="541996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93346" y="1262156"/>
            <a:ext cx="2946404" cy="4071844"/>
            <a:chOff x="1893346" y="673555"/>
            <a:chExt cx="2946404" cy="4071844"/>
          </a:xfrm>
        </p:grpSpPr>
        <p:sp>
          <p:nvSpPr>
            <p:cNvPr id="17" name="Oval 16"/>
            <p:cNvSpPr/>
            <p:nvPr/>
          </p:nvSpPr>
          <p:spPr>
            <a:xfrm rot="1069568">
              <a:off x="1893346" y="673555"/>
              <a:ext cx="2931583" cy="1210110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 rot="1069568">
              <a:off x="1908167" y="3535289"/>
              <a:ext cx="2931583" cy="1210110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 bwMode="auto">
          <a:xfrm>
            <a:off x="493713" y="214315"/>
            <a:ext cx="81137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smtClean="0">
                <a:ln>
                  <a:noFill/>
                </a:ln>
                <a:solidFill>
                  <a:srgbClr val="0B517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Total JJA Precipitation (2000-2008)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B517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93713" y="214315"/>
            <a:ext cx="8113712" cy="708025"/>
          </a:xfrm>
        </p:spPr>
        <p:txBody>
          <a:bodyPr/>
          <a:lstStyle/>
          <a:p>
            <a:pPr algn="ctr"/>
            <a:r>
              <a:rPr lang="en-GB" sz="2400" dirty="0"/>
              <a:t>Total</a:t>
            </a:r>
            <a:r>
              <a:rPr lang="en-GB" sz="2400" dirty="0" smtClean="0"/>
              <a:t> JJA Precipitation (2000-2008)</a:t>
            </a:r>
            <a:endParaRPr lang="en-GB" sz="2400" dirty="0"/>
          </a:p>
        </p:txBody>
      </p:sp>
      <p:pic>
        <p:nvPicPr>
          <p:cNvPr id="7" name="Picture 6" descr="white.tropics.nicam.trmm.png"/>
          <p:cNvPicPr>
            <a:picLocks noChangeAspect="1"/>
          </p:cNvPicPr>
          <p:nvPr/>
        </p:nvPicPr>
        <p:blipFill>
          <a:blip r:embed="rId3"/>
          <a:srcRect t="2667" r="3333"/>
          <a:stretch>
            <a:fillRect/>
          </a:stretch>
        </p:blipFill>
        <p:spPr>
          <a:xfrm>
            <a:off x="152400" y="914400"/>
            <a:ext cx="8686800" cy="5466693"/>
          </a:xfrm>
          <a:prstGeom prst="rect">
            <a:avLst/>
          </a:prstGeom>
        </p:spPr>
      </p:pic>
      <p:grpSp>
        <p:nvGrpSpPr>
          <p:cNvPr id="8" name="Group 10"/>
          <p:cNvGrpSpPr/>
          <p:nvPr/>
        </p:nvGrpSpPr>
        <p:grpSpPr>
          <a:xfrm>
            <a:off x="1893346" y="1435555"/>
            <a:ext cx="2946404" cy="4071844"/>
            <a:chOff x="1893346" y="673555"/>
            <a:chExt cx="2946404" cy="4071844"/>
          </a:xfrm>
        </p:grpSpPr>
        <p:sp>
          <p:nvSpPr>
            <p:cNvPr id="9" name="Oval 8"/>
            <p:cNvSpPr/>
            <p:nvPr/>
          </p:nvSpPr>
          <p:spPr>
            <a:xfrm rot="1069568">
              <a:off x="1893346" y="673555"/>
              <a:ext cx="2931583" cy="1210110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 rot="1069568">
              <a:off x="1908167" y="3535289"/>
              <a:ext cx="2931583" cy="1210110"/>
            </a:xfrm>
            <a:prstGeom prst="ellips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 rot="19833481">
            <a:off x="1634" y="2978032"/>
            <a:ext cx="8864889" cy="92333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LARGE BIASES REMAIN</a:t>
            </a:r>
            <a:endParaRPr lang="en-US" sz="5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57572" y="160656"/>
            <a:ext cx="8628856" cy="708025"/>
          </a:xfrm>
        </p:spPr>
        <p:txBody>
          <a:bodyPr/>
          <a:lstStyle/>
          <a:p>
            <a:pPr algn="ctr"/>
            <a:r>
              <a:rPr lang="en-GB" sz="3200" dirty="0"/>
              <a:t>Blocking Frequencies: DJFM 1960-2007</a:t>
            </a:r>
          </a:p>
        </p:txBody>
      </p:sp>
      <p:pic>
        <p:nvPicPr>
          <p:cNvPr id="22533" name="Picture 6" descr="dummy.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990600"/>
            <a:ext cx="7053263" cy="508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5000" y="1219200"/>
            <a:ext cx="1953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Tibaldi-Molteni</a:t>
            </a:r>
            <a:r>
              <a:rPr lang="en-US" sz="1600" dirty="0" smtClean="0">
                <a:latin typeface="+mn-lt"/>
              </a:rPr>
              <a:t> Index</a:t>
            </a:r>
            <a:endParaRPr lang="en-US" sz="16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57572" y="160656"/>
            <a:ext cx="8628856" cy="708025"/>
          </a:xfrm>
        </p:spPr>
        <p:txBody>
          <a:bodyPr/>
          <a:lstStyle/>
          <a:p>
            <a:pPr algn="ctr"/>
            <a:r>
              <a:rPr lang="en-GB" sz="3200" dirty="0"/>
              <a:t>Blocking Frequencies: DJFM</a:t>
            </a:r>
            <a:r>
              <a:rPr lang="en-GB" sz="3200" dirty="0" smtClean="0"/>
              <a:t> </a:t>
            </a:r>
            <a:r>
              <a:rPr lang="en-GB" sz="3200" dirty="0" smtClean="0">
                <a:solidFill>
                  <a:srgbClr val="FF0000"/>
                </a:solidFill>
              </a:rPr>
              <a:t>1989</a:t>
            </a:r>
            <a:r>
              <a:rPr lang="en-GB" sz="3200" dirty="0" smtClean="0"/>
              <a:t>-2007</a:t>
            </a:r>
            <a:endParaRPr lang="en-GB" sz="3200" dirty="0"/>
          </a:p>
        </p:txBody>
      </p:sp>
      <p:pic>
        <p:nvPicPr>
          <p:cNvPr id="4" name="Picture 3" descr="blocking_sensitivity experiment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1504" t="10000" r="6531" b="45671"/>
              <a:stretch>
                <a:fillRect/>
              </a:stretch>
            </p:blipFill>
          </mc:Choice>
          <mc:Fallback>
            <p:blipFill>
              <a:blip r:embed="rId3"/>
              <a:srcRect l="11504" t="10000" r="6531" b="45671"/>
              <a:stretch>
                <a:fillRect/>
              </a:stretch>
            </p:blipFill>
          </mc:Fallback>
        </mc:AlternateContent>
        <p:spPr>
          <a:xfrm>
            <a:off x="685800" y="914400"/>
            <a:ext cx="7543800" cy="5280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00" y="1143000"/>
            <a:ext cx="1953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+mn-lt"/>
              </a:rPr>
              <a:t>Tibaldi-Molteni</a:t>
            </a:r>
            <a:r>
              <a:rPr lang="en-US" sz="1600" dirty="0" smtClean="0">
                <a:latin typeface="+mn-lt"/>
              </a:rPr>
              <a:t> Index</a:t>
            </a:r>
            <a:endParaRPr lang="en-US" sz="1600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6629400" cy="1143000"/>
          </a:xfrm>
        </p:spPr>
        <p:txBody>
          <a:bodyPr/>
          <a:lstStyle/>
          <a:p>
            <a:r>
              <a:rPr lang="en-GB" dirty="0" smtClean="0"/>
              <a:t>Sample Results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2200" y="2057400"/>
            <a:ext cx="6705600" cy="4114800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Basics of model climate</a:t>
            </a:r>
          </a:p>
          <a:p>
            <a:r>
              <a:rPr lang="en-US" sz="2400" dirty="0" smtClean="0"/>
              <a:t>Resolution dependence of snow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Diurnal cycle of precipitation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Projection of climate change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Tropical cyclones</a:t>
            </a:r>
          </a:p>
          <a:p>
            <a:endParaRPr lang="en-US" sz="2400" dirty="0">
              <a:solidFill>
                <a:srgbClr val="BFBFBF"/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-1"/>
            <a:ext cx="4000500" cy="1346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2400" b="1" dirty="0" smtClean="0"/>
              <a:t>IFS JFM Mean Snow Depth</a:t>
            </a:r>
            <a:br>
              <a:rPr lang="en-GB" sz="2400" b="1" dirty="0" smtClean="0"/>
            </a:br>
            <a:r>
              <a:rPr lang="en-GB" sz="1800" b="1" dirty="0" smtClean="0"/>
              <a:t>CONUS Transect at 40 N</a:t>
            </a:r>
            <a:endParaRPr lang="en-US" sz="2400" dirty="0"/>
          </a:p>
        </p:txBody>
      </p:sp>
      <p:pic>
        <p:nvPicPr>
          <p:cNvPr id="50179" name="Picture 5" descr="s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9110" y="0"/>
            <a:ext cx="4834890" cy="644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42900" y="2413000"/>
            <a:ext cx="4000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Interpolated 15-km and 39-km grid data ~agree with native 125-km grid </a:t>
            </a:r>
            <a:r>
              <a:rPr lang="en-US" dirty="0" smtClean="0">
                <a:latin typeface="+mn-lt"/>
              </a:rPr>
              <a:t>values</a:t>
            </a:r>
            <a:endParaRPr lang="en-US" sz="2400" dirty="0" smtClean="0">
              <a:latin typeface="+mn-lt"/>
            </a:endParaRPr>
          </a:p>
          <a:p>
            <a:pPr algn="ctr"/>
            <a:endParaRPr lang="en-US" sz="2400" dirty="0" smtClean="0">
              <a:latin typeface="+mn-lt"/>
            </a:endParaRPr>
          </a:p>
          <a:p>
            <a:pPr algn="ctr"/>
            <a:r>
              <a:rPr lang="en-US" sz="2400" dirty="0" err="1" smtClean="0">
                <a:latin typeface="+mn-lt"/>
              </a:rPr>
              <a:t>Orographic</a:t>
            </a:r>
            <a:r>
              <a:rPr lang="en-US" sz="2400" dirty="0" smtClean="0">
                <a:latin typeface="+mn-lt"/>
              </a:rPr>
              <a:t> features are not properly represented at low resolution </a:t>
            </a:r>
            <a:endParaRPr lang="en-US" sz="24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0" y="411481"/>
            <a:ext cx="1192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15-km grid</a:t>
            </a:r>
            <a:endParaRPr lang="en-US" sz="14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0" y="2514601"/>
            <a:ext cx="1192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39-km grid</a:t>
            </a:r>
            <a:endParaRPr lang="en-US" sz="1400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1" y="4526281"/>
            <a:ext cx="1385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n-lt"/>
              </a:rPr>
              <a:t>125-km grids</a:t>
            </a:r>
            <a:endParaRPr lang="en-US" sz="1400" b="1" dirty="0">
              <a:latin typeface="+mn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sd_histograms.png"/>
          <p:cNvPicPr>
            <a:picLocks noChangeAspect="1"/>
          </p:cNvPicPr>
          <p:nvPr/>
        </p:nvPicPr>
        <p:blipFill>
          <a:blip r:embed="rId3"/>
          <a:srcRect l="2315" t="51707" r="9652" b="2607"/>
          <a:stretch>
            <a:fillRect/>
          </a:stretch>
        </p:blipFill>
        <p:spPr bwMode="auto">
          <a:xfrm>
            <a:off x="560920" y="1905000"/>
            <a:ext cx="8049680" cy="29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19201" y="5410200"/>
            <a:ext cx="6717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Decreasing Resolution Biases Distribution</a:t>
            </a:r>
            <a:endParaRPr lang="en-US" sz="2400" b="1" dirty="0">
              <a:latin typeface="+mn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3344333" y="3378796"/>
            <a:ext cx="2506134" cy="1148078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12933" y="3388957"/>
            <a:ext cx="2506134" cy="1178559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62000" y="3352800"/>
            <a:ext cx="2506134" cy="1148078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13072" y="304800"/>
            <a:ext cx="6717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D5279"/>
                </a:solidFill>
                <a:latin typeface="+mn-lt"/>
              </a:rPr>
              <a:t>Snow Depth (mm) in </a:t>
            </a:r>
            <a:r>
              <a:rPr lang="en-US" b="1" dirty="0" smtClean="0">
                <a:solidFill>
                  <a:srgbClr val="0D5279"/>
                </a:solidFill>
                <a:latin typeface="+mn-lt"/>
              </a:rPr>
              <a:t>Western N. America</a:t>
            </a:r>
            <a:endParaRPr lang="en-US" sz="2400" b="1" dirty="0">
              <a:solidFill>
                <a:srgbClr val="0D5279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1371600"/>
            <a:ext cx="221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T159 (125 km)</a:t>
            </a:r>
            <a:endParaRPr lang="en-US" sz="24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64036" y="1371600"/>
            <a:ext cx="221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T511 (39 km)</a:t>
            </a:r>
            <a:endParaRPr lang="en-US" sz="24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48400" y="1371600"/>
            <a:ext cx="221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</a:rPr>
              <a:t>T1279 (16 km)</a:t>
            </a:r>
            <a:endParaRPr lang="en-US" sz="2400" dirty="0"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6629400" cy="1143000"/>
          </a:xfrm>
        </p:spPr>
        <p:txBody>
          <a:bodyPr/>
          <a:lstStyle/>
          <a:p>
            <a:r>
              <a:rPr lang="en-GB" dirty="0" smtClean="0"/>
              <a:t>Sample Results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2200" y="2057400"/>
            <a:ext cx="6705600" cy="4114800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Basics of model climate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Resolution dependence of snow</a:t>
            </a:r>
          </a:p>
          <a:p>
            <a:r>
              <a:rPr lang="en-US" sz="2400" dirty="0" smtClean="0"/>
              <a:t>Diurnal cycle of precipitation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Projection of climate change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Tropical cyclones</a:t>
            </a:r>
          </a:p>
          <a:p>
            <a:endParaRPr lang="en-US" sz="2400" dirty="0"/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1"/>
            <a:ext cx="9144000" cy="86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B517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Resolution Dependence of Diurnal Cycle of Precipitation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B517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4953000" y="961631"/>
          <a:ext cx="3810000" cy="5515369"/>
        </p:xfrm>
        <a:graphic>
          <a:graphicData uri="http://schemas.openxmlformats.org/presentationml/2006/ole">
            <p:oleObj spid="_x0000_s43010" name="Document" r:id="rId3" imgW="5486400" imgH="7099300" progId="Word.Document.12">
              <p:link updateAutomatic="1"/>
            </p:oleObj>
          </a:graphicData>
        </a:graphic>
      </p:graphicFrame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304800" y="956930"/>
          <a:ext cx="3810000" cy="5443870"/>
        </p:xfrm>
        <a:graphic>
          <a:graphicData uri="http://schemas.openxmlformats.org/presentationml/2006/ole">
            <p:oleObj spid="_x0000_s43011" name="Document" r:id="rId4" imgW="5486400" imgH="7099300" progId="Word.Document.12">
              <p:link updateAutomatic="1"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00200" y="594360"/>
            <a:ext cx="119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amplitude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1" y="594360"/>
            <a:ext cx="772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phase</a:t>
            </a:r>
            <a:endParaRPr lang="en-US" sz="20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09800" y="2133600"/>
            <a:ext cx="1905000" cy="25755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858000" y="2240280"/>
            <a:ext cx="1905000" cy="25603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1905000"/>
            <a:ext cx="680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NICAM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1981200"/>
            <a:ext cx="680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NICAM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FR.png                                                         000865F2Macintosh HD                   C2DA7588:"/>
          <p:cNvPicPr>
            <a:picLocks noChangeAspect="1" noChangeArrowheads="1"/>
          </p:cNvPicPr>
          <p:nvPr/>
        </p:nvPicPr>
        <p:blipFill>
          <a:blip r:embed="rId2">
            <a:lum bright="44000" contrast="-6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190500" y="2971800"/>
            <a:ext cx="8763000" cy="34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sz="3200" b="1" dirty="0" smtClean="0">
                <a:solidFill>
                  <a:srgbClr val="E31323"/>
                </a:solidFill>
                <a:latin typeface="Helvetica" pitchFamily="-107" charset="0"/>
              </a:rPr>
              <a:t>Revolutionizing Climate Modeling</a:t>
            </a:r>
            <a:endParaRPr lang="en-US" sz="3200" b="1" dirty="0" smtClean="0">
              <a:latin typeface="Helvetica" pitchFamily="-107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800" b="1" u="sng" dirty="0" smtClean="0">
                <a:latin typeface="Helvetica" pitchFamily="-107" charset="0"/>
              </a:rPr>
              <a:t>May 2008 World Modeling Summit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800" b="1" dirty="0" smtClean="0">
                <a:latin typeface="Helvetica" pitchFamily="-107" charset="0"/>
              </a:rPr>
              <a:t>Requirements for Climate Change Modeling: </a:t>
            </a:r>
          </a:p>
          <a:p>
            <a:pPr marL="2054225" indent="-450850" eaLnBrk="1" hangingPunct="1">
              <a:spcBef>
                <a:spcPct val="20000"/>
              </a:spcBef>
              <a:buFont typeface="Arial"/>
              <a:buChar char="•"/>
            </a:pPr>
            <a:r>
              <a:rPr lang="en-US" b="1" dirty="0" smtClean="0">
                <a:latin typeface="Helvetica" pitchFamily="-107" charset="0"/>
              </a:rPr>
              <a:t>Dedicated </a:t>
            </a:r>
            <a:r>
              <a:rPr lang="en-US" b="1" dirty="0">
                <a:latin typeface="Helvetica" pitchFamily="-107" charset="0"/>
              </a:rPr>
              <a:t>High-End Computing</a:t>
            </a:r>
            <a:r>
              <a:rPr lang="en-US" b="1" dirty="0" smtClean="0">
                <a:latin typeface="Helvetica" pitchFamily="-107" charset="0"/>
              </a:rPr>
              <a:t> </a:t>
            </a:r>
          </a:p>
          <a:p>
            <a:pPr marL="2054225" indent="-450850" eaLnBrk="1" hangingPunct="1">
              <a:spcBef>
                <a:spcPct val="20000"/>
              </a:spcBef>
              <a:buFont typeface="Arial"/>
              <a:buChar char="•"/>
            </a:pPr>
            <a:r>
              <a:rPr lang="en-US" b="1" dirty="0" smtClean="0">
                <a:latin typeface="Helvetica" pitchFamily="-107" charset="0"/>
              </a:rPr>
              <a:t>International Collaboration</a:t>
            </a:r>
            <a:endParaRPr lang="en-US" dirty="0" smtClean="0">
              <a:latin typeface="Helvetica" pitchFamily="-107" charset="0"/>
            </a:endParaRPr>
          </a:p>
        </p:txBody>
      </p:sp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7096127" y="6613526"/>
            <a:ext cx="208262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latin typeface="Helvetica" pitchFamily="-107" charset="0"/>
              </a:rPr>
              <a:t>Apologies to Eugene Delacroix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AFABD-6F1C-6C4B-96F8-EF9C2D34B4A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1"/>
            <a:ext cx="9144000" cy="86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B517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Resolution Dependence of Diurnal Cycle of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D527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Precipitation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D527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5029201" y="951091"/>
          <a:ext cx="3809999" cy="5495430"/>
        </p:xfrm>
        <a:graphic>
          <a:graphicData uri="http://schemas.openxmlformats.org/presentationml/2006/ole">
            <p:oleObj spid="_x0000_s45060" name="Document" r:id="rId3" imgW="5486400" imgH="7099300" progId="Word.Document.12">
              <p:link updateAutomatic="1"/>
            </p:oleObj>
          </a:graphicData>
        </a:graphic>
      </p:graphicFrame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304801" y="960120"/>
          <a:ext cx="3820062" cy="5486400"/>
        </p:xfrm>
        <a:graphic>
          <a:graphicData uri="http://schemas.openxmlformats.org/presentationml/2006/ole">
            <p:oleObj spid="_x0000_s45061" name="Document" r:id="rId4" imgW="5486400" imgH="7099300" progId="Word.Document.12">
              <p:link updateAutomatic="1"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00200" y="590490"/>
            <a:ext cx="119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amplitude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3059" y="590490"/>
            <a:ext cx="772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phase</a:t>
            </a:r>
            <a:endParaRPr lang="en-US" sz="20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09800" y="2240280"/>
            <a:ext cx="1905000" cy="25603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858000" y="2240280"/>
            <a:ext cx="1981200" cy="25603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6629400" cy="1143000"/>
          </a:xfrm>
        </p:spPr>
        <p:txBody>
          <a:bodyPr/>
          <a:lstStyle/>
          <a:p>
            <a:r>
              <a:rPr lang="en-GB" dirty="0" smtClean="0"/>
              <a:t>Sample Results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2200" y="2057400"/>
            <a:ext cx="6705600" cy="4114800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Basics of model climate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Resolution dependence of snow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Diurnal cycle of precipitation</a:t>
            </a:r>
          </a:p>
          <a:p>
            <a:r>
              <a:rPr lang="en-US" sz="2400" dirty="0" smtClean="0"/>
              <a:t>Projection of climate change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Tropical cyclones</a:t>
            </a:r>
          </a:p>
          <a:p>
            <a:endParaRPr lang="en-US" sz="2400" dirty="0"/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905000" y="594360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0D5279"/>
                </a:solidFill>
                <a:latin typeface="+mj-lt"/>
              </a:rPr>
              <a:t>Athena Experiments</a:t>
            </a:r>
          </a:p>
        </p:txBody>
      </p:sp>
      <p:pic>
        <p:nvPicPr>
          <p:cNvPr id="9" name="Picture 8" descr="Athena_exps_rev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5238" t="49528" r="12323" b="40978"/>
              <a:stretch>
                <a:fillRect/>
              </a:stretch>
            </p:blipFill>
          </mc:Choice>
          <mc:Fallback>
            <p:blipFill>
              <a:blip r:embed="rId3"/>
              <a:srcRect l="5238" t="49528" r="12323" b="40978"/>
              <a:stretch>
                <a:fillRect/>
              </a:stretch>
            </p:blipFill>
          </mc:Fallback>
        </mc:AlternateContent>
        <p:spPr>
          <a:xfrm>
            <a:off x="-76200" y="3886200"/>
            <a:ext cx="9274257" cy="990600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napshot 2008-05-23#1413C2.tiff                                000865F2Macintosh HD                   C2DA7588:"/>
          <p:cNvPicPr>
            <a:picLocks noChangeAspect="1" noChangeArrowheads="1"/>
          </p:cNvPicPr>
          <p:nvPr/>
        </p:nvPicPr>
        <p:blipFill>
          <a:blip r:embed="rId2"/>
          <a:srcRect t="2437" b="5656"/>
          <a:stretch>
            <a:fillRect/>
          </a:stretch>
        </p:blipFill>
        <p:spPr bwMode="auto">
          <a:xfrm>
            <a:off x="621870" y="1143000"/>
            <a:ext cx="790026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D5279"/>
                </a:solidFill>
                <a:latin typeface="Arial"/>
                <a:cs typeface="Arial"/>
              </a:rPr>
              <a:t>Regional Climate Change – Beyond Today’s Models’ Ability?</a:t>
            </a:r>
            <a:endParaRPr lang="en-US" sz="2800" b="1" dirty="0">
              <a:solidFill>
                <a:srgbClr val="0D5279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295400" y="4800600"/>
            <a:ext cx="1600200" cy="8382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105400" y="4876800"/>
            <a:ext cx="1600200" cy="8382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CE11-0335-6D40-9278-82148D737DE9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Annual Mean Precipitation Change</a:t>
            </a:r>
            <a:br>
              <a:rPr lang="en-US" sz="3200" b="1" dirty="0" smtClean="0"/>
            </a:br>
            <a:r>
              <a:rPr lang="en-US" sz="3200" b="1" dirty="0" smtClean="0"/>
              <a:t>Europe: 21</a:t>
            </a:r>
            <a:r>
              <a:rPr lang="en-US" sz="3200" b="1" baseline="30000" dirty="0" smtClean="0"/>
              <a:t>st</a:t>
            </a:r>
            <a:r>
              <a:rPr lang="en-US" sz="3200" b="1" dirty="0" smtClean="0"/>
              <a:t> C minus 20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C</a:t>
            </a:r>
            <a:endParaRPr lang="en-US" sz="3200" b="1" dirty="0"/>
          </a:p>
        </p:txBody>
      </p:sp>
      <p:pic>
        <p:nvPicPr>
          <p:cNvPr id="6" name="Picture 5" descr="t1279.native.annual.precipitation.percent.png"/>
          <p:cNvPicPr>
            <a:picLocks noChangeAspect="1"/>
          </p:cNvPicPr>
          <p:nvPr/>
        </p:nvPicPr>
        <p:blipFill>
          <a:blip r:embed="rId2"/>
          <a:srcRect l="11538" t="8369" b="6923"/>
          <a:stretch>
            <a:fillRect/>
          </a:stretch>
        </p:blipFill>
        <p:spPr>
          <a:xfrm>
            <a:off x="4360334" y="2133435"/>
            <a:ext cx="4783666" cy="2862947"/>
          </a:xfrm>
          <a:prstGeom prst="rect">
            <a:avLst/>
          </a:prstGeom>
        </p:spPr>
      </p:pic>
      <p:pic>
        <p:nvPicPr>
          <p:cNvPr id="7" name="Picture 6" descr="t159.native.annual.precipitation.sensitivity.mm.png"/>
          <p:cNvPicPr>
            <a:picLocks noChangeAspect="1"/>
          </p:cNvPicPr>
          <p:nvPr/>
        </p:nvPicPr>
        <p:blipFill>
          <a:blip r:embed="rId3"/>
          <a:srcRect l="11592" t="6574" r="11246" b="6367"/>
          <a:stretch>
            <a:fillRect/>
          </a:stretch>
        </p:blipFill>
        <p:spPr>
          <a:xfrm>
            <a:off x="1" y="2074166"/>
            <a:ext cx="4215468" cy="29725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1643" y="1600200"/>
            <a:ext cx="1749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T159 (125-km)</a:t>
            </a:r>
            <a:endParaRPr lang="en-US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0357" y="1600200"/>
            <a:ext cx="1749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T1279 (16-km)</a:t>
            </a:r>
            <a:endParaRPr lang="en-US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983481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n-lt"/>
              </a:rPr>
              <a:t>“Time-slice” runs of the ECMWF IFS global atmospheric model with observed SST for the 20</a:t>
            </a:r>
            <a:r>
              <a:rPr lang="en-US" sz="1400" baseline="30000" dirty="0" smtClean="0">
                <a:latin typeface="+mn-lt"/>
              </a:rPr>
              <a:t>th</a:t>
            </a:r>
            <a:r>
              <a:rPr lang="en-US" sz="1400" dirty="0" smtClean="0">
                <a:latin typeface="+mn-lt"/>
              </a:rPr>
              <a:t> century and CMIP3 projections of SST for the 21</a:t>
            </a:r>
            <a:r>
              <a:rPr lang="en-US" sz="1400" baseline="30000" dirty="0" smtClean="0">
                <a:latin typeface="+mn-lt"/>
              </a:rPr>
              <a:t>st</a:t>
            </a:r>
            <a:r>
              <a:rPr lang="en-US" sz="1400" dirty="0" smtClean="0">
                <a:latin typeface="+mn-lt"/>
              </a:rPr>
              <a:t> century at two different model resolutions</a:t>
            </a:r>
          </a:p>
          <a:p>
            <a:endParaRPr lang="en-US" sz="1400" dirty="0" smtClean="0">
              <a:latin typeface="+mn-lt"/>
            </a:endParaRPr>
          </a:p>
          <a:p>
            <a:r>
              <a:rPr lang="en-US" sz="1400" dirty="0" smtClean="0">
                <a:latin typeface="+mn-lt"/>
              </a:rPr>
              <a:t>The continental-scale pattern of precipitation change associated with global warming is the same, but the regional details are quite different, particularly in southern Europe. </a:t>
            </a:r>
            <a:endParaRPr lang="en-US" sz="1400" dirty="0">
              <a:latin typeface="+mn-lt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685800" y="3810000"/>
            <a:ext cx="1752600" cy="10668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181600" y="3733800"/>
            <a:ext cx="1752600" cy="10668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CE11-0335-6D40-9278-82148D737DE9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143000"/>
          </a:xfrm>
        </p:spPr>
        <p:txBody>
          <a:bodyPr/>
          <a:lstStyle/>
          <a:p>
            <a:r>
              <a:rPr lang="en-US" sz="2800" dirty="0" smtClean="0"/>
              <a:t>Temperature Change (21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 –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C)</a:t>
            </a:r>
            <a:endParaRPr lang="en-US" sz="2800" dirty="0"/>
          </a:p>
        </p:txBody>
      </p:sp>
      <p:pic>
        <p:nvPicPr>
          <p:cNvPr id="3" name="Picture 2" descr="clim_diff_t2m_ann.png"/>
          <p:cNvPicPr>
            <a:picLocks noChangeAspect="1"/>
          </p:cNvPicPr>
          <p:nvPr/>
        </p:nvPicPr>
        <p:blipFill>
          <a:blip r:embed="rId2"/>
          <a:srcRect l="15818" t="3585" r="2217"/>
          <a:stretch>
            <a:fillRect/>
          </a:stretch>
        </p:blipFill>
        <p:spPr>
          <a:xfrm>
            <a:off x="5181600" y="344603"/>
            <a:ext cx="3962400" cy="6032136"/>
          </a:xfrm>
          <a:prstGeom prst="rect">
            <a:avLst/>
          </a:prstGeom>
        </p:spPr>
      </p:pic>
      <p:pic>
        <p:nvPicPr>
          <p:cNvPr id="4" name="Picture 3" descr="clim_diff_t2m_djf.png"/>
          <p:cNvPicPr>
            <a:picLocks noChangeAspect="1"/>
          </p:cNvPicPr>
          <p:nvPr/>
        </p:nvPicPr>
        <p:blipFill>
          <a:blip r:embed="rId3"/>
          <a:srcRect l="14919" t="70301" r="16058"/>
          <a:stretch>
            <a:fillRect/>
          </a:stretch>
        </p:blipFill>
        <p:spPr>
          <a:xfrm>
            <a:off x="762000" y="4516438"/>
            <a:ext cx="3276600" cy="1824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8654" y="1524000"/>
            <a:ext cx="97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128-km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8709" y="3653135"/>
            <a:ext cx="844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16-km</a:t>
            </a:r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9709" y="5867400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diff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0"/>
            <a:ext cx="104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Annual</a:t>
            </a:r>
            <a:endParaRPr lang="en-US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4038600"/>
            <a:ext cx="104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DJF</a:t>
            </a:r>
            <a:endParaRPr lang="en-US" sz="2000" dirty="0">
              <a:latin typeface="+mn-lt"/>
            </a:endParaRPr>
          </a:p>
        </p:txBody>
      </p:sp>
      <p:pic>
        <p:nvPicPr>
          <p:cNvPr id="10" name="Picture 9" descr="clim_diff_t2m_jja.png"/>
          <p:cNvPicPr>
            <a:picLocks noChangeAspect="1"/>
          </p:cNvPicPr>
          <p:nvPr/>
        </p:nvPicPr>
        <p:blipFill>
          <a:blip r:embed="rId4"/>
          <a:srcRect l="14560" t="69699" r="16417"/>
          <a:stretch>
            <a:fillRect/>
          </a:stretch>
        </p:blipFill>
        <p:spPr>
          <a:xfrm>
            <a:off x="762000" y="1905000"/>
            <a:ext cx="3276600" cy="18615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5000" y="1524000"/>
            <a:ext cx="104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JJA</a:t>
            </a:r>
            <a:endParaRPr lang="en-US" sz="2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3352800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diff</a:t>
            </a:r>
            <a:endParaRPr lang="en-US" sz="2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5867400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diff</a:t>
            </a:r>
            <a:endParaRPr lang="en-US" sz="2000" dirty="0">
              <a:latin typeface="+mn-lt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CE11-0335-6D40-9278-82148D737DE9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143000"/>
          </a:xfrm>
        </p:spPr>
        <p:txBody>
          <a:bodyPr/>
          <a:lstStyle/>
          <a:p>
            <a:r>
              <a:rPr lang="en-US" sz="2800" dirty="0" smtClean="0"/>
              <a:t>Precipitation Change (21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 –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168654" y="1524000"/>
            <a:ext cx="97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128-km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8709" y="3653135"/>
            <a:ext cx="844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16-km</a:t>
            </a:r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9709" y="5867400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diff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0"/>
            <a:ext cx="104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Annual</a:t>
            </a:r>
            <a:endParaRPr lang="en-US" sz="2000" dirty="0">
              <a:latin typeface="+mn-lt"/>
            </a:endParaRPr>
          </a:p>
        </p:txBody>
      </p:sp>
      <p:pic>
        <p:nvPicPr>
          <p:cNvPr id="14" name="Picture 13" descr="clim_diff_precip_ann.png"/>
          <p:cNvPicPr>
            <a:picLocks noChangeAspect="1"/>
          </p:cNvPicPr>
          <p:nvPr/>
        </p:nvPicPr>
        <p:blipFill>
          <a:blip r:embed="rId2"/>
          <a:srcRect l="14241" t="3823"/>
          <a:stretch>
            <a:fillRect/>
          </a:stretch>
        </p:blipFill>
        <p:spPr>
          <a:xfrm>
            <a:off x="5181600" y="609600"/>
            <a:ext cx="3962400" cy="5751023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 bwMode="auto">
          <a:xfrm>
            <a:off x="6096000" y="3200400"/>
            <a:ext cx="1295400" cy="4572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6800" y="2362200"/>
            <a:ext cx="2684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Wetter Sahel &amp; Amazon</a:t>
            </a:r>
          </a:p>
          <a:p>
            <a:pPr algn="ctr"/>
            <a:r>
              <a:rPr lang="en-US" sz="2000" dirty="0" smtClean="0">
                <a:latin typeface="+mn-lt"/>
              </a:rPr>
              <a:t>in 21</a:t>
            </a:r>
            <a:r>
              <a:rPr lang="en-US" sz="2000" baseline="30000" dirty="0" smtClean="0">
                <a:latin typeface="+mn-lt"/>
              </a:rPr>
              <a:t>st</a:t>
            </a:r>
            <a:r>
              <a:rPr lang="en-US" sz="2000" dirty="0" smtClean="0">
                <a:latin typeface="+mn-lt"/>
              </a:rPr>
              <a:t> C</a:t>
            </a:r>
            <a:endParaRPr lang="en-US" sz="2000" dirty="0">
              <a:latin typeface="+mn-lt"/>
            </a:endParaRPr>
          </a:p>
        </p:txBody>
      </p:sp>
      <p:cxnSp>
        <p:nvCxnSpPr>
          <p:cNvPr id="20" name="Straight Arrow Connector 19"/>
          <p:cNvCxnSpPr>
            <a:stCxn id="16" idx="3"/>
            <a:endCxn id="15" idx="2"/>
          </p:cNvCxnSpPr>
          <p:nvPr/>
        </p:nvCxnSpPr>
        <p:spPr bwMode="auto">
          <a:xfrm>
            <a:off x="3751399" y="2716143"/>
            <a:ext cx="2344601" cy="71285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828800" y="4903857"/>
            <a:ext cx="15230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Drier overall </a:t>
            </a:r>
          </a:p>
          <a:p>
            <a:pPr algn="ctr"/>
            <a:r>
              <a:rPr lang="en-US" sz="2000" dirty="0" smtClean="0">
                <a:latin typeface="+mn-lt"/>
              </a:rPr>
              <a:t>in 16-km run</a:t>
            </a:r>
            <a:endParaRPr lang="en-US" sz="2000" dirty="0">
              <a:latin typeface="+mn-lt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 bwMode="auto">
          <a:xfrm>
            <a:off x="3351848" y="5257800"/>
            <a:ext cx="1829752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2" name="Oval 31"/>
          <p:cNvSpPr/>
          <p:nvPr/>
        </p:nvSpPr>
        <p:spPr bwMode="auto">
          <a:xfrm>
            <a:off x="6096000" y="1219200"/>
            <a:ext cx="1295400" cy="4572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cxnSp>
        <p:nvCxnSpPr>
          <p:cNvPr id="33" name="Straight Arrow Connector 32"/>
          <p:cNvCxnSpPr>
            <a:stCxn id="16" idx="3"/>
            <a:endCxn id="32" idx="2"/>
          </p:cNvCxnSpPr>
          <p:nvPr/>
        </p:nvCxnSpPr>
        <p:spPr bwMode="auto">
          <a:xfrm flipV="1">
            <a:off x="3751399" y="1447800"/>
            <a:ext cx="2344601" cy="126834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CE11-0335-6D40-9278-82148D737DE9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lim_diff_precip_jja.png"/>
          <p:cNvPicPr>
            <a:picLocks noChangeAspect="1"/>
          </p:cNvPicPr>
          <p:nvPr/>
        </p:nvPicPr>
        <p:blipFill>
          <a:blip r:embed="rId2"/>
          <a:srcRect l="14829" t="3727"/>
          <a:stretch>
            <a:fillRect/>
          </a:stretch>
        </p:blipFill>
        <p:spPr>
          <a:xfrm>
            <a:off x="5181600" y="533400"/>
            <a:ext cx="3962400" cy="57965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143000"/>
          </a:xfrm>
        </p:spPr>
        <p:txBody>
          <a:bodyPr/>
          <a:lstStyle/>
          <a:p>
            <a:r>
              <a:rPr lang="en-US" sz="2800" dirty="0" smtClean="0"/>
              <a:t>Precipitation Change (21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 –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284907" y="1809690"/>
            <a:ext cx="97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128-km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9348" y="3867090"/>
            <a:ext cx="844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16-km</a:t>
            </a:r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9709" y="5867400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diff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0"/>
            <a:ext cx="104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JJA</a:t>
            </a:r>
            <a:endParaRPr lang="en-US" sz="2000" dirty="0">
              <a:latin typeface="+mn-lt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486400" y="2895600"/>
            <a:ext cx="1295400" cy="4572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1447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Less rainfall in tropical cyclone regions of Atlantic and eastern Pacific </a:t>
            </a:r>
          </a:p>
          <a:p>
            <a:pPr algn="ctr"/>
            <a:r>
              <a:rPr lang="en-US" sz="2000" dirty="0" smtClean="0">
                <a:latin typeface="+mn-lt"/>
              </a:rPr>
              <a:t>in 21</a:t>
            </a:r>
            <a:r>
              <a:rPr lang="en-US" sz="2000" baseline="30000" dirty="0" smtClean="0">
                <a:latin typeface="+mn-lt"/>
              </a:rPr>
              <a:t>st</a:t>
            </a:r>
            <a:r>
              <a:rPr lang="en-US" sz="2000" dirty="0" smtClean="0">
                <a:latin typeface="+mn-lt"/>
              </a:rPr>
              <a:t> C</a:t>
            </a:r>
            <a:endParaRPr lang="en-US" sz="20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09182" y="4903857"/>
            <a:ext cx="27622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Monsoon changes</a:t>
            </a:r>
          </a:p>
          <a:p>
            <a:pPr algn="ctr"/>
            <a:r>
              <a:rPr lang="en-US" sz="2000" dirty="0" smtClean="0">
                <a:latin typeface="+mn-lt"/>
              </a:rPr>
              <a:t>make northern region of </a:t>
            </a:r>
          </a:p>
          <a:p>
            <a:pPr algn="ctr"/>
            <a:r>
              <a:rPr lang="en-US" sz="2000" dirty="0" smtClean="0">
                <a:latin typeface="+mn-lt"/>
              </a:rPr>
              <a:t>south Asia wetter</a:t>
            </a:r>
            <a:endParaRPr lang="en-US" sz="2000" dirty="0">
              <a:latin typeface="+mn-lt"/>
            </a:endParaRPr>
          </a:p>
        </p:txBody>
      </p:sp>
      <p:cxnSp>
        <p:nvCxnSpPr>
          <p:cNvPr id="25" name="Straight Arrow Connector 24"/>
          <p:cNvCxnSpPr>
            <a:stCxn id="24" idx="3"/>
            <a:endCxn id="21" idx="2"/>
          </p:cNvCxnSpPr>
          <p:nvPr/>
        </p:nvCxnSpPr>
        <p:spPr bwMode="auto">
          <a:xfrm flipV="1">
            <a:off x="3971477" y="5257800"/>
            <a:ext cx="3038923" cy="15388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0" name="Straight Arrow Connector 19"/>
          <p:cNvCxnSpPr>
            <a:stCxn id="16" idx="3"/>
            <a:endCxn id="15" idx="2"/>
          </p:cNvCxnSpPr>
          <p:nvPr/>
        </p:nvCxnSpPr>
        <p:spPr bwMode="auto">
          <a:xfrm>
            <a:off x="3505200" y="2109520"/>
            <a:ext cx="1981200" cy="10146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7010400" y="5029200"/>
            <a:ext cx="1295400" cy="4572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5486400" y="914400"/>
            <a:ext cx="1295400" cy="4572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cxnSp>
        <p:nvCxnSpPr>
          <p:cNvPr id="29" name="Straight Arrow Connector 28"/>
          <p:cNvCxnSpPr>
            <a:stCxn id="16" idx="3"/>
            <a:endCxn id="28" idx="2"/>
          </p:cNvCxnSpPr>
          <p:nvPr/>
        </p:nvCxnSpPr>
        <p:spPr bwMode="auto">
          <a:xfrm flipV="1">
            <a:off x="3505200" y="1143000"/>
            <a:ext cx="1981200" cy="9665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CE11-0335-6D40-9278-82148D737DE9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lim_diff1_precip_jj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483772"/>
            <a:ext cx="4572000" cy="59170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143000"/>
          </a:xfrm>
        </p:spPr>
        <p:txBody>
          <a:bodyPr/>
          <a:lstStyle/>
          <a:p>
            <a:r>
              <a:rPr lang="en-US" sz="2800" dirty="0" smtClean="0"/>
              <a:t>Precipitation Change (21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 –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284907" y="1809690"/>
            <a:ext cx="750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AMIP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3733800"/>
            <a:ext cx="71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Time</a:t>
            </a:r>
          </a:p>
          <a:p>
            <a:r>
              <a:rPr lang="en-US" sz="2000" dirty="0" smtClean="0">
                <a:latin typeface="+mn-lt"/>
              </a:rPr>
              <a:t>Slice</a:t>
            </a:r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9709" y="5867400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diff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48400" y="0"/>
            <a:ext cx="104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JJA</a:t>
            </a:r>
            <a:endParaRPr lang="en-US" sz="2000" dirty="0">
              <a:latin typeface="+mn-lt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010400" y="3124200"/>
            <a:ext cx="1295400" cy="4572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010400" y="5105400"/>
            <a:ext cx="1295400" cy="4572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010400" y="1143000"/>
            <a:ext cx="1295400" cy="4572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CE11-0335-6D40-9278-82148D737DE9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2209800"/>
            <a:ext cx="4343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HOWEVER, note that T1279:</a:t>
            </a:r>
          </a:p>
          <a:p>
            <a:pPr marL="344488" indent="-233363">
              <a:buFontTx/>
              <a:buChar char="•"/>
            </a:pPr>
            <a:r>
              <a:rPr lang="en-US" sz="2000" dirty="0" smtClean="0"/>
              <a:t>Is </a:t>
            </a:r>
            <a:r>
              <a:rPr lang="en-US" sz="2000" dirty="0" smtClean="0">
                <a:latin typeface="+mn-lt"/>
              </a:rPr>
              <a:t>wetter almost everywhere</a:t>
            </a:r>
          </a:p>
          <a:p>
            <a:pPr marL="344488" indent="-233363">
              <a:buFontTx/>
              <a:buChar char="•"/>
            </a:pPr>
            <a:r>
              <a:rPr lang="en-US" sz="2000" dirty="0" smtClean="0">
                <a:latin typeface="+mn-lt"/>
              </a:rPr>
              <a:t>produces a northward shift of the monsoon belt, relative to T159, in both the AMIP and </a:t>
            </a:r>
            <a:r>
              <a:rPr lang="en-US" sz="2000" dirty="0" err="1" smtClean="0">
                <a:latin typeface="+mn-lt"/>
              </a:rPr>
              <a:t>Time_Slice</a:t>
            </a:r>
            <a:r>
              <a:rPr lang="en-US" sz="2000" dirty="0" smtClean="0">
                <a:latin typeface="+mn-lt"/>
              </a:rPr>
              <a:t> runs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nncyc_diff_t2m_jmj.png"/>
          <p:cNvPicPr>
            <a:picLocks noChangeAspect="1"/>
          </p:cNvPicPr>
          <p:nvPr/>
        </p:nvPicPr>
        <p:blipFill>
          <a:blip r:embed="rId2"/>
          <a:srcRect l="14380" t="3333"/>
          <a:stretch>
            <a:fillRect/>
          </a:stretch>
        </p:blipFill>
        <p:spPr>
          <a:xfrm>
            <a:off x="5181600" y="533401"/>
            <a:ext cx="3963421" cy="5791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1143000"/>
          </a:xfrm>
        </p:spPr>
        <p:txBody>
          <a:bodyPr/>
          <a:lstStyle/>
          <a:p>
            <a:r>
              <a:rPr lang="en-US" sz="2800" dirty="0" smtClean="0"/>
              <a:t>Annual T Range Change (21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 –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C)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208707" y="685800"/>
            <a:ext cx="972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128-km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36948" y="2667000"/>
            <a:ext cx="844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16-km</a:t>
            </a:r>
            <a:endParaRPr lang="en-US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9709" y="5867400"/>
            <a:ext cx="518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diff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5709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July minus January</a:t>
            </a:r>
            <a:endParaRPr lang="en-US" sz="20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1981200"/>
            <a:ext cx="297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July warms up more </a:t>
            </a:r>
          </a:p>
          <a:p>
            <a:pPr algn="ctr"/>
            <a:r>
              <a:rPr lang="en-US" sz="2000" dirty="0" smtClean="0">
                <a:latin typeface="+mn-lt"/>
              </a:rPr>
              <a:t>than January between 50S and 50N (opposite </a:t>
            </a:r>
            <a:r>
              <a:rPr lang="en-US" sz="2000" dirty="0" err="1" smtClean="0">
                <a:latin typeface="+mn-lt"/>
              </a:rPr>
              <a:t>poleward</a:t>
            </a:r>
            <a:r>
              <a:rPr lang="en-US" sz="2000" dirty="0" smtClean="0">
                <a:latin typeface="+mn-lt"/>
              </a:rPr>
              <a:t> of 50°) </a:t>
            </a:r>
          </a:p>
          <a:p>
            <a:pPr algn="ctr"/>
            <a:r>
              <a:rPr lang="en-US" sz="2000" dirty="0" smtClean="0">
                <a:latin typeface="+mn-lt"/>
              </a:rPr>
              <a:t>except over US in low-res run</a:t>
            </a:r>
            <a:endParaRPr lang="en-US" sz="20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600" y="4953000"/>
            <a:ext cx="2606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Largest difference due to resolution occurs in North America, eastern Siberia</a:t>
            </a:r>
            <a:endParaRPr lang="en-US" sz="2000" dirty="0">
              <a:latin typeface="+mn-lt"/>
            </a:endParaRPr>
          </a:p>
        </p:txBody>
      </p:sp>
      <p:cxnSp>
        <p:nvCxnSpPr>
          <p:cNvPr id="25" name="Straight Arrow Connector 24"/>
          <p:cNvCxnSpPr>
            <a:stCxn id="24" idx="3"/>
            <a:endCxn id="21" idx="2"/>
          </p:cNvCxnSpPr>
          <p:nvPr/>
        </p:nvCxnSpPr>
        <p:spPr bwMode="auto">
          <a:xfrm flipV="1">
            <a:off x="3216221" y="4914900"/>
            <a:ext cx="2574979" cy="6998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0" name="Straight Arrow Connector 19"/>
          <p:cNvCxnSpPr>
            <a:stCxn id="16" idx="3"/>
            <a:endCxn id="22" idx="1"/>
          </p:cNvCxnSpPr>
          <p:nvPr/>
        </p:nvCxnSpPr>
        <p:spPr bwMode="auto">
          <a:xfrm>
            <a:off x="3581400" y="2950696"/>
            <a:ext cx="1905000" cy="44020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1" name="Oval 20"/>
          <p:cNvSpPr/>
          <p:nvPr/>
        </p:nvSpPr>
        <p:spPr bwMode="auto">
          <a:xfrm>
            <a:off x="5791200" y="4572000"/>
            <a:ext cx="762000" cy="6858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5486400" y="2895600"/>
            <a:ext cx="2667000" cy="9906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5486400" y="838200"/>
            <a:ext cx="2667000" cy="990600"/>
          </a:xfrm>
          <a:prstGeom prst="rect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cxnSp>
        <p:nvCxnSpPr>
          <p:cNvPr id="31" name="Straight Arrow Connector 30"/>
          <p:cNvCxnSpPr>
            <a:stCxn id="16" idx="3"/>
          </p:cNvCxnSpPr>
          <p:nvPr/>
        </p:nvCxnSpPr>
        <p:spPr bwMode="auto">
          <a:xfrm flipV="1">
            <a:off x="3581400" y="1219200"/>
            <a:ext cx="1828800" cy="173149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7" name="Straight Arrow Connector 16"/>
          <p:cNvCxnSpPr>
            <a:endCxn id="29" idx="2"/>
          </p:cNvCxnSpPr>
          <p:nvPr/>
        </p:nvCxnSpPr>
        <p:spPr bwMode="auto">
          <a:xfrm flipV="1">
            <a:off x="3200400" y="4838700"/>
            <a:ext cx="4343400" cy="12573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Oval 28"/>
          <p:cNvSpPr/>
          <p:nvPr/>
        </p:nvSpPr>
        <p:spPr bwMode="auto">
          <a:xfrm>
            <a:off x="7543800" y="4495800"/>
            <a:ext cx="762000" cy="6858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07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CE11-0335-6D40-9278-82148D737DE9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37160"/>
            <a:ext cx="73152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D5279"/>
                </a:solidFill>
              </a:rPr>
              <a:t>Origins</a:t>
            </a:r>
            <a:endParaRPr lang="en-US" dirty="0" smtClean="0">
              <a:solidFill>
                <a:srgbClr val="0D5279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143000"/>
            <a:ext cx="7772400" cy="5410200"/>
          </a:xfrm>
        </p:spPr>
        <p:txBody>
          <a:bodyPr/>
          <a:lstStyle/>
          <a:p>
            <a:pPr lvl="1" eaLnBrk="1" hangingPunct="1">
              <a:buFont typeface="Symbol" pitchFamily="-107" charset="2"/>
              <a:buChar char="·"/>
            </a:pP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The World Modeling Summit (WMS) in May 2008 called for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a revolution in climate modeling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to more rapidly advance improvements in accuracy and reliability</a:t>
            </a:r>
          </a:p>
          <a:p>
            <a:pPr lvl="1" eaLnBrk="1" hangingPunct="1">
              <a:buFont typeface="Symbol" pitchFamily="-107" charset="2"/>
              <a:buChar char="·"/>
            </a:pPr>
            <a:r>
              <a:rPr lang="en-US" sz="1800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The WMS recommended </a:t>
            </a:r>
            <a:r>
              <a:rPr lang="en-US" sz="1800" b="1" dirty="0" err="1" smtClean="0">
                <a:ea typeface="Times" pitchFamily="-107" charset="0"/>
                <a:cs typeface="Times" pitchFamily="-107" charset="0"/>
                <a:sym typeface="Symbol" pitchFamily="-107" charset="2"/>
              </a:rPr>
              <a:t>petascale</a:t>
            </a:r>
            <a:r>
              <a:rPr lang="en-US" sz="1800" b="1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 supercomputers dedicated to climate modeling</a:t>
            </a:r>
            <a:r>
              <a:rPr lang="en-US" sz="1800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 based in at least 3 international facilities</a:t>
            </a:r>
          </a:p>
          <a:p>
            <a:pPr lvl="2" eaLnBrk="1" hangingPunct="1">
              <a:buFont typeface="Symbol" pitchFamily="-107" charset="2"/>
              <a:buChar char="·"/>
            </a:pPr>
            <a:r>
              <a:rPr lang="en-US" sz="1400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Dedicated </a:t>
            </a:r>
            <a:r>
              <a:rPr lang="en-US" sz="1400" dirty="0" err="1" smtClean="0">
                <a:ea typeface="Times" pitchFamily="-107" charset="0"/>
                <a:cs typeface="Times" pitchFamily="-107" charset="0"/>
                <a:sym typeface="Symbol" pitchFamily="-107" charset="2"/>
              </a:rPr>
              <a:t>petascale</a:t>
            </a:r>
            <a:r>
              <a:rPr lang="en-US" sz="1400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 machines are needed to provide enough computational capability and a controlled environment to support long runs and the management, analysis and stewardship of very large (</a:t>
            </a:r>
            <a:r>
              <a:rPr lang="en-US" sz="1400" dirty="0" err="1" smtClean="0">
                <a:ea typeface="Times" pitchFamily="-107" charset="0"/>
                <a:cs typeface="Times" pitchFamily="-107" charset="0"/>
                <a:sym typeface="Symbol" pitchFamily="-107" charset="2"/>
              </a:rPr>
              <a:t>petabyte</a:t>
            </a:r>
            <a:r>
              <a:rPr lang="en-US" sz="1400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) data sets</a:t>
            </a:r>
          </a:p>
          <a:p>
            <a:pPr lvl="1" eaLnBrk="1" hangingPunct="1">
              <a:buFont typeface="Symbol" pitchFamily="-107" charset="2"/>
              <a:buChar char="·"/>
            </a:pPr>
            <a:r>
              <a:rPr lang="en-US" sz="1800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The U.S. </a:t>
            </a:r>
            <a:r>
              <a:rPr lang="en-US" sz="1800" b="1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National Science Foundation</a:t>
            </a:r>
            <a:r>
              <a:rPr lang="en-US" sz="1800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, recognizing the importance of the problem, realized that a resource (</a:t>
            </a:r>
            <a:r>
              <a:rPr lang="en-US" sz="1800" b="1" i="1" dirty="0" smtClean="0">
                <a:solidFill>
                  <a:srgbClr val="0D5279"/>
                </a:solidFill>
                <a:ea typeface="Times" pitchFamily="-107" charset="0"/>
                <a:cs typeface="Times" pitchFamily="-107" charset="0"/>
                <a:sym typeface="Symbol" pitchFamily="-107" charset="2"/>
              </a:rPr>
              <a:t>Athena</a:t>
            </a:r>
            <a:r>
              <a:rPr lang="en-US" sz="1800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) was available to meet the challenge of the World Modeling Summit and </a:t>
            </a:r>
            <a:r>
              <a:rPr lang="en-US" sz="1800" b="1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offered to dedicate the Athena supercomputer for 6 months </a:t>
            </a:r>
            <a:r>
              <a:rPr lang="en-US" sz="1800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in 2009-2010</a:t>
            </a:r>
          </a:p>
          <a:p>
            <a:pPr lvl="1" eaLnBrk="1" hangingPunct="1">
              <a:buFont typeface="Symbol" pitchFamily="-107" charset="2"/>
              <a:buChar char="·"/>
            </a:pPr>
            <a:r>
              <a:rPr lang="en-US" sz="1800" dirty="0" smtClean="0">
                <a:ea typeface="Times" pitchFamily="-107" charset="0"/>
                <a:cs typeface="Times" pitchFamily="-107" charset="0"/>
                <a:sym typeface="Symbol" pitchFamily="-107" charset="2"/>
              </a:rPr>
              <a:t>An international collaboration was formed among groups in the U.S., Japan and the U.K. to use Athena to take up the challenge</a:t>
            </a:r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609600"/>
            <a:ext cx="6629400" cy="1143000"/>
          </a:xfrm>
        </p:spPr>
        <p:txBody>
          <a:bodyPr/>
          <a:lstStyle/>
          <a:p>
            <a:r>
              <a:rPr lang="en-GB" dirty="0" smtClean="0"/>
              <a:t>Sample Results 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2200" y="2057400"/>
            <a:ext cx="6705600" cy="4114800"/>
          </a:xfrm>
        </p:spPr>
        <p:txBody>
          <a:bodyPr/>
          <a:lstStyle/>
          <a:p>
            <a:r>
              <a:rPr lang="en-US" sz="2400" dirty="0" smtClean="0">
                <a:solidFill>
                  <a:srgbClr val="BFBFBF"/>
                </a:solidFill>
              </a:rPr>
              <a:t>Basics of model climate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Resolution dependence of snow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Diurnal cycle of precipitation</a:t>
            </a:r>
          </a:p>
          <a:p>
            <a:r>
              <a:rPr lang="en-US" sz="2400" dirty="0" smtClean="0">
                <a:solidFill>
                  <a:srgbClr val="BFBFBF"/>
                </a:solidFill>
              </a:rPr>
              <a:t>Projection of climate change</a:t>
            </a:r>
          </a:p>
          <a:p>
            <a:r>
              <a:rPr lang="en-US" sz="2400" dirty="0" smtClean="0"/>
              <a:t>Tropical cyclones</a:t>
            </a:r>
          </a:p>
          <a:p>
            <a:endParaRPr lang="en-US" sz="2400" dirty="0"/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g10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62" y="926351"/>
            <a:ext cx="8005075" cy="5106014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17002" y="6019800"/>
            <a:ext cx="1371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 smtClean="0">
                <a:latin typeface="+mn-lt"/>
                <a:cs typeface="Stencil"/>
              </a:rPr>
              <a:t>OBS</a:t>
            </a:r>
            <a:endParaRPr lang="en-US" b="1" dirty="0">
              <a:latin typeface="+mn-lt"/>
              <a:cs typeface="Stencil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71800" y="6019800"/>
            <a:ext cx="1207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660066"/>
                </a:solidFill>
                <a:latin typeface="+mn-lt"/>
              </a:rPr>
              <a:t>T2047</a:t>
            </a:r>
            <a:endParaRPr lang="en-US" b="1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7" name="TextBox 31"/>
          <p:cNvSpPr txBox="1">
            <a:spLocks noChangeArrowheads="1"/>
          </p:cNvSpPr>
          <p:nvPr/>
        </p:nvSpPr>
        <p:spPr bwMode="auto">
          <a:xfrm>
            <a:off x="4343400" y="6019800"/>
            <a:ext cx="12200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chemeClr val="accent1"/>
                </a:solidFill>
                <a:latin typeface="+mn-lt"/>
              </a:rPr>
              <a:t>T1279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684398" y="6019800"/>
            <a:ext cx="10212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00FF00"/>
                </a:solidFill>
                <a:latin typeface="+mn-lt"/>
              </a:rPr>
              <a:t>T511</a:t>
            </a:r>
            <a:endParaRPr lang="en-US" b="1" dirty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9" name="TextBox 39"/>
          <p:cNvSpPr txBox="1">
            <a:spLocks noChangeArrowheads="1"/>
          </p:cNvSpPr>
          <p:nvPr/>
        </p:nvSpPr>
        <p:spPr bwMode="auto">
          <a:xfrm>
            <a:off x="6838573" y="6019800"/>
            <a:ext cx="10100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FF0000"/>
                </a:solidFill>
                <a:latin typeface="+mn-lt"/>
              </a:rPr>
              <a:t>T159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  <a:cs typeface="Gill Sans"/>
              </a:rPr>
              <a:t>North Atlantic Tropical Cyclones Intensity Distribution</a:t>
            </a:r>
          </a:p>
          <a:p>
            <a:pPr algn="ctr"/>
            <a:r>
              <a:rPr lang="en-US" b="1" dirty="0" smtClean="0">
                <a:latin typeface="+mn-lt"/>
                <a:cs typeface="Gill Sans"/>
              </a:rPr>
              <a:t>IFS, March-November, 1990-2008</a:t>
            </a:r>
            <a:endParaRPr lang="en-US" b="1" dirty="0">
              <a:latin typeface="+mn-lt"/>
              <a:cs typeface="Gill San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83865" y="1410103"/>
            <a:ext cx="966224" cy="15875"/>
          </a:xfrm>
          <a:prstGeom prst="straightConnector1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arrow" w="sm" len="sm"/>
            <a:tailEnd type="arrow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54"/>
          <p:cNvSpPr txBox="1">
            <a:spLocks noChangeArrowheads="1"/>
          </p:cNvSpPr>
          <p:nvPr/>
        </p:nvSpPr>
        <p:spPr bwMode="auto">
          <a:xfrm>
            <a:off x="2582315" y="1118201"/>
            <a:ext cx="444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latin typeface="+mn-lt"/>
                <a:ea typeface="Times New Roman" charset="0"/>
                <a:cs typeface="Times New Roman" charset="0"/>
              </a:rPr>
              <a:t>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50089" y="1820133"/>
            <a:ext cx="1047164" cy="103"/>
          </a:xfrm>
          <a:prstGeom prst="straightConnector1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arrow" w="sm" len="sm"/>
            <a:tailEnd type="arrow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42"/>
          <p:cNvSpPr txBox="1">
            <a:spLocks noChangeArrowheads="1"/>
          </p:cNvSpPr>
          <p:nvPr/>
        </p:nvSpPr>
        <p:spPr bwMode="auto">
          <a:xfrm>
            <a:off x="3442959" y="1512356"/>
            <a:ext cx="8542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latin typeface="+mn-lt"/>
                <a:ea typeface="Times New Roman" charset="0"/>
                <a:cs typeface="Times New Roman" charset="0"/>
              </a:rPr>
              <a:t>CAT1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318000" y="2390174"/>
            <a:ext cx="512132" cy="1588"/>
          </a:xfrm>
          <a:prstGeom prst="straightConnector1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arrow" w="sm" len="sm"/>
            <a:tailEnd type="arrow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45"/>
          <p:cNvSpPr txBox="1">
            <a:spLocks noChangeArrowheads="1"/>
          </p:cNvSpPr>
          <p:nvPr/>
        </p:nvSpPr>
        <p:spPr bwMode="auto">
          <a:xfrm>
            <a:off x="4209030" y="2082397"/>
            <a:ext cx="7259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latin typeface="+mn-lt"/>
                <a:ea typeface="Times New Roman" charset="0"/>
                <a:cs typeface="Times New Roman" charset="0"/>
              </a:rPr>
              <a:t>CAT2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30132" y="3080225"/>
            <a:ext cx="980027" cy="1588"/>
          </a:xfrm>
          <a:prstGeom prst="straightConnector1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arrow" w="sm" len="sm"/>
            <a:tailEnd type="arrow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47"/>
          <p:cNvSpPr txBox="1">
            <a:spLocks noChangeArrowheads="1"/>
          </p:cNvSpPr>
          <p:nvPr/>
        </p:nvSpPr>
        <p:spPr bwMode="auto">
          <a:xfrm>
            <a:off x="4934970" y="2772448"/>
            <a:ext cx="7809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latin typeface="+mn-lt"/>
                <a:ea typeface="Times New Roman" charset="0"/>
                <a:cs typeface="Times New Roman" charset="0"/>
              </a:rPr>
              <a:t>CAT3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810159" y="3790276"/>
            <a:ext cx="1010027" cy="15875"/>
          </a:xfrm>
          <a:prstGeom prst="straightConnector1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arrow" w="sm" len="sm"/>
            <a:tailEnd type="arrow" w="sm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49"/>
          <p:cNvSpPr txBox="1">
            <a:spLocks noChangeArrowheads="1"/>
          </p:cNvSpPr>
          <p:nvPr/>
        </p:nvSpPr>
        <p:spPr bwMode="auto">
          <a:xfrm>
            <a:off x="5940163" y="3498374"/>
            <a:ext cx="8200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latin typeface="+mn-lt"/>
                <a:ea typeface="Times New Roman" charset="0"/>
                <a:cs typeface="Times New Roman" charset="0"/>
              </a:rPr>
              <a:t>CAT4</a:t>
            </a:r>
          </a:p>
        </p:txBody>
      </p:sp>
      <p:sp>
        <p:nvSpPr>
          <p:cNvPr id="29" name="TextBox 44"/>
          <p:cNvSpPr txBox="1">
            <a:spLocks noChangeArrowheads="1"/>
          </p:cNvSpPr>
          <p:nvPr/>
        </p:nvSpPr>
        <p:spPr bwMode="auto">
          <a:xfrm>
            <a:off x="6894018" y="4048890"/>
            <a:ext cx="79002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b="1" dirty="0">
                <a:latin typeface="+mn-lt"/>
                <a:ea typeface="Times New Roman" charset="0"/>
                <a:cs typeface="Times New Roman" charset="0"/>
              </a:rPr>
              <a:t>CAT5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820186" y="4350317"/>
            <a:ext cx="1021903" cy="6350"/>
          </a:xfrm>
          <a:prstGeom prst="straightConnector1">
            <a:avLst/>
          </a:prstGeom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43.gif"/>
          <p:cNvPicPr>
            <a:picLocks noChangeAspect="1"/>
          </p:cNvPicPr>
          <p:nvPr/>
        </p:nvPicPr>
        <p:blipFill>
          <a:blip r:embed="rId2"/>
          <a:srcRect b="42359"/>
          <a:stretch>
            <a:fillRect/>
          </a:stretch>
        </p:blipFill>
        <p:spPr>
          <a:xfrm>
            <a:off x="1447800" y="914400"/>
            <a:ext cx="3124200" cy="5151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+mn-lt"/>
                <a:cs typeface="Gill Sans"/>
              </a:rPr>
              <a:t>North Atlantic Tropical Cyclones Track Density</a:t>
            </a:r>
          </a:p>
          <a:p>
            <a:pPr algn="ctr"/>
            <a:r>
              <a:rPr lang="en-US" b="1" dirty="0" smtClean="0">
                <a:latin typeface="+mn-lt"/>
                <a:cs typeface="Gill Sans"/>
              </a:rPr>
              <a:t>IFS, March-November, 1990-2008</a:t>
            </a:r>
            <a:endParaRPr lang="en-US" b="1" dirty="0">
              <a:latin typeface="+mn-lt"/>
              <a:cs typeface="Gill Sans"/>
            </a:endParaRPr>
          </a:p>
        </p:txBody>
      </p:sp>
      <p:sp>
        <p:nvSpPr>
          <p:cNvPr id="4" name="TextBox 32"/>
          <p:cNvSpPr txBox="1">
            <a:spLocks noChangeArrowheads="1"/>
          </p:cNvSpPr>
          <p:nvPr/>
        </p:nvSpPr>
        <p:spPr bwMode="auto">
          <a:xfrm>
            <a:off x="533400" y="1524000"/>
            <a:ext cx="902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 smtClean="0">
                <a:latin typeface="+mn-lt"/>
              </a:rPr>
              <a:t>OBS</a:t>
            </a:r>
          </a:p>
        </p:txBody>
      </p:sp>
      <p:sp>
        <p:nvSpPr>
          <p:cNvPr id="5" name="TextBox 33"/>
          <p:cNvSpPr txBox="1">
            <a:spLocks noChangeArrowheads="1"/>
          </p:cNvSpPr>
          <p:nvPr/>
        </p:nvSpPr>
        <p:spPr bwMode="auto">
          <a:xfrm>
            <a:off x="457200" y="4857690"/>
            <a:ext cx="9744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 smtClean="0">
                <a:latin typeface="+mn-lt"/>
              </a:rPr>
              <a:t>T1279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7848600" y="3200400"/>
            <a:ext cx="8001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 smtClean="0">
                <a:latin typeface="+mn-lt"/>
              </a:rPr>
              <a:t>T511</a:t>
            </a:r>
            <a:endParaRPr lang="en-US" sz="2000" dirty="0">
              <a:latin typeface="+mn-lt"/>
            </a:endParaRPr>
          </a:p>
        </p:txBody>
      </p:sp>
      <p:sp>
        <p:nvSpPr>
          <p:cNvPr id="7" name="TextBox 34"/>
          <p:cNvSpPr txBox="1">
            <a:spLocks noChangeArrowheads="1"/>
          </p:cNvSpPr>
          <p:nvPr/>
        </p:nvSpPr>
        <p:spPr bwMode="auto">
          <a:xfrm>
            <a:off x="7848600" y="4857690"/>
            <a:ext cx="812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 smtClean="0">
                <a:latin typeface="+mn-lt"/>
              </a:rPr>
              <a:t>T159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33"/>
          <p:cNvSpPr txBox="1">
            <a:spLocks noChangeArrowheads="1"/>
          </p:cNvSpPr>
          <p:nvPr/>
        </p:nvSpPr>
        <p:spPr bwMode="auto">
          <a:xfrm>
            <a:off x="533400" y="3200400"/>
            <a:ext cx="902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dirty="0" smtClean="0">
                <a:latin typeface="+mn-lt"/>
              </a:rPr>
              <a:t>T2047</a:t>
            </a:r>
            <a:endParaRPr lang="en-US" sz="2000" dirty="0">
              <a:latin typeface="+mn-lt"/>
            </a:endParaRPr>
          </a:p>
        </p:txBody>
      </p:sp>
      <p:pic>
        <p:nvPicPr>
          <p:cNvPr id="9" name="Picture 8" descr="Fig43.gif"/>
          <p:cNvPicPr>
            <a:picLocks noChangeAspect="1"/>
          </p:cNvPicPr>
          <p:nvPr/>
        </p:nvPicPr>
        <p:blipFill>
          <a:blip r:embed="rId2"/>
          <a:srcRect t="57792"/>
          <a:stretch>
            <a:fillRect/>
          </a:stretch>
        </p:blipFill>
        <p:spPr>
          <a:xfrm>
            <a:off x="4572000" y="2667000"/>
            <a:ext cx="3155156" cy="3810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rot="10800000" flipV="1">
            <a:off x="1905000" y="1066800"/>
            <a:ext cx="15240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10800000" flipV="1">
            <a:off x="1905000" y="2743199"/>
            <a:ext cx="15240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0800000" flipV="1">
            <a:off x="1905000" y="4419600"/>
            <a:ext cx="15240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10800000" flipV="1">
            <a:off x="5029200" y="4419600"/>
            <a:ext cx="15240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rot="10800000" flipV="1">
            <a:off x="5029200" y="2743200"/>
            <a:ext cx="1524000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_intensity_bars.gif"/>
          <p:cNvPicPr>
            <a:picLocks noChangeAspect="1"/>
          </p:cNvPicPr>
          <p:nvPr/>
        </p:nvPicPr>
        <p:blipFill>
          <a:blip r:embed="rId2"/>
          <a:srcRect t="8667" r="6727" b="8667"/>
          <a:stretch>
            <a:fillRect/>
          </a:stretch>
        </p:blipFill>
        <p:spPr>
          <a:xfrm>
            <a:off x="1333500" y="1123512"/>
            <a:ext cx="6477000" cy="532300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333501" y="1"/>
            <a:ext cx="6476999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B517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Resolution Dependence of Tropical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0B517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Cyclones in </a:t>
            </a:r>
            <a:r>
              <a:rPr kumimoji="0" lang="en-GB" sz="2400" b="1" i="0" u="sng" strike="noStrike" kern="0" cap="none" spc="0" normalizeH="0" noProof="0" dirty="0" smtClean="0">
                <a:ln>
                  <a:noFill/>
                </a:ln>
                <a:solidFill>
                  <a:srgbClr val="0B517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Global </a:t>
            </a:r>
            <a:r>
              <a:rPr kumimoji="0" lang="en-GB" sz="2400" b="1" i="0" u="none" strike="noStrike" kern="0" cap="none" spc="0" normalizeH="0" noProof="0" dirty="0" smtClean="0">
                <a:ln>
                  <a:noFill/>
                </a:ln>
                <a:solidFill>
                  <a:srgbClr val="0B517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Simulations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B517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_10m-win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2" y="0"/>
            <a:ext cx="7777655" cy="5638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_te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943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3200" dirty="0" smtClean="0"/>
              <a:t>Mean </a:t>
            </a:r>
            <a:r>
              <a:rPr lang="en-US" sz="3200" dirty="0" err="1" smtClean="0"/>
              <a:t>Azimuthal</a:t>
            </a:r>
            <a:r>
              <a:rPr lang="en-US" sz="3200" dirty="0" smtClean="0"/>
              <a:t> Tangential Wind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967" r="11883"/>
          <a:stretch>
            <a:fillRect/>
          </a:stretch>
        </p:blipFill>
        <p:spPr>
          <a:xfrm>
            <a:off x="4648200" y="838200"/>
            <a:ext cx="44196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3588" t="74573" r="65276" b="4209"/>
          <a:stretch>
            <a:fillRect/>
          </a:stretch>
        </p:blipFill>
        <p:spPr>
          <a:xfrm>
            <a:off x="228600" y="1219200"/>
            <a:ext cx="4319881" cy="472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6800" y="5029200"/>
            <a:ext cx="457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0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5029200"/>
            <a:ext cx="76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40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9400" y="5029200"/>
            <a:ext cx="76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8</a:t>
            </a:r>
            <a:r>
              <a:rPr lang="en-US" sz="3600" dirty="0" smtClean="0">
                <a:latin typeface="Arial"/>
                <a:cs typeface="Arial"/>
              </a:rPr>
              <a:t>0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7600" y="5029200"/>
            <a:ext cx="990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/>
                <a:cs typeface="Arial"/>
              </a:rPr>
              <a:t>120</a:t>
            </a:r>
            <a:endParaRPr lang="en-US" sz="3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5800" y="5029200"/>
            <a:ext cx="838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/>
                <a:cs typeface="Arial"/>
              </a:rPr>
              <a:t>12</a:t>
            </a:r>
            <a:endParaRPr lang="en-US" sz="3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38550" y="5638800"/>
            <a:ext cx="18669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r</a:t>
            </a:r>
            <a:r>
              <a:rPr lang="en-US" dirty="0" smtClean="0">
                <a:latin typeface="Arial"/>
                <a:cs typeface="Arial"/>
              </a:rPr>
              <a:t>adius (km)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255066" y="3312468"/>
            <a:ext cx="2971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h</a:t>
            </a:r>
            <a:r>
              <a:rPr lang="en-US" dirty="0" smtClean="0">
                <a:latin typeface="Arial"/>
                <a:cs typeface="Arial"/>
              </a:rPr>
              <a:t>eight (km)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609600"/>
            <a:ext cx="3810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Athena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" y="681335"/>
            <a:ext cx="3810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/>
                <a:cs typeface="Arial"/>
              </a:rPr>
              <a:t>Fiero</a:t>
            </a:r>
            <a:r>
              <a:rPr lang="en-US" dirty="0" smtClean="0">
                <a:latin typeface="Arial"/>
                <a:cs typeface="Arial"/>
              </a:rPr>
              <a:t> et al. (2009)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8200" y="5616714"/>
            <a:ext cx="2057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WRF-ARW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(15 km / 5 km)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5638800"/>
            <a:ext cx="2057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ECMWF IFS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6 km)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0"/>
            <a:ext cx="8458200" cy="762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E31323"/>
                </a:solidFill>
                <a:latin typeface="+mn-lt"/>
              </a:rPr>
              <a:t>May 2009 - Tropical Cyclone </a:t>
            </a:r>
            <a:r>
              <a:rPr lang="en-US" sz="3600" b="1" dirty="0" err="1">
                <a:solidFill>
                  <a:srgbClr val="E31323"/>
                </a:solidFill>
                <a:latin typeface="+mn-lt"/>
              </a:rPr>
              <a:t>Aila</a:t>
            </a:r>
            <a:endParaRPr lang="en-US" sz="3600" b="1" dirty="0">
              <a:solidFill>
                <a:srgbClr val="E31323"/>
              </a:solidFill>
              <a:latin typeface="+mn-lt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/>
          <a:srcRect b="83870"/>
          <a:stretch>
            <a:fillRect/>
          </a:stretch>
        </p:blipFill>
        <p:spPr bwMode="auto">
          <a:xfrm>
            <a:off x="1219200" y="54864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/>
          <a:srcRect l="12001" r="31000"/>
          <a:stretch>
            <a:fillRect/>
          </a:stretch>
        </p:blipFill>
        <p:spPr bwMode="auto">
          <a:xfrm>
            <a:off x="3430590" y="838200"/>
            <a:ext cx="40020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7489827" y="3657601"/>
            <a:ext cx="877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E31323"/>
                </a:solidFill>
                <a:latin typeface="+mn-lt"/>
              </a:rPr>
              <a:t>23May09</a:t>
            </a:r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6042025" y="3429000"/>
            <a:ext cx="1447800" cy="381000"/>
          </a:xfrm>
          <a:prstGeom prst="line">
            <a:avLst/>
          </a:prstGeom>
          <a:noFill/>
          <a:ln w="25400">
            <a:solidFill>
              <a:srgbClr val="E3132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7489827" y="2819401"/>
            <a:ext cx="877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E31323"/>
                </a:solidFill>
                <a:latin typeface="+mn-lt"/>
              </a:rPr>
              <a:t>25May09</a:t>
            </a: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6118225" y="2590800"/>
            <a:ext cx="1371600" cy="381000"/>
          </a:xfrm>
          <a:prstGeom prst="line">
            <a:avLst/>
          </a:prstGeom>
          <a:noFill/>
          <a:ln w="25400">
            <a:solidFill>
              <a:srgbClr val="E3132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7489827" y="4267201"/>
            <a:ext cx="877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E31323"/>
                </a:solidFill>
                <a:latin typeface="+mn-lt"/>
              </a:rPr>
              <a:t>21May09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>
            <a:off x="6042025" y="4191000"/>
            <a:ext cx="1447800" cy="228600"/>
          </a:xfrm>
          <a:prstGeom prst="line">
            <a:avLst/>
          </a:prstGeom>
          <a:noFill/>
          <a:ln w="25400">
            <a:solidFill>
              <a:srgbClr val="E31323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6635" name="Rectangle 7"/>
          <p:cNvSpPr>
            <a:spLocks noChangeArrowheads="1"/>
          </p:cNvSpPr>
          <p:nvPr/>
        </p:nvSpPr>
        <p:spPr bwMode="auto">
          <a:xfrm>
            <a:off x="0" y="1234440"/>
            <a:ext cx="350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u="sng" dirty="0">
                <a:solidFill>
                  <a:srgbClr val="000090"/>
                </a:solidFill>
                <a:latin typeface="+mn-lt"/>
              </a:rPr>
              <a:t>Single case example</a:t>
            </a:r>
            <a:r>
              <a:rPr lang="en-US" b="1" dirty="0">
                <a:solidFill>
                  <a:srgbClr val="000090"/>
                </a:solidFill>
                <a:latin typeface="+mn-lt"/>
              </a:rPr>
              <a:t>:</a:t>
            </a:r>
          </a:p>
          <a:p>
            <a:r>
              <a:rPr lang="en-US" b="1" dirty="0">
                <a:solidFill>
                  <a:srgbClr val="000090"/>
                </a:solidFill>
                <a:latin typeface="+mn-lt"/>
              </a:rPr>
              <a:t>NICAM simulation</a:t>
            </a:r>
            <a:r>
              <a:rPr lang="en-US" b="1" dirty="0" smtClean="0">
                <a:solidFill>
                  <a:srgbClr val="000090"/>
                </a:solidFill>
                <a:latin typeface="+mn-lt"/>
              </a:rPr>
              <a:t> accurately </a:t>
            </a:r>
            <a:r>
              <a:rPr lang="en-US" b="1" dirty="0">
                <a:solidFill>
                  <a:srgbClr val="000090"/>
                </a:solidFill>
                <a:latin typeface="+mn-lt"/>
              </a:rPr>
              <a:t>predicted development, evolution and track of</a:t>
            </a:r>
            <a:r>
              <a:rPr lang="en-US" b="1" dirty="0" smtClean="0">
                <a:solidFill>
                  <a:srgbClr val="000090"/>
                </a:solidFill>
                <a:latin typeface="+mn-lt"/>
              </a:rPr>
              <a:t> TC </a:t>
            </a:r>
            <a:r>
              <a:rPr lang="en-US" b="1" dirty="0" err="1" smtClean="0">
                <a:solidFill>
                  <a:srgbClr val="000090"/>
                </a:solidFill>
                <a:latin typeface="+mn-lt"/>
              </a:rPr>
              <a:t>Aila</a:t>
            </a:r>
            <a:r>
              <a:rPr lang="en-US" b="1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+mn-lt"/>
              </a:rPr>
              <a:t>over 5-day period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CE11-0335-6D40-9278-82148D737DE9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34000"/>
          </a:blip>
          <a:srcRect b="6757"/>
          <a:stretch>
            <a:fillRect/>
          </a:stretch>
        </p:blipFill>
        <p:spPr>
          <a:xfrm>
            <a:off x="0" y="0"/>
            <a:ext cx="9144000" cy="655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410200"/>
            <a:ext cx="7772400" cy="1143000"/>
          </a:xfrm>
        </p:spPr>
        <p:txBody>
          <a:bodyPr/>
          <a:lstStyle/>
          <a:p>
            <a:pPr algn="r"/>
            <a:r>
              <a:rPr lang="en-US" sz="3600" dirty="0" smtClean="0"/>
              <a:t>NICAM Animation</a:t>
            </a:r>
            <a:br>
              <a:rPr lang="en-US" sz="3600" dirty="0" smtClean="0"/>
            </a:br>
            <a:r>
              <a:rPr lang="en-US" sz="2400" dirty="0" smtClean="0"/>
              <a:t>21 May – 31 August 2009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6CE11-0335-6D40-9278-82148D737DE9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hena2009crop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3" y="73341"/>
            <a:ext cx="6886575" cy="63731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2390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0D5279"/>
                </a:solidFill>
              </a:rPr>
              <a:t>Project Athena: </a:t>
            </a:r>
            <a:br>
              <a:rPr lang="en-US" sz="4000" b="1" dirty="0" smtClean="0">
                <a:solidFill>
                  <a:srgbClr val="0D5279"/>
                </a:solidFill>
              </a:rPr>
            </a:br>
            <a:r>
              <a:rPr lang="en-US" sz="4000" b="1" dirty="0" smtClean="0">
                <a:solidFill>
                  <a:srgbClr val="0D5279"/>
                </a:solidFill>
              </a:rPr>
              <a:t>Science </a:t>
            </a:r>
            <a:r>
              <a:rPr lang="en-US" sz="4000" b="1" dirty="0">
                <a:solidFill>
                  <a:srgbClr val="0D5279"/>
                </a:solidFill>
              </a:rPr>
              <a:t>Goals</a:t>
            </a:r>
            <a:endParaRPr lang="en-US" sz="4800" dirty="0">
              <a:solidFill>
                <a:srgbClr val="0D5279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417320"/>
            <a:ext cx="75438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i="1" u="sng" dirty="0"/>
              <a:t>Hypothesis</a:t>
            </a:r>
            <a:r>
              <a:rPr lang="en-US" sz="1800" dirty="0"/>
              <a:t>: Increasing</a:t>
            </a:r>
            <a:r>
              <a:rPr lang="en-US" sz="1800" dirty="0" smtClean="0"/>
              <a:t> climate </a:t>
            </a:r>
            <a:r>
              <a:rPr lang="en-US" sz="1800" dirty="0"/>
              <a:t>model resolution to </a:t>
            </a:r>
            <a:r>
              <a:rPr lang="en-US" sz="1800" b="1" dirty="0"/>
              <a:t>accurately resolve </a:t>
            </a:r>
            <a:r>
              <a:rPr lang="en-US" sz="1800" b="1" dirty="0" err="1"/>
              <a:t>mesoscale</a:t>
            </a:r>
            <a:r>
              <a:rPr lang="en-US" sz="1800" b="1" dirty="0"/>
              <a:t> phenomena in the atmosphere</a:t>
            </a:r>
            <a:r>
              <a:rPr lang="en-US" sz="1800" dirty="0"/>
              <a:t> (and ocean and land surface) can </a:t>
            </a:r>
            <a:r>
              <a:rPr lang="en-US" sz="1800" b="1" dirty="0">
                <a:solidFill>
                  <a:srgbClr val="0000FF"/>
                </a:solidFill>
              </a:rPr>
              <a:t>dramatically improve the fidelity of the models in simulating</a:t>
            </a:r>
            <a:r>
              <a:rPr lang="en-US" sz="1800" b="1" dirty="0" smtClean="0">
                <a:solidFill>
                  <a:srgbClr val="0000FF"/>
                </a:solidFill>
              </a:rPr>
              <a:t> climate</a:t>
            </a:r>
            <a:r>
              <a:rPr lang="en-US" sz="1800" dirty="0" smtClean="0"/>
              <a:t> – mean, variances, </a:t>
            </a:r>
            <a:r>
              <a:rPr lang="en-US" sz="1800" dirty="0" err="1" smtClean="0"/>
              <a:t>covariances</a:t>
            </a:r>
            <a:r>
              <a:rPr lang="en-US" sz="1800" dirty="0"/>
              <a:t>, and</a:t>
            </a:r>
            <a:r>
              <a:rPr lang="en-US" sz="1800" dirty="0" smtClean="0"/>
              <a:t> extreme events.</a:t>
            </a:r>
            <a:endParaRPr lang="en-US" sz="1800" dirty="0"/>
          </a:p>
          <a:p>
            <a:pPr eaLnBrk="1" hangingPunct="1">
              <a:lnSpc>
                <a:spcPct val="90000"/>
              </a:lnSpc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1800" i="1" u="sng" dirty="0"/>
              <a:t>Hypothesis</a:t>
            </a:r>
            <a:r>
              <a:rPr lang="en-US" sz="1800" dirty="0"/>
              <a:t>: Simulating the </a:t>
            </a:r>
            <a:r>
              <a:rPr lang="en-US" sz="1800" b="1" dirty="0"/>
              <a:t>effect of increasing greenhouse gases on regional aspects of climate, especially extremes</a:t>
            </a:r>
            <a:r>
              <a:rPr lang="en-US" sz="1800" dirty="0"/>
              <a:t>, may, for some regions, </a:t>
            </a:r>
            <a:r>
              <a:rPr lang="en-US" sz="1800" b="1" dirty="0">
                <a:solidFill>
                  <a:srgbClr val="0000FF"/>
                </a:solidFill>
              </a:rPr>
              <a:t>depend critically on the spatial resolution </a:t>
            </a:r>
            <a:r>
              <a:rPr lang="en-US" sz="1800" dirty="0"/>
              <a:t>of the climate model.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  <a:p>
            <a:pPr eaLnBrk="1" hangingPunct="1">
              <a:lnSpc>
                <a:spcPct val="90000"/>
              </a:lnSpc>
            </a:pPr>
            <a:r>
              <a:rPr lang="en-US" sz="1800" i="1" u="sng" dirty="0"/>
              <a:t>Hypothesis</a:t>
            </a:r>
            <a:r>
              <a:rPr lang="en-US" sz="1800" dirty="0"/>
              <a:t>: </a:t>
            </a:r>
            <a:r>
              <a:rPr lang="en-US" sz="1800" b="1" dirty="0"/>
              <a:t>Explicitly resolving important </a:t>
            </a:r>
            <a:r>
              <a:rPr lang="en-US" sz="1800" b="1" dirty="0" smtClean="0"/>
              <a:t>processes,</a:t>
            </a:r>
            <a:r>
              <a:rPr lang="en-US" sz="1800" dirty="0" smtClean="0"/>
              <a:t> such as clouds in </a:t>
            </a:r>
            <a:r>
              <a:rPr lang="en-US" sz="1800" dirty="0"/>
              <a:t>the atmosphere (and</a:t>
            </a:r>
            <a:r>
              <a:rPr lang="en-US" sz="1800" dirty="0" smtClean="0"/>
              <a:t> eddies in the ocean </a:t>
            </a:r>
            <a:r>
              <a:rPr lang="en-US" sz="1800" dirty="0"/>
              <a:t>and </a:t>
            </a:r>
            <a:r>
              <a:rPr lang="en-US" sz="1800" dirty="0" smtClean="0"/>
              <a:t>landscape features on the continental </a:t>
            </a:r>
            <a:r>
              <a:rPr lang="en-US" sz="1800" dirty="0"/>
              <a:t>surface), </a:t>
            </a:r>
            <a:r>
              <a:rPr lang="en-US" sz="1800" i="1" dirty="0"/>
              <a:t>without parameterization</a:t>
            </a:r>
            <a:r>
              <a:rPr lang="en-US" sz="1800" dirty="0"/>
              <a:t>, can</a:t>
            </a: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rgbClr val="0000FF"/>
                </a:solidFill>
              </a:rPr>
              <a:t>improve </a:t>
            </a:r>
            <a:r>
              <a:rPr lang="en-US" sz="1800" b="1" dirty="0">
                <a:solidFill>
                  <a:srgbClr val="0000FF"/>
                </a:solidFill>
              </a:rPr>
              <a:t>the fidelity of the models</a:t>
            </a:r>
            <a:r>
              <a:rPr lang="en-US" sz="1800" dirty="0"/>
              <a:t>, especially in describing the regional structure of weather and climate.</a:t>
            </a:r>
            <a:endParaRPr lang="en-US" sz="2000" dirty="0"/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7620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D5279"/>
                </a:solidFill>
              </a:rPr>
              <a:t>Project Athena: Summary</a:t>
            </a:r>
            <a:endParaRPr lang="en-US" dirty="0">
              <a:solidFill>
                <a:srgbClr val="0D5279"/>
              </a:solidFill>
            </a:endParaRPr>
          </a:p>
        </p:txBody>
      </p:sp>
      <p:sp>
        <p:nvSpPr>
          <p:cNvPr id="31748" name="Rectangle 3"/>
          <p:cNvSpPr txBox="1">
            <a:spLocks noChangeArrowheads="1"/>
          </p:cNvSpPr>
          <p:nvPr/>
        </p:nvSpPr>
        <p:spPr bwMode="auto">
          <a:xfrm>
            <a:off x="1371600" y="1325880"/>
            <a:ext cx="7772400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4538" lvl="1" indent="-287338">
              <a:buFont typeface="Symbol" pitchFamily="-107" charset="2"/>
              <a:buChar char="·"/>
            </a:pPr>
            <a:r>
              <a:rPr lang="en-US" sz="2000" b="1" dirty="0" smtClean="0">
                <a:solidFill>
                  <a:srgbClr val="FF0000"/>
                </a:solidFill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Good news</a:t>
            </a: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: </a:t>
            </a: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Extreme spatial resolution (highest possible with hydrostatic dynamics and parameterized clouds) </a:t>
            </a: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does not change qualitative features of climate simulation</a:t>
            </a: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 </a:t>
            </a:r>
            <a:r>
              <a:rPr lang="en-US" sz="2000" dirty="0" err="1" smtClean="0">
                <a:latin typeface="+mn-lt"/>
                <a:ea typeface="Times" pitchFamily="-107" charset="0"/>
                <a:cs typeface="Times" pitchFamily="-107" charset="0"/>
                <a:sym typeface="Wingdings"/>
              </a:rPr>
              <a:t></a:t>
            </a: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Wingdings"/>
              </a:rPr>
              <a:t> our large-scale intuition still works for the most part</a:t>
            </a:r>
          </a:p>
          <a:p>
            <a:pPr marL="744538" lvl="1" indent="-287338">
              <a:buFont typeface="Symbol" pitchFamily="-107" charset="2"/>
              <a:buChar char="·"/>
            </a:pPr>
            <a:r>
              <a:rPr lang="en-US" sz="2000" b="1" dirty="0" smtClean="0">
                <a:solidFill>
                  <a:srgbClr val="FF0000"/>
                </a:solidFill>
                <a:latin typeface="+mn-lt"/>
                <a:ea typeface="Times" pitchFamily="-107" charset="0"/>
                <a:cs typeface="Times" pitchFamily="-107" charset="0"/>
                <a:sym typeface="Wingdings"/>
              </a:rPr>
              <a:t>As expected</a:t>
            </a: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Wingdings"/>
              </a:rPr>
              <a:t>: </a:t>
            </a: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Wingdings"/>
              </a:rPr>
              <a:t>High spatial resolution provides </a:t>
            </a: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Wingdings"/>
              </a:rPr>
              <a:t>higher fidelity representation of features sensitive to </a:t>
            </a:r>
            <a:r>
              <a:rPr lang="en-US" sz="2000" b="1" dirty="0" err="1" smtClean="0">
                <a:latin typeface="+mn-lt"/>
                <a:ea typeface="Times" pitchFamily="-107" charset="0"/>
                <a:cs typeface="Times" pitchFamily="-107" charset="0"/>
                <a:sym typeface="Wingdings"/>
              </a:rPr>
              <a:t>orography</a:t>
            </a:r>
            <a:endParaRPr lang="en-US" sz="2000" b="1" dirty="0" smtClean="0">
              <a:latin typeface="+mn-lt"/>
              <a:ea typeface="Times" pitchFamily="-107" charset="0"/>
              <a:cs typeface="Times" pitchFamily="-107" charset="0"/>
              <a:sym typeface="Wingdings"/>
            </a:endParaRPr>
          </a:p>
          <a:p>
            <a:pPr marL="744538" lvl="1" indent="-287338">
              <a:buFont typeface="Symbol" pitchFamily="-107" charset="2"/>
              <a:buChar char="·"/>
            </a:pPr>
            <a:r>
              <a:rPr lang="en-US" sz="2000" b="1" dirty="0" smtClean="0">
                <a:solidFill>
                  <a:srgbClr val="FF0000"/>
                </a:solidFill>
                <a:latin typeface="+mn-lt"/>
                <a:ea typeface="Times" pitchFamily="-107" charset="0"/>
                <a:cs typeface="Times" pitchFamily="-107" charset="0"/>
                <a:sym typeface="Wingdings"/>
              </a:rPr>
              <a:t>Unexpected</a:t>
            </a: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Wingdings"/>
              </a:rPr>
              <a:t>: Nonlinear dynamical effects </a:t>
            </a: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Wingdings"/>
              </a:rPr>
              <a:t>can alter simulation changes due to spatial resolution improvements much more and possibly in different ways than we might have expected </a:t>
            </a:r>
          </a:p>
          <a:p>
            <a:pPr marL="744538" lvl="1" indent="-287338">
              <a:buFont typeface="Symbol" pitchFamily="-107" charset="2"/>
              <a:buChar char="·"/>
            </a:pPr>
            <a:r>
              <a:rPr lang="en-US" sz="2000" b="1" dirty="0" smtClean="0">
                <a:solidFill>
                  <a:srgbClr val="FF0000"/>
                </a:solidFill>
                <a:latin typeface="+mn-lt"/>
                <a:ea typeface="Times" pitchFamily="-107" charset="0"/>
                <a:cs typeface="Times" pitchFamily="-107" charset="0"/>
                <a:sym typeface="Wingdings"/>
              </a:rPr>
              <a:t>Bad news </a:t>
            </a: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Wingdings"/>
              </a:rPr>
              <a:t>(expected?): There really is a </a:t>
            </a: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Wingdings"/>
              </a:rPr>
              <a:t>“no-man’s land” </a:t>
            </a: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Wingdings"/>
              </a:rPr>
              <a:t>between resolutions for which parameterized clouds are appropriate (&gt; 15 km grid) and for which resolved clouds are appropriate (&lt;&lt; 7 km grid)</a:t>
            </a:r>
            <a:endParaRPr lang="en-US" sz="2000" dirty="0">
              <a:latin typeface="+mn-lt"/>
              <a:ea typeface="Times" pitchFamily="-107" charset="0"/>
              <a:cs typeface="Times" pitchFamily="-107" charset="0"/>
              <a:sym typeface="Symbol" pitchFamily="-107" charset="2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76200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D5279"/>
                </a:solidFill>
              </a:rPr>
              <a:t>Project Athena: Summary</a:t>
            </a:r>
            <a:endParaRPr lang="en-US" dirty="0">
              <a:solidFill>
                <a:srgbClr val="0D5279"/>
              </a:solidFill>
            </a:endParaRPr>
          </a:p>
        </p:txBody>
      </p:sp>
      <p:sp>
        <p:nvSpPr>
          <p:cNvPr id="31748" name="Rectangle 3"/>
          <p:cNvSpPr txBox="1">
            <a:spLocks noChangeArrowheads="1"/>
          </p:cNvSpPr>
          <p:nvPr/>
        </p:nvSpPr>
        <p:spPr bwMode="auto">
          <a:xfrm>
            <a:off x="1371600" y="1325880"/>
            <a:ext cx="7772400" cy="521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4538" lvl="1" indent="-287338">
              <a:buFont typeface="Symbol" pitchFamily="-107" charset="2"/>
              <a:buChar char="·"/>
            </a:pP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NSF impetus</a:t>
            </a: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: Act on results of 2008 World Modeling Summit</a:t>
            </a:r>
          </a:p>
          <a:p>
            <a:pPr marL="744538" lvl="1" indent="-287338">
              <a:buFont typeface="Symbol" pitchFamily="-107" charset="2"/>
              <a:buChar char="·"/>
            </a:pP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Hypothesis</a:t>
            </a: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: High spatial resolution and process-resolving models can dramatically improve simulation of climate</a:t>
            </a:r>
          </a:p>
          <a:p>
            <a:pPr marL="744538" lvl="1" indent="-287338">
              <a:buFont typeface="Symbol" pitchFamily="-107" charset="2"/>
              <a:buChar char="·"/>
            </a:pP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COLA role</a:t>
            </a: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: formed and led an international collaboration involving </a:t>
            </a:r>
            <a:r>
              <a:rPr lang="en-US" sz="2000" b="1" dirty="0" smtClean="0">
                <a:solidFill>
                  <a:srgbClr val="E31323"/>
                </a:solidFill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over 30 people</a:t>
            </a: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 </a:t>
            </a:r>
            <a:r>
              <a:rPr lang="en-US" sz="2000" b="1" dirty="0" smtClean="0">
                <a:solidFill>
                  <a:schemeClr val="hlink"/>
                </a:solidFill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in 6 groups</a:t>
            </a: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 </a:t>
            </a:r>
            <a:r>
              <a:rPr lang="en-US" sz="2000" b="1" dirty="0" smtClean="0">
                <a:solidFill>
                  <a:srgbClr val="660066"/>
                </a:solidFill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on 3 continents</a:t>
            </a:r>
            <a:endParaRPr lang="en-US" sz="2000" dirty="0" smtClean="0">
              <a:solidFill>
                <a:srgbClr val="660066"/>
              </a:solidFill>
              <a:latin typeface="+mn-lt"/>
              <a:ea typeface="Times" pitchFamily="-107" charset="0"/>
              <a:cs typeface="Times" pitchFamily="-107" charset="0"/>
              <a:sym typeface="Symbol" pitchFamily="-107" charset="2"/>
            </a:endParaRPr>
          </a:p>
          <a:p>
            <a:pPr marL="744538" lvl="1" indent="-287338">
              <a:buFont typeface="Symbol" pitchFamily="-107" charset="2"/>
              <a:buChar char="·"/>
            </a:pP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Two </a:t>
            </a:r>
            <a:r>
              <a:rPr lang="en-US" sz="2000" dirty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state-of-the-art global </a:t>
            </a:r>
            <a:r>
              <a:rPr lang="en-US" sz="2000" dirty="0" err="1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AGCMs</a:t>
            </a:r>
            <a:r>
              <a:rPr lang="en-US" sz="2000" dirty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 at the </a:t>
            </a:r>
            <a:r>
              <a:rPr lang="en-US" sz="2000" b="1" dirty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highest possible spatial resolution</a:t>
            </a:r>
            <a:endParaRPr lang="en-US" sz="2000" b="1" dirty="0" smtClean="0">
              <a:latin typeface="+mn-lt"/>
              <a:ea typeface="Times" pitchFamily="-107" charset="0"/>
              <a:cs typeface="Times" pitchFamily="-107" charset="0"/>
              <a:sym typeface="Symbol" pitchFamily="-107" charset="2"/>
            </a:endParaRPr>
          </a:p>
          <a:p>
            <a:pPr marL="744538" lvl="1" indent="-287338">
              <a:buFont typeface="Symbol" pitchFamily="-107" charset="2"/>
              <a:buChar char="·"/>
            </a:pP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Dedicated </a:t>
            </a:r>
            <a:r>
              <a:rPr lang="en-US" sz="2000" b="1" dirty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supercomputer</a:t>
            </a:r>
            <a:r>
              <a:rPr lang="en-US" sz="2000" b="1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 </a:t>
            </a: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at NICS for Oct’09 – Mar’10</a:t>
            </a:r>
          </a:p>
          <a:p>
            <a:pPr marL="744538" lvl="2" indent="-287338">
              <a:buFont typeface="Symbol" pitchFamily="-107" charset="2"/>
              <a:buChar char="·"/>
            </a:pPr>
            <a:r>
              <a:rPr lang="en-US" sz="2000" b="1" dirty="0" smtClean="0">
                <a:latin typeface="+mn-lt"/>
              </a:rPr>
              <a:t>Data ~900 </a:t>
            </a:r>
            <a:r>
              <a:rPr lang="en-US" sz="2000" b="1" dirty="0">
                <a:latin typeface="+mn-lt"/>
              </a:rPr>
              <a:t>TB </a:t>
            </a:r>
            <a:r>
              <a:rPr lang="en-US" sz="2000" b="1" dirty="0" smtClean="0">
                <a:latin typeface="+mn-lt"/>
              </a:rPr>
              <a:t>total</a:t>
            </a:r>
          </a:p>
          <a:p>
            <a:pPr marL="744538" lvl="2" indent="-287338">
              <a:buFont typeface="Symbol" pitchFamily="-107" charset="2"/>
              <a:buChar char="·"/>
            </a:pPr>
            <a:r>
              <a:rPr lang="en-US" sz="2000" b="1" dirty="0" smtClean="0">
                <a:latin typeface="+mn-lt"/>
              </a:rPr>
              <a:t>Overall results </a:t>
            </a:r>
            <a:r>
              <a:rPr lang="en-US" sz="2000" dirty="0" smtClean="0">
                <a:latin typeface="+mn-lt"/>
              </a:rPr>
              <a:t>look very </a:t>
            </a:r>
            <a:r>
              <a:rPr lang="en-US" sz="2000" b="1" dirty="0" smtClean="0">
                <a:latin typeface="+mn-lt"/>
              </a:rPr>
              <a:t>promising </a:t>
            </a:r>
          </a:p>
          <a:p>
            <a:pPr marL="744538" lvl="2" indent="-287338">
              <a:buFont typeface="Symbol" pitchFamily="-107" charset="2"/>
              <a:buChar char="·"/>
            </a:pPr>
            <a:r>
              <a:rPr lang="en-US" sz="2000" dirty="0" smtClean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Long </a:t>
            </a:r>
            <a:r>
              <a:rPr lang="en-US" sz="2000" dirty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term - </a:t>
            </a:r>
            <a:r>
              <a:rPr lang="en-US" sz="2000" b="1" dirty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model output data will be invaluable</a:t>
            </a:r>
            <a:r>
              <a:rPr lang="en-US" sz="2000" dirty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 for large community of climate scientists (unprecedented resolution and simulation duration) and computational scientists (lessons learned from running dedicated production at nearly </a:t>
            </a:r>
            <a:r>
              <a:rPr lang="en-US" sz="2000" dirty="0" err="1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petascale</a:t>
            </a:r>
            <a:r>
              <a:rPr lang="en-US" sz="2000" dirty="0">
                <a:latin typeface="+mn-lt"/>
                <a:ea typeface="Times" pitchFamily="-107" charset="0"/>
                <a:cs typeface="Times" pitchFamily="-107" charset="0"/>
                <a:sym typeface="Symbol" pitchFamily="-107" charset="2"/>
              </a:rPr>
              <a:t>)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685800"/>
            <a:ext cx="7391400" cy="256032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1800" b="1" dirty="0" smtClean="0"/>
              <a:t>	COLA</a:t>
            </a:r>
            <a:r>
              <a:rPr lang="en-US" sz="1800" dirty="0" smtClean="0"/>
              <a:t> </a:t>
            </a:r>
            <a:r>
              <a:rPr lang="en-US" sz="1800" dirty="0"/>
              <a:t>- Center for Ocean-Land-Atmosphere Studies, </a:t>
            </a:r>
            <a:r>
              <a:rPr lang="en-US" sz="1800" dirty="0" smtClean="0"/>
              <a:t>USA (NSF-funded)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1800" b="1" dirty="0" smtClean="0"/>
              <a:t>	ECMWF</a:t>
            </a:r>
            <a:r>
              <a:rPr lang="en-US" sz="1800" dirty="0" smtClean="0"/>
              <a:t> </a:t>
            </a:r>
            <a:r>
              <a:rPr lang="en-US" sz="1800" dirty="0"/>
              <a:t>- European Center for Medium-range Weather Forecasts, UK</a:t>
            </a:r>
            <a:endParaRPr lang="en-US" sz="18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1800" b="1" dirty="0" smtClean="0"/>
              <a:t>	JAMSTEC</a:t>
            </a:r>
            <a:r>
              <a:rPr lang="en-US" sz="1800" dirty="0" smtClean="0"/>
              <a:t> </a:t>
            </a:r>
            <a:r>
              <a:rPr lang="en-US" sz="1800" dirty="0"/>
              <a:t>- Japan Agency for Marine-Earth Science and Technology, Research Institute for Global Change, Japan</a:t>
            </a:r>
            <a:endParaRPr lang="en-US" sz="18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1800" b="1" dirty="0" smtClean="0"/>
              <a:t>	University </a:t>
            </a:r>
            <a:r>
              <a:rPr lang="en-US" sz="1800" b="1" dirty="0"/>
              <a:t>of Tokyo</a:t>
            </a:r>
            <a:r>
              <a:rPr lang="en-US" sz="1800" dirty="0"/>
              <a:t>, Japan</a:t>
            </a:r>
            <a:endParaRPr lang="en-US" sz="18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1800" b="1" dirty="0" smtClean="0"/>
              <a:t>	NICS</a:t>
            </a:r>
            <a:r>
              <a:rPr lang="en-US" sz="1800" dirty="0" smtClean="0"/>
              <a:t> </a:t>
            </a:r>
            <a:r>
              <a:rPr lang="en-US" sz="1800" dirty="0"/>
              <a:t>- National Institute for Computational Sciences, </a:t>
            </a:r>
            <a:r>
              <a:rPr lang="en-US" sz="1800" dirty="0" smtClean="0"/>
              <a:t>USA (NSF-funded)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1800" b="1" dirty="0" smtClean="0"/>
              <a:t>	Cray</a:t>
            </a:r>
            <a:r>
              <a:rPr lang="en-US" sz="1800" dirty="0" smtClean="0"/>
              <a:t> </a:t>
            </a:r>
            <a:r>
              <a:rPr lang="en-US" sz="1800" dirty="0"/>
              <a:t>Inc.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1800" dirty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7391400" cy="609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D5279"/>
                </a:solidFill>
                <a:latin typeface="+mn-lt"/>
              </a:rPr>
              <a:t>Project Athena: Collaborating </a:t>
            </a:r>
            <a:r>
              <a:rPr lang="en-US" sz="2800" b="1" dirty="0">
                <a:solidFill>
                  <a:srgbClr val="0D5279"/>
                </a:solidFill>
                <a:latin typeface="+mn-lt"/>
              </a:rPr>
              <a:t>Groups</a:t>
            </a:r>
            <a:endParaRPr lang="en-US" sz="3600" dirty="0">
              <a:solidFill>
                <a:srgbClr val="0D5279"/>
              </a:solidFill>
              <a:latin typeface="+mn-lt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752600" y="2941320"/>
            <a:ext cx="739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 b="1" dirty="0">
                <a:solidFill>
                  <a:srgbClr val="0D5279"/>
                </a:solidFill>
                <a:latin typeface="+mn-lt"/>
              </a:rPr>
              <a:t>Codes</a:t>
            </a:r>
            <a:endParaRPr lang="en-US" sz="3600" dirty="0">
              <a:solidFill>
                <a:srgbClr val="0D5279"/>
              </a:solidFill>
              <a:latin typeface="+mn-lt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1752600" y="3627120"/>
            <a:ext cx="739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latin typeface="+mn-lt"/>
              </a:rPr>
              <a:t>	NICAM</a:t>
            </a:r>
            <a:r>
              <a:rPr lang="en-US" sz="1800" dirty="0">
                <a:latin typeface="+mn-lt"/>
              </a:rPr>
              <a:t>: 	</a:t>
            </a:r>
            <a:r>
              <a:rPr lang="en-US" sz="1800" dirty="0" err="1">
                <a:latin typeface="+mn-lt"/>
              </a:rPr>
              <a:t>Nonhydrostatic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Icosahedral</a:t>
            </a:r>
            <a:r>
              <a:rPr lang="en-US" sz="1800" dirty="0">
                <a:latin typeface="+mn-lt"/>
              </a:rPr>
              <a:t> Atmospheric Model</a:t>
            </a:r>
            <a:endParaRPr lang="en-US" sz="1800" dirty="0" smtClean="0"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latin typeface="+mn-lt"/>
              </a:rPr>
              <a:t>	IFS</a:t>
            </a:r>
            <a:r>
              <a:rPr lang="en-US" sz="1800" dirty="0">
                <a:latin typeface="+mn-lt"/>
              </a:rPr>
              <a:t>: 		ECMWF Integrated Forecast System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endParaRPr lang="en-US" sz="1800" dirty="0">
              <a:latin typeface="+mn-lt"/>
            </a:endParaRP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1752600" y="4389120"/>
            <a:ext cx="739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 b="1" dirty="0">
                <a:solidFill>
                  <a:srgbClr val="0D5279"/>
                </a:solidFill>
                <a:latin typeface="+mn-lt"/>
              </a:rPr>
              <a:t>Supercomputers</a:t>
            </a:r>
            <a:endParaRPr lang="en-US" sz="3600" dirty="0">
              <a:solidFill>
                <a:srgbClr val="0D5279"/>
              </a:solidFill>
              <a:latin typeface="+mn-lt"/>
            </a:endParaRPr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1752600" y="5151120"/>
            <a:ext cx="7391400" cy="156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latin typeface="+mn-lt"/>
              </a:rPr>
              <a:t>	Athena</a:t>
            </a:r>
            <a:r>
              <a:rPr lang="en-US" sz="1800" dirty="0">
                <a:latin typeface="+mn-lt"/>
              </a:rPr>
              <a:t>: Cray XT4 - 4512 quad-core </a:t>
            </a:r>
            <a:r>
              <a:rPr lang="en-US" sz="1800" dirty="0" err="1">
                <a:latin typeface="+mn-lt"/>
              </a:rPr>
              <a:t>Opteron</a:t>
            </a:r>
            <a:r>
              <a:rPr lang="en-US" sz="1800" dirty="0">
                <a:latin typeface="+mn-lt"/>
              </a:rPr>
              <a:t> nodes (18048)</a:t>
            </a:r>
            <a:endParaRPr lang="en-US" sz="1800" dirty="0" smtClean="0">
              <a:latin typeface="+mn-lt"/>
            </a:endParaRP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dirty="0" smtClean="0">
                <a:latin typeface="+mn-lt"/>
              </a:rPr>
              <a:t>	#</a:t>
            </a:r>
            <a:r>
              <a:rPr lang="en-US" sz="1400" dirty="0">
                <a:latin typeface="+mn-lt"/>
              </a:rPr>
              <a:t>30 on Top500 list (November 2009</a:t>
            </a:r>
            <a:r>
              <a:rPr lang="en-US" sz="1400" dirty="0" smtClean="0">
                <a:latin typeface="+mn-lt"/>
              </a:rPr>
              <a:t>) – dedicated Oct’09 – Mar’10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800" b="1" dirty="0" smtClean="0">
                <a:latin typeface="+mn-lt"/>
              </a:rPr>
              <a:t>	Kraken</a:t>
            </a:r>
            <a:r>
              <a:rPr lang="en-US" sz="1800" dirty="0">
                <a:latin typeface="+mn-lt"/>
              </a:rPr>
              <a:t>: Cray XT5 - 8256 dual hex-core </a:t>
            </a:r>
            <a:r>
              <a:rPr lang="en-US" sz="1800" dirty="0" err="1">
                <a:latin typeface="+mn-lt"/>
              </a:rPr>
              <a:t>Opteron</a:t>
            </a:r>
            <a:r>
              <a:rPr lang="en-US" sz="1800" dirty="0">
                <a:latin typeface="+mn-lt"/>
              </a:rPr>
              <a:t> nodes (99072) </a:t>
            </a:r>
            <a:endParaRPr lang="en-US" sz="1800" dirty="0" smtClean="0">
              <a:latin typeface="+mn-lt"/>
            </a:endParaRPr>
          </a:p>
          <a:p>
            <a:pPr marL="800100" lvl="1" indent="-3429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400" dirty="0" smtClean="0">
                <a:latin typeface="+mn-lt"/>
              </a:rPr>
              <a:t>	#</a:t>
            </a:r>
            <a:r>
              <a:rPr lang="en-US" sz="1400" dirty="0">
                <a:latin typeface="+mn-lt"/>
              </a:rPr>
              <a:t>3 on Top500 list (November 2009</a:t>
            </a:r>
            <a:r>
              <a:rPr lang="en-US" sz="1400" dirty="0" smtClean="0">
                <a:latin typeface="+mn-lt"/>
              </a:rPr>
              <a:t>) replaced Athena – allocation of 5M </a:t>
            </a:r>
            <a:r>
              <a:rPr lang="en-US" sz="1400" dirty="0" err="1" smtClean="0">
                <a:latin typeface="+mn-lt"/>
              </a:rPr>
              <a:t>SUs</a:t>
            </a:r>
            <a:r>
              <a:rPr lang="en-US" sz="1400" dirty="0" smtClean="0">
                <a:latin typeface="+mn-lt"/>
              </a:rPr>
              <a:t>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</a:pPr>
            <a:endParaRPr lang="en-US" sz="1800" dirty="0">
              <a:latin typeface="+mn-lt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0D5279"/>
                </a:solidFill>
              </a:rPr>
              <a:t>Many Thanks To …</a:t>
            </a:r>
            <a:r>
              <a:rPr lang="en-US" b="1" dirty="0" smtClean="0">
                <a:solidFill>
                  <a:srgbClr val="0D5279"/>
                </a:solidFill>
              </a:rPr>
              <a:t/>
            </a:r>
            <a:br>
              <a:rPr lang="en-US" b="1" dirty="0" smtClean="0">
                <a:solidFill>
                  <a:srgbClr val="0D5279"/>
                </a:solidFill>
              </a:rPr>
            </a:br>
            <a:endParaRPr lang="en-US" dirty="0">
              <a:solidFill>
                <a:srgbClr val="0D5279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051560"/>
            <a:ext cx="27432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1600" b="1" dirty="0" smtClean="0"/>
              <a:t>	ECMWF</a:t>
            </a:r>
            <a:endParaRPr lang="en-US" sz="1600" dirty="0"/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Mats </a:t>
            </a:r>
            <a:r>
              <a:rPr lang="en-US" sz="1400" dirty="0" err="1"/>
              <a:t>Hamrud</a:t>
            </a:r>
            <a:endParaRPr lang="en-US" sz="1400" dirty="0"/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Thomas Jung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Martin Miller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Tim Palmer (co-PI)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Peter Towers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Nils </a:t>
            </a:r>
            <a:r>
              <a:rPr lang="en-US" sz="1400" dirty="0" err="1"/>
              <a:t>Wedi</a:t>
            </a:r>
            <a:endParaRPr lang="en-US" sz="14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1600" b="1" dirty="0" smtClean="0"/>
              <a:t>	NICS</a:t>
            </a:r>
            <a:endParaRPr lang="en-US" sz="1600" dirty="0"/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Phil Andrews (co-PI)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Troy Baer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Matt Ezell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Christian </a:t>
            </a:r>
            <a:r>
              <a:rPr lang="en-US" sz="1400" dirty="0" err="1"/>
              <a:t>Halloy</a:t>
            </a:r>
            <a:endParaRPr lang="en-US" sz="1400" dirty="0"/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Dwayne John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Bruce </a:t>
            </a:r>
            <a:r>
              <a:rPr lang="en-US" sz="1400" dirty="0" err="1"/>
              <a:t>Loftis</a:t>
            </a:r>
            <a:endParaRPr lang="en-US" sz="1400" dirty="0"/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Kwai</a:t>
            </a:r>
            <a:r>
              <a:rPr lang="en-US" sz="1400" dirty="0"/>
              <a:t> Wong</a:t>
            </a:r>
            <a:endParaRPr lang="en-US" sz="14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1600" b="1" dirty="0" smtClean="0"/>
              <a:t>	Cray</a:t>
            </a:r>
            <a:endParaRPr lang="en-US" sz="1600" dirty="0"/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Pete </a:t>
            </a:r>
            <a:r>
              <a:rPr lang="en-US" sz="1400" dirty="0" err="1"/>
              <a:t>Johnsen</a:t>
            </a:r>
            <a:endParaRPr lang="en-US" sz="1400" dirty="0"/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Per Nyberg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051560"/>
            <a:ext cx="33528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None/>
            </a:pPr>
            <a:r>
              <a:rPr lang="en-US" sz="1600" b="1" dirty="0" smtClean="0"/>
              <a:t>	JAMSTEC</a:t>
            </a:r>
            <a:r>
              <a:rPr lang="en-US" sz="1600" b="1" dirty="0"/>
              <a:t>/U. Tokyo</a:t>
            </a:r>
            <a:endParaRPr lang="en-US" sz="1600" dirty="0"/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Chihiro</a:t>
            </a:r>
            <a:r>
              <a:rPr lang="en-US" sz="1400" dirty="0"/>
              <a:t> Kodama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Masaki Satoh (co-PI, U. Tokyo)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Hirofumi Tomita (co-PI, JAMSTEC)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 err="1"/>
              <a:t>Yohei</a:t>
            </a:r>
            <a:r>
              <a:rPr lang="en-US" sz="1400" dirty="0"/>
              <a:t> Yamada</a:t>
            </a:r>
            <a:endParaRPr lang="en-US" sz="14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1600" b="1" dirty="0" smtClean="0"/>
              <a:t>	NSF</a:t>
            </a:r>
            <a:endParaRPr lang="en-US" sz="1600" dirty="0"/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AGS: Jay Fein</a:t>
            </a:r>
          </a:p>
          <a:p>
            <a:pPr lvl="1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OCI: Steve Meacham, Rob Pennington</a:t>
            </a:r>
            <a:endParaRPr lang="en-US" sz="14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en-US" sz="1600" b="1" dirty="0" smtClean="0"/>
              <a:t>	COLA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7010400" y="3733800"/>
            <a:ext cx="2133600" cy="1644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lvl="1" indent="-228600" eaLnBrk="1" hangingPunct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+mn-lt"/>
              </a:rPr>
              <a:t>Emilia Jin</a:t>
            </a:r>
          </a:p>
          <a:p>
            <a:pPr marL="627063" lvl="1" indent="-228600" eaLnBrk="1" hangingPunct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+mn-lt"/>
              </a:rPr>
              <a:t>Jim Kinter (PI)</a:t>
            </a:r>
          </a:p>
          <a:p>
            <a:pPr marL="627063" lvl="1" indent="-228600" eaLnBrk="1" hangingPunct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+mn-lt"/>
              </a:rPr>
              <a:t>Larry Marx </a:t>
            </a:r>
          </a:p>
          <a:p>
            <a:pPr marL="627063" lvl="1" indent="-228600" eaLnBrk="1" hangingPunct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+mn-lt"/>
              </a:rPr>
              <a:t>Julia </a:t>
            </a:r>
            <a:r>
              <a:rPr lang="en-US" sz="1400" dirty="0" err="1" smtClean="0">
                <a:latin typeface="+mn-lt"/>
              </a:rPr>
              <a:t>Manganello</a:t>
            </a:r>
            <a:endParaRPr lang="en-US" sz="1400" dirty="0" smtClean="0">
              <a:latin typeface="+mn-lt"/>
            </a:endParaRPr>
          </a:p>
          <a:p>
            <a:pPr marL="627063" lvl="1" indent="-228600" eaLnBrk="1" hangingPunct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+mn-lt"/>
              </a:rPr>
              <a:t>Cristiana Stan</a:t>
            </a:r>
          </a:p>
          <a:p>
            <a:pPr marL="627063" lvl="1" indent="-228600" eaLnBrk="1" hangingPunct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+mn-lt"/>
              </a:rPr>
              <a:t>Tom Wakefield</a:t>
            </a:r>
            <a:endParaRPr lang="en-US" sz="14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6800" y="3733800"/>
            <a:ext cx="2438400" cy="1644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28600" eaLnBrk="1" hangingPunct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latin typeface="+mn-lt"/>
              </a:rPr>
              <a:t>Deepthi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Achutavarier</a:t>
            </a:r>
            <a:endParaRPr lang="en-US" sz="1400" dirty="0" smtClean="0">
              <a:latin typeface="+mn-lt"/>
            </a:endParaRPr>
          </a:p>
          <a:p>
            <a:pPr marL="685800" lvl="1" indent="-228600" eaLnBrk="1" hangingPunct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+mn-lt"/>
              </a:rPr>
              <a:t>Jennifer Adams</a:t>
            </a:r>
          </a:p>
          <a:p>
            <a:pPr marL="685800" lvl="1" indent="-228600" eaLnBrk="1" hangingPunct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+mn-lt"/>
              </a:rPr>
              <a:t>Eric </a:t>
            </a:r>
            <a:r>
              <a:rPr lang="en-US" sz="1400" dirty="0" err="1" smtClean="0">
                <a:latin typeface="+mn-lt"/>
              </a:rPr>
              <a:t>Altshuler</a:t>
            </a:r>
            <a:endParaRPr lang="en-US" sz="1400" dirty="0" smtClean="0">
              <a:latin typeface="+mn-lt"/>
            </a:endParaRPr>
          </a:p>
          <a:p>
            <a:pPr marL="685800" lvl="1" indent="-228600" eaLnBrk="1" hangingPunct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+mn-lt"/>
              </a:rPr>
              <a:t>Ben Cash</a:t>
            </a:r>
          </a:p>
          <a:p>
            <a:pPr marL="685800" lvl="1" indent="-228600" eaLnBrk="1" hangingPunct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smtClean="0">
                <a:latin typeface="+mn-lt"/>
              </a:rPr>
              <a:t>Paul </a:t>
            </a:r>
            <a:r>
              <a:rPr lang="en-US" sz="1400" dirty="0" err="1" smtClean="0">
                <a:latin typeface="+mn-lt"/>
              </a:rPr>
              <a:t>Dirmeyer</a:t>
            </a:r>
            <a:endParaRPr lang="en-US" sz="1400" dirty="0" smtClean="0">
              <a:latin typeface="+mn-lt"/>
            </a:endParaRPr>
          </a:p>
          <a:p>
            <a:pPr marL="685800" lvl="1" indent="-228600" eaLnBrk="1" hangingPunct="1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1400" dirty="0" err="1" smtClean="0">
                <a:latin typeface="+mn-lt"/>
              </a:rPr>
              <a:t>Bohua</a:t>
            </a:r>
            <a:r>
              <a:rPr lang="en-US" sz="1400" dirty="0" smtClean="0">
                <a:latin typeface="+mn-lt"/>
              </a:rPr>
              <a:t> Huang</a:t>
            </a:r>
            <a:endParaRPr lang="en-US" sz="1400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02189-2133-5046-9A48-6BE801BCF5C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D5279"/>
                </a:solidFill>
              </a:rPr>
              <a:t>Athena Workshop</a:t>
            </a:r>
            <a:endParaRPr lang="en-US" dirty="0">
              <a:solidFill>
                <a:srgbClr val="0D527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600" y="5897881"/>
            <a:ext cx="7010400" cy="747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lvl="1" indent="-2286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       Marx     Forbes     Kodama     Cash       Hodges    </a:t>
            </a:r>
            <a:r>
              <a:rPr lang="en-US" sz="1200" dirty="0" err="1" smtClean="0">
                <a:latin typeface="+mn-lt"/>
              </a:rPr>
              <a:t>Shaffrey</a:t>
            </a:r>
            <a:r>
              <a:rPr lang="en-US" sz="1200" dirty="0" smtClean="0">
                <a:latin typeface="+mn-lt"/>
              </a:rPr>
              <a:t>     Jung        Kinter     Fuentes</a:t>
            </a:r>
          </a:p>
          <a:p>
            <a:pPr marL="627063" lvl="1" indent="-228600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200" dirty="0" smtClean="0">
                <a:latin typeface="+mn-lt"/>
              </a:rPr>
              <a:t> </a:t>
            </a:r>
            <a:r>
              <a:rPr lang="en-US" sz="1200" dirty="0" err="1" smtClean="0">
                <a:latin typeface="+mn-lt"/>
              </a:rPr>
              <a:t>Manganello</a:t>
            </a:r>
            <a:r>
              <a:rPr lang="en-US" sz="1200" dirty="0" smtClean="0">
                <a:latin typeface="+mn-lt"/>
              </a:rPr>
              <a:t> Tomita </a:t>
            </a:r>
            <a:r>
              <a:rPr lang="en-US" sz="1200" dirty="0" err="1" smtClean="0">
                <a:latin typeface="+mn-lt"/>
              </a:rPr>
              <a:t>Bechtold</a:t>
            </a:r>
            <a:r>
              <a:rPr lang="en-US" sz="1200" dirty="0" smtClean="0">
                <a:latin typeface="+mn-lt"/>
              </a:rPr>
              <a:t>   </a:t>
            </a:r>
            <a:r>
              <a:rPr lang="en-US" sz="1200" dirty="0" err="1" smtClean="0">
                <a:latin typeface="+mn-lt"/>
              </a:rPr>
              <a:t>Shukla</a:t>
            </a:r>
            <a:r>
              <a:rPr lang="en-US" sz="1200" dirty="0" smtClean="0">
                <a:latin typeface="+mn-lt"/>
              </a:rPr>
              <a:t>      Jin             </a:t>
            </a:r>
            <a:r>
              <a:rPr lang="en-US" sz="1200" dirty="0" err="1" smtClean="0">
                <a:latin typeface="+mn-lt"/>
              </a:rPr>
              <a:t>Wedi</a:t>
            </a:r>
            <a:r>
              <a:rPr lang="en-US" sz="1200" dirty="0" smtClean="0">
                <a:latin typeface="+mn-lt"/>
              </a:rPr>
              <a:t>        Towers      </a:t>
            </a:r>
            <a:r>
              <a:rPr lang="en-US" sz="1200" dirty="0" err="1" smtClean="0">
                <a:latin typeface="+mn-lt"/>
              </a:rPr>
              <a:t>Molteni</a:t>
            </a:r>
            <a:r>
              <a:rPr lang="en-US" sz="1200" dirty="0" smtClean="0">
                <a:latin typeface="+mn-lt"/>
              </a:rPr>
              <a:t>   Palmer        Miller</a:t>
            </a:r>
          </a:p>
          <a:p>
            <a:pPr marL="627063" lvl="1" indent="-228600" eaLnBrk="1" hangingPunct="1">
              <a:lnSpc>
                <a:spcPct val="90000"/>
              </a:lnSpc>
              <a:spcAft>
                <a:spcPts val="600"/>
              </a:spcAft>
            </a:pPr>
            <a:endParaRPr lang="en-US" sz="120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t="3774" b="13207"/>
          <a:stretch>
            <a:fillRect/>
          </a:stretch>
        </p:blipFill>
        <p:spPr>
          <a:xfrm>
            <a:off x="1981200" y="1874520"/>
            <a:ext cx="7010399" cy="40233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76600" y="960120"/>
            <a:ext cx="3962400" cy="672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lvl="1" indent="-228600"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800" dirty="0" smtClean="0">
                <a:latin typeface="+mn-lt"/>
              </a:rPr>
              <a:t>ECMWF, reading, UK</a:t>
            </a:r>
          </a:p>
          <a:p>
            <a:pPr marL="627063" lvl="1" indent="-228600"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800" dirty="0" smtClean="0">
                <a:latin typeface="+mn-lt"/>
              </a:rPr>
              <a:t>7-8 June 2010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75000"/>
            <a:grayscl/>
          </a:blip>
          <a:srcRect l="18871" r="11937" b="16510"/>
          <a:stretch>
            <a:fillRect/>
          </a:stretch>
        </p:blipFill>
        <p:spPr bwMode="auto">
          <a:xfrm>
            <a:off x="-152400" y="-1"/>
            <a:ext cx="2438400" cy="3584863"/>
          </a:xfrm>
          <a:prstGeom prst="rect">
            <a:avLst/>
          </a:prstGeom>
          <a:solidFill>
            <a:srgbClr val="0D5279"/>
          </a:solidFill>
          <a:ln>
            <a:noFill/>
          </a:ln>
          <a:effectLst>
            <a:softEdge rad="469900"/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F517-672F-E24D-96F8-0A5091D3FE1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C:\Users\aib\Pictures\Image Library One\JICS Building\NICS Sign\NICS Building 3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03488"/>
            <a:ext cx="9144000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391400" cy="2011680"/>
          </a:xfrm>
        </p:spPr>
        <p:txBody>
          <a:bodyPr/>
          <a:lstStyle/>
          <a:p>
            <a:pPr eaLnBrk="1" hangingPunct="1">
              <a:spcBef>
                <a:spcPts val="600"/>
              </a:spcBef>
            </a:pPr>
            <a:r>
              <a:rPr lang="en-US" sz="3600" dirty="0">
                <a:latin typeface="+mn-lt"/>
                <a:ea typeface="Times New Roman" pitchFamily="-107" charset="0"/>
                <a:cs typeface="Times New Roman" pitchFamily="-107" charset="0"/>
              </a:rPr>
              <a:t>National Institute for </a:t>
            </a:r>
            <a:br>
              <a:rPr lang="en-US" sz="3600" dirty="0">
                <a:latin typeface="+mn-lt"/>
                <a:ea typeface="Times New Roman" pitchFamily="-107" charset="0"/>
                <a:cs typeface="Times New Roman" pitchFamily="-107" charset="0"/>
              </a:rPr>
            </a:br>
            <a:r>
              <a:rPr lang="en-US" sz="3600" dirty="0">
                <a:latin typeface="+mn-lt"/>
                <a:ea typeface="Times New Roman" pitchFamily="-107" charset="0"/>
                <a:cs typeface="Times New Roman" pitchFamily="-107" charset="0"/>
              </a:rPr>
              <a:t>Computational Sciences</a:t>
            </a:r>
            <a:r>
              <a:rPr lang="en-US" sz="1050" dirty="0">
                <a:latin typeface="+mn-lt"/>
                <a:ea typeface="Times New Roman" pitchFamily="-107" charset="0"/>
                <a:cs typeface="Times New Roman" pitchFamily="-107" charset="0"/>
              </a:rPr>
              <a:t> </a:t>
            </a:r>
            <a:br>
              <a:rPr lang="en-US" sz="1050" dirty="0">
                <a:latin typeface="+mn-lt"/>
                <a:ea typeface="Times New Roman" pitchFamily="-107" charset="0"/>
                <a:cs typeface="Times New Roman" pitchFamily="-107" charset="0"/>
              </a:rPr>
            </a:br>
            <a:r>
              <a:rPr lang="en-US" sz="1050" dirty="0">
                <a:latin typeface="+mn-lt"/>
                <a:ea typeface="Times New Roman" pitchFamily="-107" charset="0"/>
                <a:cs typeface="Times New Roman" pitchFamily="-107" charset="0"/>
              </a:rPr>
              <a:t/>
            </a:r>
            <a:br>
              <a:rPr lang="en-US" sz="1050" dirty="0">
                <a:latin typeface="+mn-lt"/>
                <a:ea typeface="Times New Roman" pitchFamily="-107" charset="0"/>
                <a:cs typeface="Times New Roman" pitchFamily="-107" charset="0"/>
              </a:rPr>
            </a:br>
            <a:r>
              <a:rPr lang="en-US" sz="2000" dirty="0">
                <a:solidFill>
                  <a:srgbClr val="FF9900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University of Tennessee </a:t>
            </a:r>
            <a:r>
              <a:rPr lang="en-US" sz="2000" dirty="0">
                <a:latin typeface="+mn-lt"/>
                <a:ea typeface="Times New Roman" pitchFamily="-107" charset="0"/>
                <a:cs typeface="Times New Roman" pitchFamily="-107" charset="0"/>
              </a:rPr>
              <a:t>and ORNL partnership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2240280"/>
            <a:ext cx="6324600" cy="1828800"/>
          </a:xfrm>
        </p:spPr>
        <p:txBody>
          <a:bodyPr>
            <a:normAutofit/>
          </a:bodyPr>
          <a:lstStyle/>
          <a:p>
            <a:pPr marL="287338" indent="-287338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dirty="0" smtClean="0"/>
              <a:t>NICS is funded by the National Science Foundation, is located at Oak Ridge National Lab, and is managed by the University of Tennessee</a:t>
            </a:r>
          </a:p>
          <a:p>
            <a:pPr marL="287338" indent="-287338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dirty="0" smtClean="0"/>
              <a:t>NICS operates the first academic petascale supercomputer in the world</a:t>
            </a:r>
          </a:p>
          <a:p>
            <a:pPr marL="287338" indent="-287338" eaLnBrk="1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600" dirty="0" smtClean="0"/>
              <a:t>Leverages the capabilities of the ORNL </a:t>
            </a:r>
            <a:br>
              <a:rPr lang="en-US" sz="1600" dirty="0" smtClean="0"/>
            </a:br>
            <a:r>
              <a:rPr lang="en-US" sz="1600" dirty="0" smtClean="0"/>
              <a:t>computing complex</a:t>
            </a:r>
          </a:p>
        </p:txBody>
      </p:sp>
      <p:pic>
        <p:nvPicPr>
          <p:cNvPr id="18437" name="Picture 5" descr="NSF_color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28601"/>
            <a:ext cx="1016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4776" y="320040"/>
            <a:ext cx="26892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C:\Users\aib\Pictures\Image Library One\JICS Building\NICS Sign\Sign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00740" y="3095626"/>
            <a:ext cx="2752725" cy="376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7"/>
          <p:cNvSpPr>
            <a:spLocks noChangeArrowheads="1"/>
          </p:cNvSpPr>
          <p:nvPr/>
        </p:nvSpPr>
        <p:spPr bwMode="auto">
          <a:xfrm>
            <a:off x="0" y="6400800"/>
            <a:ext cx="1754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1450" indent="-171450" eaLnBrk="0" hangingPunct="0">
              <a:lnSpc>
                <a:spcPct val="90000"/>
              </a:lnSpc>
            </a:pPr>
            <a:r>
              <a:rPr lang="en-US" sz="900" dirty="0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Managed </a:t>
            </a:r>
            <a:r>
              <a:rPr lang="en-US" sz="900" dirty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by UT-</a:t>
            </a:r>
            <a:r>
              <a:rPr lang="en-US" sz="900" dirty="0" smtClean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Battelle for </a:t>
            </a:r>
            <a:r>
              <a:rPr lang="en-US" sz="900" dirty="0">
                <a:solidFill>
                  <a:schemeClr val="bg1"/>
                </a:solidFill>
                <a:latin typeface="+mn-lt"/>
                <a:ea typeface="Times New Roman" pitchFamily="-107" charset="0"/>
                <a:cs typeface="Times New Roman" pitchFamily="-107" charset="0"/>
              </a:rPr>
              <a:t>the Department of Energy</a:t>
            </a:r>
          </a:p>
        </p:txBody>
      </p:sp>
      <p:sp>
        <p:nvSpPr>
          <p:cNvPr id="18441" name="Freeform 9"/>
          <p:cNvSpPr>
            <a:spLocks/>
          </p:cNvSpPr>
          <p:nvPr/>
        </p:nvSpPr>
        <p:spPr bwMode="auto">
          <a:xfrm>
            <a:off x="7075490" y="3624263"/>
            <a:ext cx="2071687" cy="3251200"/>
          </a:xfrm>
          <a:custGeom>
            <a:avLst/>
            <a:gdLst>
              <a:gd name="T0" fmla="*/ 0 w 1488"/>
              <a:gd name="T1" fmla="*/ 2147483647 h 2336"/>
              <a:gd name="T2" fmla="*/ 2147483647 w 1488"/>
              <a:gd name="T3" fmla="*/ 2147483647 h 2336"/>
              <a:gd name="T4" fmla="*/ 2147483647 w 1488"/>
              <a:gd name="T5" fmla="*/ 0 h 2336"/>
              <a:gd name="T6" fmla="*/ 0 w 1488"/>
              <a:gd name="T7" fmla="*/ 2147483647 h 2336"/>
              <a:gd name="T8" fmla="*/ 0 60000 65536"/>
              <a:gd name="T9" fmla="*/ 0 60000 65536"/>
              <a:gd name="T10" fmla="*/ 0 60000 65536"/>
              <a:gd name="T11" fmla="*/ 0 60000 65536"/>
              <a:gd name="T12" fmla="*/ 0 w 1488"/>
              <a:gd name="T13" fmla="*/ 0 h 2336"/>
              <a:gd name="T14" fmla="*/ 1488 w 1488"/>
              <a:gd name="T15" fmla="*/ 2336 h 2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88" h="2336">
                <a:moveTo>
                  <a:pt x="0" y="2336"/>
                </a:moveTo>
                <a:lnTo>
                  <a:pt x="1486" y="2336"/>
                </a:lnTo>
                <a:lnTo>
                  <a:pt x="1488" y="0"/>
                </a:lnTo>
                <a:cubicBezTo>
                  <a:pt x="1485" y="1230"/>
                  <a:pt x="879" y="2128"/>
                  <a:pt x="0" y="233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tx2">
                  <a:alpha val="84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latin typeface="+mn-lt"/>
            </a:endParaRPr>
          </a:p>
        </p:txBody>
      </p:sp>
      <p:pic>
        <p:nvPicPr>
          <p:cNvPr id="506890" name="Picture 10" descr="ORNL_leaf whit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99415" y="6264277"/>
            <a:ext cx="1144587" cy="593725"/>
          </a:xfrm>
          <a:prstGeom prst="rect">
            <a:avLst/>
          </a:prstGeom>
          <a:noFill/>
          <a:effectLst>
            <a:outerShdw algn="ctr" rotWithShape="0">
              <a:schemeClr val="bg2"/>
            </a:outerShdw>
          </a:effectLst>
        </p:spPr>
      </p:pic>
      <p:pic>
        <p:nvPicPr>
          <p:cNvPr id="18443" name="Picture 6" descr="UT_logo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16775" y="3338515"/>
            <a:ext cx="8651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5CBA3-E483-0F4A-A8CD-1D2CC1A4DFB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28081</TotalTime>
  <Words>2504</Words>
  <Application>Microsoft Macintosh PowerPoint</Application>
  <PresentationFormat>On-screen Show (4:3)</PresentationFormat>
  <Paragraphs>368</Paragraphs>
  <Slides>51</Slides>
  <Notes>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Blank Presentation</vt:lpstr>
      <vt:lpstr>!OLE_LINK2</vt:lpstr>
      <vt:lpstr>!OLE_LINK3</vt:lpstr>
      <vt:lpstr>!OLE_LINK4</vt:lpstr>
      <vt:lpstr>!OLE_LINK5</vt:lpstr>
      <vt:lpstr>Prospects for Ultra-High Resolution Global Climate Prediction</vt:lpstr>
      <vt:lpstr>Origins</vt:lpstr>
      <vt:lpstr>Slide 3</vt:lpstr>
      <vt:lpstr>Origins</vt:lpstr>
      <vt:lpstr>Project Athena:  Science Goals</vt:lpstr>
      <vt:lpstr>Project Athena: Collaborating Groups</vt:lpstr>
      <vt:lpstr>Many Thanks To … </vt:lpstr>
      <vt:lpstr>Athena Workshop</vt:lpstr>
      <vt:lpstr>National Institute for  Computational Sciences   University of Tennessee and ORNL partnership</vt:lpstr>
      <vt:lpstr>NICS and Athena</vt:lpstr>
      <vt:lpstr>NICS Support for COLA Team</vt:lpstr>
      <vt:lpstr>NICS Athena  Support Team</vt:lpstr>
      <vt:lpstr>Production Computing</vt:lpstr>
      <vt:lpstr>NICS Lessons Learned</vt:lpstr>
      <vt:lpstr>Slide 15</vt:lpstr>
      <vt:lpstr>NICAM Domain Decomposition</vt:lpstr>
      <vt:lpstr>Web Page http://wxmaps.org/Athena/home</vt:lpstr>
      <vt:lpstr>Sample Results </vt:lpstr>
      <vt:lpstr>Sample Results </vt:lpstr>
      <vt:lpstr>Total Column Liquid Water (DJF 1989-2007)</vt:lpstr>
      <vt:lpstr>Slide 21</vt:lpstr>
      <vt:lpstr>Total JJA Precipitation (2000-2008)</vt:lpstr>
      <vt:lpstr>Blocking Frequencies: DJFM 1960-2007</vt:lpstr>
      <vt:lpstr>Blocking Frequencies: DJFM 1989-2007</vt:lpstr>
      <vt:lpstr>Sample Results </vt:lpstr>
      <vt:lpstr>IFS JFM Mean Snow Depth CONUS Transect at 40 N</vt:lpstr>
      <vt:lpstr>Slide 27</vt:lpstr>
      <vt:lpstr>Sample Results </vt:lpstr>
      <vt:lpstr>Slide 29</vt:lpstr>
      <vt:lpstr>Slide 30</vt:lpstr>
      <vt:lpstr>Sample Results </vt:lpstr>
      <vt:lpstr>Slide 32</vt:lpstr>
      <vt:lpstr>Regional Climate Change – Beyond Today’s Models’ Ability?</vt:lpstr>
      <vt:lpstr>Annual Mean Precipitation Change Europe: 21st C minus 20th C</vt:lpstr>
      <vt:lpstr>Temperature Change (21st C – 20th C)</vt:lpstr>
      <vt:lpstr>Precipitation Change (21st C – 20th C)</vt:lpstr>
      <vt:lpstr>Precipitation Change (21st C – 20th C)</vt:lpstr>
      <vt:lpstr>Precipitation Change (21st C – 20th C)</vt:lpstr>
      <vt:lpstr>Annual T Range Change (21st C – 20th C)</vt:lpstr>
      <vt:lpstr>Sample Results </vt:lpstr>
      <vt:lpstr>Slide 41</vt:lpstr>
      <vt:lpstr>Slide 42</vt:lpstr>
      <vt:lpstr>Slide 43</vt:lpstr>
      <vt:lpstr>Slide 44</vt:lpstr>
      <vt:lpstr>Slide 45</vt:lpstr>
      <vt:lpstr>Mean Azimuthal Tangential Wind</vt:lpstr>
      <vt:lpstr>May 2009 - Tropical Cyclone Aila</vt:lpstr>
      <vt:lpstr>NICAM Animation 21 May – 31 August 2009</vt:lpstr>
      <vt:lpstr>Slide 49</vt:lpstr>
      <vt:lpstr>Project Athena: Summary</vt:lpstr>
      <vt:lpstr>Project Athena: Summary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SAC 2005 overview</dc:title>
  <dc:subject/>
  <dc:creator>Jim Kinter</dc:creator>
  <cp:keywords/>
  <dc:description/>
  <cp:lastModifiedBy>Jim Kinter</cp:lastModifiedBy>
  <cp:revision>653</cp:revision>
  <cp:lastPrinted>2010-09-26T23:36:13Z</cp:lastPrinted>
  <dcterms:created xsi:type="dcterms:W3CDTF">2010-09-29T12:44:36Z</dcterms:created>
  <dcterms:modified xsi:type="dcterms:W3CDTF">2010-09-29T13:01:56Z</dcterms:modified>
  <cp:category/>
</cp:coreProperties>
</file>