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26"/>
  </p:notesMasterIdLst>
  <p:handoutMasterIdLst>
    <p:handoutMasterId r:id="rId27"/>
  </p:handout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56" r:id="rId12"/>
    <p:sldId id="274" r:id="rId13"/>
    <p:sldId id="275" r:id="rId14"/>
    <p:sldId id="265" r:id="rId15"/>
    <p:sldId id="266" r:id="rId16"/>
    <p:sldId id="276" r:id="rId17"/>
    <p:sldId id="268" r:id="rId18"/>
    <p:sldId id="267" r:id="rId19"/>
    <p:sldId id="269" r:id="rId20"/>
    <p:sldId id="270" r:id="rId21"/>
    <p:sldId id="271" r:id="rId22"/>
    <p:sldId id="272" r:id="rId23"/>
    <p:sldId id="277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bobbilbo\Documents\Partial%20Hinge%20Worksheets%20(Autosaved)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Virginia Division 3 (JFM)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9028695880922969E-2"/>
          <c:y val="0.11082153747631704"/>
          <c:w val="0.66259771041480242"/>
          <c:h val="0.76735015445770582"/>
        </c:manualLayout>
      </c:layout>
      <c:scatterChart>
        <c:scatterStyle val="lineMarker"/>
        <c:varyColors val="0"/>
        <c:ser>
          <c:idx val="0"/>
          <c:order val="0"/>
          <c:tx>
            <c:v>VA Division 3 (JFM)</c:v>
          </c:tx>
          <c:spPr>
            <a:ln w="28575">
              <a:noFill/>
            </a:ln>
          </c:spPr>
          <c:marker>
            <c:symbol val="diamond"/>
            <c:size val="5"/>
          </c:marker>
          <c:xVal>
            <c:numRef>
              <c:f>Sheet3!$A$2:$A$74</c:f>
              <c:numCache>
                <c:formatCode>General</c:formatCode>
                <c:ptCount val="73"/>
                <c:pt idx="0">
                  <c:v>1940</c:v>
                </c:pt>
                <c:pt idx="1">
                  <c:v>1941</c:v>
                </c:pt>
                <c:pt idx="2">
                  <c:v>1942</c:v>
                </c:pt>
                <c:pt idx="3">
                  <c:v>1943</c:v>
                </c:pt>
                <c:pt idx="4">
                  <c:v>1944</c:v>
                </c:pt>
                <c:pt idx="5">
                  <c:v>1945</c:v>
                </c:pt>
                <c:pt idx="6">
                  <c:v>1946</c:v>
                </c:pt>
                <c:pt idx="7">
                  <c:v>1947</c:v>
                </c:pt>
                <c:pt idx="8">
                  <c:v>1948</c:v>
                </c:pt>
                <c:pt idx="9">
                  <c:v>1949</c:v>
                </c:pt>
                <c:pt idx="10">
                  <c:v>1950</c:v>
                </c:pt>
                <c:pt idx="11">
                  <c:v>1951</c:v>
                </c:pt>
                <c:pt idx="12">
                  <c:v>1952</c:v>
                </c:pt>
                <c:pt idx="13">
                  <c:v>1953</c:v>
                </c:pt>
                <c:pt idx="14">
                  <c:v>1954</c:v>
                </c:pt>
                <c:pt idx="15">
                  <c:v>1955</c:v>
                </c:pt>
                <c:pt idx="16">
                  <c:v>1956</c:v>
                </c:pt>
                <c:pt idx="17">
                  <c:v>1957</c:v>
                </c:pt>
                <c:pt idx="18">
                  <c:v>1958</c:v>
                </c:pt>
                <c:pt idx="19">
                  <c:v>1959</c:v>
                </c:pt>
                <c:pt idx="20">
                  <c:v>1960</c:v>
                </c:pt>
                <c:pt idx="21">
                  <c:v>1961</c:v>
                </c:pt>
                <c:pt idx="22">
                  <c:v>1962</c:v>
                </c:pt>
                <c:pt idx="23">
                  <c:v>1963</c:v>
                </c:pt>
                <c:pt idx="24">
                  <c:v>1964</c:v>
                </c:pt>
                <c:pt idx="25">
                  <c:v>1965</c:v>
                </c:pt>
                <c:pt idx="26">
                  <c:v>1966</c:v>
                </c:pt>
                <c:pt idx="27">
                  <c:v>1967</c:v>
                </c:pt>
                <c:pt idx="28">
                  <c:v>1968</c:v>
                </c:pt>
                <c:pt idx="29">
                  <c:v>1969</c:v>
                </c:pt>
                <c:pt idx="30">
                  <c:v>1970</c:v>
                </c:pt>
                <c:pt idx="31">
                  <c:v>1971</c:v>
                </c:pt>
                <c:pt idx="32">
                  <c:v>1972</c:v>
                </c:pt>
                <c:pt idx="33">
                  <c:v>1973</c:v>
                </c:pt>
                <c:pt idx="34">
                  <c:v>1974</c:v>
                </c:pt>
                <c:pt idx="35">
                  <c:v>1975</c:v>
                </c:pt>
                <c:pt idx="36">
                  <c:v>1976</c:v>
                </c:pt>
                <c:pt idx="37">
                  <c:v>1977</c:v>
                </c:pt>
                <c:pt idx="38">
                  <c:v>1978</c:v>
                </c:pt>
                <c:pt idx="39">
                  <c:v>1979</c:v>
                </c:pt>
                <c:pt idx="40">
                  <c:v>1980</c:v>
                </c:pt>
                <c:pt idx="41">
                  <c:v>1981</c:v>
                </c:pt>
                <c:pt idx="42">
                  <c:v>1982</c:v>
                </c:pt>
                <c:pt idx="43">
                  <c:v>1983</c:v>
                </c:pt>
                <c:pt idx="44">
                  <c:v>1984</c:v>
                </c:pt>
                <c:pt idx="45">
                  <c:v>1985</c:v>
                </c:pt>
                <c:pt idx="46">
                  <c:v>1986</c:v>
                </c:pt>
                <c:pt idx="47">
                  <c:v>1987</c:v>
                </c:pt>
                <c:pt idx="48">
                  <c:v>1988</c:v>
                </c:pt>
                <c:pt idx="49">
                  <c:v>1989</c:v>
                </c:pt>
                <c:pt idx="50">
                  <c:v>1990</c:v>
                </c:pt>
                <c:pt idx="51">
                  <c:v>1991</c:v>
                </c:pt>
                <c:pt idx="52">
                  <c:v>1992</c:v>
                </c:pt>
                <c:pt idx="53">
                  <c:v>1993</c:v>
                </c:pt>
                <c:pt idx="54">
                  <c:v>1994</c:v>
                </c:pt>
                <c:pt idx="55">
                  <c:v>1995</c:v>
                </c:pt>
                <c:pt idx="56">
                  <c:v>1996</c:v>
                </c:pt>
                <c:pt idx="57">
                  <c:v>1997</c:v>
                </c:pt>
                <c:pt idx="58">
                  <c:v>1998</c:v>
                </c:pt>
                <c:pt idx="59">
                  <c:v>1999</c:v>
                </c:pt>
                <c:pt idx="60">
                  <c:v>2000</c:v>
                </c:pt>
                <c:pt idx="61">
                  <c:v>2001</c:v>
                </c:pt>
                <c:pt idx="62">
                  <c:v>2002</c:v>
                </c:pt>
                <c:pt idx="63">
                  <c:v>2003</c:v>
                </c:pt>
                <c:pt idx="64">
                  <c:v>2004</c:v>
                </c:pt>
                <c:pt idx="65">
                  <c:v>2005</c:v>
                </c:pt>
                <c:pt idx="66">
                  <c:v>2006</c:v>
                </c:pt>
                <c:pt idx="67">
                  <c:v>2007</c:v>
                </c:pt>
                <c:pt idx="68">
                  <c:v>2008</c:v>
                </c:pt>
                <c:pt idx="69">
                  <c:v>2009</c:v>
                </c:pt>
                <c:pt idx="70">
                  <c:v>2010</c:v>
                </c:pt>
                <c:pt idx="71">
                  <c:v>2011</c:v>
                </c:pt>
                <c:pt idx="72">
                  <c:v>2012</c:v>
                </c:pt>
              </c:numCache>
            </c:numRef>
          </c:xVal>
          <c:yVal>
            <c:numRef>
              <c:f>Sheet3!$DD$2:$DD$74</c:f>
              <c:numCache>
                <c:formatCode>General</c:formatCode>
                <c:ptCount val="73"/>
                <c:pt idx="0">
                  <c:v>34.744</c:v>
                </c:pt>
                <c:pt idx="1">
                  <c:v>36.282000000000004</c:v>
                </c:pt>
                <c:pt idx="2">
                  <c:v>38.372000000000007</c:v>
                </c:pt>
                <c:pt idx="3">
                  <c:v>40.121999999999993</c:v>
                </c:pt>
                <c:pt idx="4">
                  <c:v>39.884000000000007</c:v>
                </c:pt>
                <c:pt idx="5">
                  <c:v>43.376000000000005</c:v>
                </c:pt>
                <c:pt idx="6">
                  <c:v>43.427999999999997</c:v>
                </c:pt>
                <c:pt idx="7">
                  <c:v>37.130000000000003</c:v>
                </c:pt>
                <c:pt idx="8">
                  <c:v>39.396000000000008</c:v>
                </c:pt>
                <c:pt idx="9">
                  <c:v>45.07</c:v>
                </c:pt>
                <c:pt idx="10">
                  <c:v>42.985999999999997</c:v>
                </c:pt>
                <c:pt idx="11">
                  <c:v>40.954000000000001</c:v>
                </c:pt>
                <c:pt idx="12">
                  <c:v>43.680000000000007</c:v>
                </c:pt>
                <c:pt idx="13">
                  <c:v>43.746000000000002</c:v>
                </c:pt>
                <c:pt idx="14">
                  <c:v>42.309999999999995</c:v>
                </c:pt>
                <c:pt idx="15">
                  <c:v>41.125999999999998</c:v>
                </c:pt>
                <c:pt idx="16">
                  <c:v>41.18</c:v>
                </c:pt>
                <c:pt idx="17">
                  <c:v>41.006</c:v>
                </c:pt>
                <c:pt idx="18">
                  <c:v>35.175999999999995</c:v>
                </c:pt>
                <c:pt idx="19">
                  <c:v>40.481999999999999</c:v>
                </c:pt>
                <c:pt idx="20">
                  <c:v>36.54</c:v>
                </c:pt>
                <c:pt idx="21">
                  <c:v>41.04</c:v>
                </c:pt>
                <c:pt idx="22">
                  <c:v>38.306000000000004</c:v>
                </c:pt>
                <c:pt idx="23">
                  <c:v>37.895999999999994</c:v>
                </c:pt>
                <c:pt idx="24">
                  <c:v>39.396000000000008</c:v>
                </c:pt>
                <c:pt idx="25">
                  <c:v>38.228000000000002</c:v>
                </c:pt>
                <c:pt idx="26">
                  <c:v>37.838000000000001</c:v>
                </c:pt>
                <c:pt idx="27">
                  <c:v>39.594000000000001</c:v>
                </c:pt>
                <c:pt idx="28">
                  <c:v>37.305999999999997</c:v>
                </c:pt>
                <c:pt idx="29">
                  <c:v>36.862000000000002</c:v>
                </c:pt>
                <c:pt idx="30">
                  <c:v>36.246000000000002</c:v>
                </c:pt>
                <c:pt idx="31">
                  <c:v>37.512</c:v>
                </c:pt>
                <c:pt idx="32">
                  <c:v>40.050000000000004</c:v>
                </c:pt>
                <c:pt idx="33">
                  <c:v>40.628000000000007</c:v>
                </c:pt>
                <c:pt idx="34">
                  <c:v>43.913999999999994</c:v>
                </c:pt>
                <c:pt idx="35">
                  <c:v>40.405999999999999</c:v>
                </c:pt>
                <c:pt idx="36">
                  <c:v>42.806000000000004</c:v>
                </c:pt>
                <c:pt idx="37">
                  <c:v>37.176000000000002</c:v>
                </c:pt>
                <c:pt idx="38">
                  <c:v>33.449999999999996</c:v>
                </c:pt>
                <c:pt idx="39">
                  <c:v>36.764000000000003</c:v>
                </c:pt>
                <c:pt idx="40">
                  <c:v>37.677999999999997</c:v>
                </c:pt>
                <c:pt idx="41">
                  <c:v>38.14</c:v>
                </c:pt>
                <c:pt idx="42">
                  <c:v>37.512</c:v>
                </c:pt>
                <c:pt idx="43">
                  <c:v>39.648000000000003</c:v>
                </c:pt>
                <c:pt idx="44">
                  <c:v>39.56</c:v>
                </c:pt>
                <c:pt idx="45">
                  <c:v>39.440000000000005</c:v>
                </c:pt>
                <c:pt idx="46">
                  <c:v>40.616000000000007</c:v>
                </c:pt>
                <c:pt idx="47">
                  <c:v>39.01</c:v>
                </c:pt>
                <c:pt idx="48">
                  <c:v>38.473999999999997</c:v>
                </c:pt>
                <c:pt idx="49">
                  <c:v>42.466000000000008</c:v>
                </c:pt>
                <c:pt idx="50">
                  <c:v>46.917999999999999</c:v>
                </c:pt>
                <c:pt idx="51">
                  <c:v>43.883999999999993</c:v>
                </c:pt>
                <c:pt idx="52">
                  <c:v>42.1</c:v>
                </c:pt>
                <c:pt idx="53">
                  <c:v>39.120000000000005</c:v>
                </c:pt>
                <c:pt idx="54">
                  <c:v>38.72</c:v>
                </c:pt>
                <c:pt idx="55">
                  <c:v>41.771999999999998</c:v>
                </c:pt>
                <c:pt idx="56">
                  <c:v>38.119999999999997</c:v>
                </c:pt>
                <c:pt idx="57">
                  <c:v>43.132000000000005</c:v>
                </c:pt>
                <c:pt idx="58">
                  <c:v>43.602000000000004</c:v>
                </c:pt>
                <c:pt idx="59">
                  <c:v>41.663999999999994</c:v>
                </c:pt>
                <c:pt idx="60">
                  <c:v>43.466000000000001</c:v>
                </c:pt>
                <c:pt idx="61">
                  <c:v>41.073999999999998</c:v>
                </c:pt>
                <c:pt idx="62">
                  <c:v>43.120000000000005</c:v>
                </c:pt>
                <c:pt idx="63">
                  <c:v>39.538000000000004</c:v>
                </c:pt>
                <c:pt idx="64">
                  <c:v>40.35</c:v>
                </c:pt>
                <c:pt idx="65">
                  <c:v>41.132000000000005</c:v>
                </c:pt>
                <c:pt idx="66">
                  <c:v>43.386000000000003</c:v>
                </c:pt>
                <c:pt idx="67">
                  <c:v>41.722000000000001</c:v>
                </c:pt>
                <c:pt idx="68">
                  <c:v>41.812000000000005</c:v>
                </c:pt>
                <c:pt idx="69">
                  <c:v>39.792000000000002</c:v>
                </c:pt>
                <c:pt idx="70">
                  <c:v>38.981999999999999</c:v>
                </c:pt>
                <c:pt idx="71">
                  <c:v>40.921999999999997</c:v>
                </c:pt>
                <c:pt idx="72">
                  <c:v>45.991999999999997</c:v>
                </c:pt>
              </c:numCache>
            </c:numRef>
          </c:yVal>
          <c:smooth val="0"/>
        </c:ser>
        <c:ser>
          <c:idx val="1"/>
          <c:order val="1"/>
          <c:tx>
            <c:v>1981-2010 Official Normal</c:v>
          </c:tx>
          <c:spPr>
            <a:ln w="22225">
              <a:solidFill>
                <a:srgbClr val="1F497D">
                  <a:lumMod val="75000"/>
                </a:srgbClr>
              </a:solidFill>
              <a:headEnd type="none" w="sm" len="med"/>
              <a:tailEnd type="none" w="sm" len="med"/>
            </a:ln>
          </c:spPr>
          <c:marker>
            <c:symbol val="none"/>
          </c:marker>
          <c:xVal>
            <c:numRef>
              <c:f>Sheet3!$A$117:$A$146</c:f>
              <c:numCache>
                <c:formatCode>General</c:formatCode>
                <c:ptCount val="30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</c:numCache>
            </c:numRef>
          </c:xVal>
          <c:yVal>
            <c:numRef>
              <c:f>Sheet3!$IG$110:$IG$139</c:f>
              <c:numCache>
                <c:formatCode>General</c:formatCode>
                <c:ptCount val="30"/>
                <c:pt idx="0">
                  <c:v>40.942399999999999</c:v>
                </c:pt>
                <c:pt idx="1">
                  <c:v>40.942399999999999</c:v>
                </c:pt>
                <c:pt idx="2">
                  <c:v>40.942399999999999</c:v>
                </c:pt>
                <c:pt idx="3">
                  <c:v>40.942399999999999</c:v>
                </c:pt>
                <c:pt idx="4">
                  <c:v>40.942399999999999</c:v>
                </c:pt>
                <c:pt idx="5">
                  <c:v>40.942399999999999</c:v>
                </c:pt>
                <c:pt idx="6">
                  <c:v>40.942399999999999</c:v>
                </c:pt>
                <c:pt idx="7">
                  <c:v>40.942399999999999</c:v>
                </c:pt>
                <c:pt idx="8">
                  <c:v>40.942399999999999</c:v>
                </c:pt>
                <c:pt idx="9">
                  <c:v>40.942399999999999</c:v>
                </c:pt>
                <c:pt idx="10">
                  <c:v>40.942399999999999</c:v>
                </c:pt>
                <c:pt idx="11">
                  <c:v>40.942399999999999</c:v>
                </c:pt>
                <c:pt idx="12">
                  <c:v>40.942399999999999</c:v>
                </c:pt>
                <c:pt idx="13">
                  <c:v>40.942399999999999</c:v>
                </c:pt>
                <c:pt idx="14">
                  <c:v>40.942399999999999</c:v>
                </c:pt>
                <c:pt idx="15">
                  <c:v>40.942399999999999</c:v>
                </c:pt>
                <c:pt idx="16">
                  <c:v>40.942399999999999</c:v>
                </c:pt>
                <c:pt idx="17">
                  <c:v>40.942399999999999</c:v>
                </c:pt>
                <c:pt idx="18">
                  <c:v>40.942399999999999</c:v>
                </c:pt>
                <c:pt idx="19">
                  <c:v>40.942399999999999</c:v>
                </c:pt>
                <c:pt idx="20">
                  <c:v>40.942399999999999</c:v>
                </c:pt>
                <c:pt idx="21">
                  <c:v>40.942399999999999</c:v>
                </c:pt>
                <c:pt idx="22">
                  <c:v>40.942399999999999</c:v>
                </c:pt>
                <c:pt idx="23">
                  <c:v>40.942399999999999</c:v>
                </c:pt>
                <c:pt idx="24">
                  <c:v>40.942399999999999</c:v>
                </c:pt>
                <c:pt idx="25">
                  <c:v>40.942399999999999</c:v>
                </c:pt>
                <c:pt idx="26">
                  <c:v>40.942399999999999</c:v>
                </c:pt>
                <c:pt idx="27">
                  <c:v>40.942399999999999</c:v>
                </c:pt>
                <c:pt idx="28">
                  <c:v>40.942399999999999</c:v>
                </c:pt>
                <c:pt idx="29">
                  <c:v>40.942399999999999</c:v>
                </c:pt>
              </c:numCache>
            </c:numRef>
          </c:yVal>
          <c:smooth val="1"/>
        </c:ser>
        <c:ser>
          <c:idx val="2"/>
          <c:order val="2"/>
          <c:tx>
            <c:v>1983-2012 Average</c:v>
          </c:tx>
          <c:spPr>
            <a:ln w="22225">
              <a:solidFill>
                <a:srgbClr val="00B050"/>
              </a:solidFill>
              <a:headEnd type="none" w="sm" len="med"/>
              <a:tailEnd type="none" w="sm" len="med"/>
            </a:ln>
          </c:spPr>
          <c:marker>
            <c:symbol val="none"/>
          </c:marker>
          <c:xVal>
            <c:numRef>
              <c:f>Sheet3!$A$119:$A$148</c:f>
              <c:numCache>
                <c:formatCode>General</c:formatCode>
                <c:ptCount val="30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</c:numCache>
            </c:numRef>
          </c:xVal>
          <c:yVal>
            <c:numRef>
              <c:f>Sheet3!$IE$110:$IE$139</c:f>
              <c:numCache>
                <c:formatCode>General</c:formatCode>
                <c:ptCount val="30"/>
                <c:pt idx="0">
                  <c:v>41.317799999999991</c:v>
                </c:pt>
                <c:pt idx="1">
                  <c:v>41.317799999999991</c:v>
                </c:pt>
                <c:pt idx="2">
                  <c:v>41.317799999999991</c:v>
                </c:pt>
                <c:pt idx="3">
                  <c:v>41.317799999999991</c:v>
                </c:pt>
                <c:pt idx="4">
                  <c:v>41.317799999999991</c:v>
                </c:pt>
                <c:pt idx="5">
                  <c:v>41.317799999999991</c:v>
                </c:pt>
                <c:pt idx="6">
                  <c:v>41.317799999999991</c:v>
                </c:pt>
                <c:pt idx="7">
                  <c:v>41.317799999999991</c:v>
                </c:pt>
                <c:pt idx="8">
                  <c:v>41.317799999999991</c:v>
                </c:pt>
                <c:pt idx="9">
                  <c:v>41.317799999999991</c:v>
                </c:pt>
                <c:pt idx="10">
                  <c:v>41.317799999999991</c:v>
                </c:pt>
                <c:pt idx="11">
                  <c:v>41.317799999999991</c:v>
                </c:pt>
                <c:pt idx="12">
                  <c:v>41.317799999999991</c:v>
                </c:pt>
                <c:pt idx="13">
                  <c:v>41.317799999999991</c:v>
                </c:pt>
                <c:pt idx="14">
                  <c:v>41.317799999999991</c:v>
                </c:pt>
                <c:pt idx="15">
                  <c:v>41.317799999999991</c:v>
                </c:pt>
                <c:pt idx="16">
                  <c:v>41.317799999999991</c:v>
                </c:pt>
                <c:pt idx="17">
                  <c:v>41.317799999999991</c:v>
                </c:pt>
                <c:pt idx="18">
                  <c:v>41.317799999999991</c:v>
                </c:pt>
                <c:pt idx="19">
                  <c:v>41.317799999999991</c:v>
                </c:pt>
                <c:pt idx="20">
                  <c:v>41.317799999999991</c:v>
                </c:pt>
                <c:pt idx="21">
                  <c:v>41.317799999999991</c:v>
                </c:pt>
                <c:pt idx="22">
                  <c:v>41.317799999999991</c:v>
                </c:pt>
                <c:pt idx="23">
                  <c:v>41.317799999999991</c:v>
                </c:pt>
                <c:pt idx="24">
                  <c:v>41.317799999999991</c:v>
                </c:pt>
                <c:pt idx="25">
                  <c:v>41.317799999999991</c:v>
                </c:pt>
                <c:pt idx="26">
                  <c:v>41.317799999999991</c:v>
                </c:pt>
                <c:pt idx="27">
                  <c:v>41.317799999999991</c:v>
                </c:pt>
                <c:pt idx="28">
                  <c:v>41.317799999999991</c:v>
                </c:pt>
                <c:pt idx="29">
                  <c:v>41.317799999999991</c:v>
                </c:pt>
              </c:numCache>
            </c:numRef>
          </c:yVal>
          <c:smooth val="1"/>
        </c:ser>
        <c:ser>
          <c:idx val="3"/>
          <c:order val="3"/>
          <c:tx>
            <c:v>1998-2012 Average</c:v>
          </c:tx>
          <c:spPr>
            <a:ln w="22225">
              <a:solidFill>
                <a:srgbClr val="F79646">
                  <a:lumMod val="50000"/>
                </a:srgbClr>
              </a:solidFill>
              <a:headEnd type="none" w="sm" len="med"/>
              <a:tailEnd type="none" w="sm" len="med"/>
            </a:ln>
          </c:spPr>
          <c:marker>
            <c:symbol val="none"/>
          </c:marker>
          <c:xVal>
            <c:numRef>
              <c:f>Sheet3!$A$134:$A$148</c:f>
              <c:numCache>
                <c:formatCode>General</c:formatCode>
                <c:ptCount val="1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</c:numCache>
            </c:numRef>
          </c:xVal>
          <c:yVal>
            <c:numRef>
              <c:f>Sheet3!$IF$110:$IF$124</c:f>
              <c:numCache>
                <c:formatCode>General</c:formatCode>
                <c:ptCount val="15"/>
                <c:pt idx="0">
                  <c:v>41.770266666666664</c:v>
                </c:pt>
                <c:pt idx="1">
                  <c:v>41.770266666666664</c:v>
                </c:pt>
                <c:pt idx="2">
                  <c:v>41.770266666666664</c:v>
                </c:pt>
                <c:pt idx="3">
                  <c:v>41.770266666666664</c:v>
                </c:pt>
                <c:pt idx="4">
                  <c:v>41.770266666666664</c:v>
                </c:pt>
                <c:pt idx="5">
                  <c:v>41.770266666666664</c:v>
                </c:pt>
                <c:pt idx="6">
                  <c:v>41.770266666666664</c:v>
                </c:pt>
                <c:pt idx="7">
                  <c:v>41.770266666666664</c:v>
                </c:pt>
                <c:pt idx="8">
                  <c:v>41.770266666666664</c:v>
                </c:pt>
                <c:pt idx="9">
                  <c:v>41.770266666666664</c:v>
                </c:pt>
                <c:pt idx="10">
                  <c:v>41.770266666666664</c:v>
                </c:pt>
                <c:pt idx="11">
                  <c:v>41.770266666666664</c:v>
                </c:pt>
                <c:pt idx="12">
                  <c:v>41.770266666666664</c:v>
                </c:pt>
                <c:pt idx="13">
                  <c:v>41.770266666666664</c:v>
                </c:pt>
                <c:pt idx="14">
                  <c:v>41.770266666666664</c:v>
                </c:pt>
              </c:numCache>
            </c:numRef>
          </c:yVal>
          <c:smooth val="1"/>
        </c:ser>
        <c:ser>
          <c:idx val="4"/>
          <c:order val="4"/>
          <c:tx>
            <c:v>Full Period Trend</c:v>
          </c:tx>
          <c:spPr>
            <a:ln w="25400">
              <a:solidFill>
                <a:srgbClr val="7030A0"/>
              </a:solidFill>
              <a:prstDash val="solid"/>
            </a:ln>
          </c:spPr>
          <c:marker>
            <c:symbol val="none"/>
          </c:marker>
          <c:xVal>
            <c:numRef>
              <c:f>Sheet3!$A$2:$A$74</c:f>
              <c:numCache>
                <c:formatCode>General</c:formatCode>
                <c:ptCount val="73"/>
                <c:pt idx="0">
                  <c:v>1940</c:v>
                </c:pt>
                <c:pt idx="1">
                  <c:v>1941</c:v>
                </c:pt>
                <c:pt idx="2">
                  <c:v>1942</c:v>
                </c:pt>
                <c:pt idx="3">
                  <c:v>1943</c:v>
                </c:pt>
                <c:pt idx="4">
                  <c:v>1944</c:v>
                </c:pt>
                <c:pt idx="5">
                  <c:v>1945</c:v>
                </c:pt>
                <c:pt idx="6">
                  <c:v>1946</c:v>
                </c:pt>
                <c:pt idx="7">
                  <c:v>1947</c:v>
                </c:pt>
                <c:pt idx="8">
                  <c:v>1948</c:v>
                </c:pt>
                <c:pt idx="9">
                  <c:v>1949</c:v>
                </c:pt>
                <c:pt idx="10">
                  <c:v>1950</c:v>
                </c:pt>
                <c:pt idx="11">
                  <c:v>1951</c:v>
                </c:pt>
                <c:pt idx="12">
                  <c:v>1952</c:v>
                </c:pt>
                <c:pt idx="13">
                  <c:v>1953</c:v>
                </c:pt>
                <c:pt idx="14">
                  <c:v>1954</c:v>
                </c:pt>
                <c:pt idx="15">
                  <c:v>1955</c:v>
                </c:pt>
                <c:pt idx="16">
                  <c:v>1956</c:v>
                </c:pt>
                <c:pt idx="17">
                  <c:v>1957</c:v>
                </c:pt>
                <c:pt idx="18">
                  <c:v>1958</c:v>
                </c:pt>
                <c:pt idx="19">
                  <c:v>1959</c:v>
                </c:pt>
                <c:pt idx="20">
                  <c:v>1960</c:v>
                </c:pt>
                <c:pt idx="21">
                  <c:v>1961</c:v>
                </c:pt>
                <c:pt idx="22">
                  <c:v>1962</c:v>
                </c:pt>
                <c:pt idx="23">
                  <c:v>1963</c:v>
                </c:pt>
                <c:pt idx="24">
                  <c:v>1964</c:v>
                </c:pt>
                <c:pt idx="25">
                  <c:v>1965</c:v>
                </c:pt>
                <c:pt idx="26">
                  <c:v>1966</c:v>
                </c:pt>
                <c:pt idx="27">
                  <c:v>1967</c:v>
                </c:pt>
                <c:pt idx="28">
                  <c:v>1968</c:v>
                </c:pt>
                <c:pt idx="29">
                  <c:v>1969</c:v>
                </c:pt>
                <c:pt idx="30">
                  <c:v>1970</c:v>
                </c:pt>
                <c:pt idx="31">
                  <c:v>1971</c:v>
                </c:pt>
                <c:pt idx="32">
                  <c:v>1972</c:v>
                </c:pt>
                <c:pt idx="33">
                  <c:v>1973</c:v>
                </c:pt>
                <c:pt idx="34">
                  <c:v>1974</c:v>
                </c:pt>
                <c:pt idx="35">
                  <c:v>1975</c:v>
                </c:pt>
                <c:pt idx="36">
                  <c:v>1976</c:v>
                </c:pt>
                <c:pt idx="37">
                  <c:v>1977</c:v>
                </c:pt>
                <c:pt idx="38">
                  <c:v>1978</c:v>
                </c:pt>
                <c:pt idx="39">
                  <c:v>1979</c:v>
                </c:pt>
                <c:pt idx="40">
                  <c:v>1980</c:v>
                </c:pt>
                <c:pt idx="41">
                  <c:v>1981</c:v>
                </c:pt>
                <c:pt idx="42">
                  <c:v>1982</c:v>
                </c:pt>
                <c:pt idx="43">
                  <c:v>1983</c:v>
                </c:pt>
                <c:pt idx="44">
                  <c:v>1984</c:v>
                </c:pt>
                <c:pt idx="45">
                  <c:v>1985</c:v>
                </c:pt>
                <c:pt idx="46">
                  <c:v>1986</c:v>
                </c:pt>
                <c:pt idx="47">
                  <c:v>1987</c:v>
                </c:pt>
                <c:pt idx="48">
                  <c:v>1988</c:v>
                </c:pt>
                <c:pt idx="49">
                  <c:v>1989</c:v>
                </c:pt>
                <c:pt idx="50">
                  <c:v>1990</c:v>
                </c:pt>
                <c:pt idx="51">
                  <c:v>1991</c:v>
                </c:pt>
                <c:pt idx="52">
                  <c:v>1992</c:v>
                </c:pt>
                <c:pt idx="53">
                  <c:v>1993</c:v>
                </c:pt>
                <c:pt idx="54">
                  <c:v>1994</c:v>
                </c:pt>
                <c:pt idx="55">
                  <c:v>1995</c:v>
                </c:pt>
                <c:pt idx="56">
                  <c:v>1996</c:v>
                </c:pt>
                <c:pt idx="57">
                  <c:v>1997</c:v>
                </c:pt>
                <c:pt idx="58">
                  <c:v>1998</c:v>
                </c:pt>
                <c:pt idx="59">
                  <c:v>1999</c:v>
                </c:pt>
                <c:pt idx="60">
                  <c:v>2000</c:v>
                </c:pt>
                <c:pt idx="61">
                  <c:v>2001</c:v>
                </c:pt>
                <c:pt idx="62">
                  <c:v>2002</c:v>
                </c:pt>
                <c:pt idx="63">
                  <c:v>2003</c:v>
                </c:pt>
                <c:pt idx="64">
                  <c:v>2004</c:v>
                </c:pt>
                <c:pt idx="65">
                  <c:v>2005</c:v>
                </c:pt>
                <c:pt idx="66">
                  <c:v>2006</c:v>
                </c:pt>
                <c:pt idx="67">
                  <c:v>2007</c:v>
                </c:pt>
                <c:pt idx="68">
                  <c:v>2008</c:v>
                </c:pt>
                <c:pt idx="69">
                  <c:v>2009</c:v>
                </c:pt>
                <c:pt idx="70">
                  <c:v>2010</c:v>
                </c:pt>
                <c:pt idx="71">
                  <c:v>2011</c:v>
                </c:pt>
                <c:pt idx="72">
                  <c:v>2012</c:v>
                </c:pt>
              </c:numCache>
            </c:numRef>
          </c:xVal>
          <c:yVal>
            <c:numRef>
              <c:f>Sheet3!$HQ$102:$HQ$174</c:f>
              <c:numCache>
                <c:formatCode>General</c:formatCode>
                <c:ptCount val="73"/>
                <c:pt idx="0">
                  <c:v>39.16924398370972</c:v>
                </c:pt>
                <c:pt idx="1">
                  <c:v>39.198131803035899</c:v>
                </c:pt>
                <c:pt idx="2">
                  <c:v>39.227019622362072</c:v>
                </c:pt>
                <c:pt idx="3">
                  <c:v>39.255907441688251</c:v>
                </c:pt>
                <c:pt idx="4">
                  <c:v>39.284795261014423</c:v>
                </c:pt>
                <c:pt idx="5">
                  <c:v>39.313683080340603</c:v>
                </c:pt>
                <c:pt idx="6">
                  <c:v>39.342570899666775</c:v>
                </c:pt>
                <c:pt idx="7">
                  <c:v>39.371458718992955</c:v>
                </c:pt>
                <c:pt idx="8">
                  <c:v>39.400346538319127</c:v>
                </c:pt>
                <c:pt idx="9">
                  <c:v>39.429234357645299</c:v>
                </c:pt>
                <c:pt idx="10">
                  <c:v>39.458122176971479</c:v>
                </c:pt>
                <c:pt idx="11">
                  <c:v>39.487009996297651</c:v>
                </c:pt>
                <c:pt idx="12">
                  <c:v>39.515897815623831</c:v>
                </c:pt>
                <c:pt idx="13">
                  <c:v>39.544785634950003</c:v>
                </c:pt>
                <c:pt idx="14">
                  <c:v>39.573673454276182</c:v>
                </c:pt>
                <c:pt idx="15">
                  <c:v>39.602561273602355</c:v>
                </c:pt>
                <c:pt idx="16">
                  <c:v>39.631449092928527</c:v>
                </c:pt>
                <c:pt idx="17">
                  <c:v>39.660336912254706</c:v>
                </c:pt>
                <c:pt idx="18">
                  <c:v>39.689224731580879</c:v>
                </c:pt>
                <c:pt idx="19">
                  <c:v>39.718112550907058</c:v>
                </c:pt>
                <c:pt idx="20">
                  <c:v>39.747000370233231</c:v>
                </c:pt>
                <c:pt idx="21">
                  <c:v>39.77588818955941</c:v>
                </c:pt>
                <c:pt idx="22">
                  <c:v>39.804776008885582</c:v>
                </c:pt>
                <c:pt idx="23">
                  <c:v>39.833663828211762</c:v>
                </c:pt>
                <c:pt idx="24">
                  <c:v>39.862551647537934</c:v>
                </c:pt>
                <c:pt idx="25">
                  <c:v>39.891439466864107</c:v>
                </c:pt>
                <c:pt idx="26">
                  <c:v>39.920327286190286</c:v>
                </c:pt>
                <c:pt idx="27">
                  <c:v>39.949215105516458</c:v>
                </c:pt>
                <c:pt idx="28">
                  <c:v>39.978102924842638</c:v>
                </c:pt>
                <c:pt idx="29">
                  <c:v>40.00699074416881</c:v>
                </c:pt>
                <c:pt idx="30">
                  <c:v>40.03587856349499</c:v>
                </c:pt>
                <c:pt idx="31">
                  <c:v>40.064766382821162</c:v>
                </c:pt>
                <c:pt idx="32">
                  <c:v>40.093654202147341</c:v>
                </c:pt>
                <c:pt idx="33">
                  <c:v>40.122542021473514</c:v>
                </c:pt>
                <c:pt idx="34">
                  <c:v>40.151429840799686</c:v>
                </c:pt>
                <c:pt idx="35">
                  <c:v>40.180317660125866</c:v>
                </c:pt>
                <c:pt idx="36">
                  <c:v>40.209205479452038</c:v>
                </c:pt>
                <c:pt idx="37">
                  <c:v>40.238093298778217</c:v>
                </c:pt>
                <c:pt idx="38">
                  <c:v>40.26698111810439</c:v>
                </c:pt>
                <c:pt idx="39">
                  <c:v>40.295868937430569</c:v>
                </c:pt>
                <c:pt idx="40">
                  <c:v>40.324756756756742</c:v>
                </c:pt>
                <c:pt idx="41">
                  <c:v>40.353644576082921</c:v>
                </c:pt>
                <c:pt idx="42">
                  <c:v>40.382532395409093</c:v>
                </c:pt>
                <c:pt idx="43">
                  <c:v>40.411420214735266</c:v>
                </c:pt>
                <c:pt idx="44">
                  <c:v>40.440308034061445</c:v>
                </c:pt>
                <c:pt idx="45">
                  <c:v>40.469195853387617</c:v>
                </c:pt>
                <c:pt idx="46">
                  <c:v>40.498083672713797</c:v>
                </c:pt>
                <c:pt idx="47">
                  <c:v>40.526971492039969</c:v>
                </c:pt>
                <c:pt idx="48">
                  <c:v>40.555859311366149</c:v>
                </c:pt>
                <c:pt idx="49">
                  <c:v>40.584747130692321</c:v>
                </c:pt>
                <c:pt idx="50">
                  <c:v>40.613634950018493</c:v>
                </c:pt>
                <c:pt idx="51">
                  <c:v>40.642522769344673</c:v>
                </c:pt>
                <c:pt idx="52">
                  <c:v>40.671410588670845</c:v>
                </c:pt>
                <c:pt idx="53">
                  <c:v>40.700298407997025</c:v>
                </c:pt>
                <c:pt idx="54">
                  <c:v>40.729186227323197</c:v>
                </c:pt>
                <c:pt idx="55">
                  <c:v>40.758074046649376</c:v>
                </c:pt>
                <c:pt idx="56">
                  <c:v>40.786961865975549</c:v>
                </c:pt>
                <c:pt idx="57">
                  <c:v>40.815849685301728</c:v>
                </c:pt>
                <c:pt idx="58">
                  <c:v>40.844737504627901</c:v>
                </c:pt>
                <c:pt idx="59">
                  <c:v>40.873625323954073</c:v>
                </c:pt>
                <c:pt idx="60">
                  <c:v>40.902513143280252</c:v>
                </c:pt>
                <c:pt idx="61">
                  <c:v>40.931400962606425</c:v>
                </c:pt>
                <c:pt idx="62">
                  <c:v>40.960288781932604</c:v>
                </c:pt>
                <c:pt idx="63">
                  <c:v>40.989176601258777</c:v>
                </c:pt>
                <c:pt idx="64">
                  <c:v>41.018064420584956</c:v>
                </c:pt>
                <c:pt idx="65">
                  <c:v>41.046952239911128</c:v>
                </c:pt>
                <c:pt idx="66">
                  <c:v>41.075840059237308</c:v>
                </c:pt>
                <c:pt idx="67">
                  <c:v>41.10472787856348</c:v>
                </c:pt>
                <c:pt idx="68">
                  <c:v>41.133615697889653</c:v>
                </c:pt>
                <c:pt idx="69">
                  <c:v>41.162503517215832</c:v>
                </c:pt>
                <c:pt idx="70">
                  <c:v>41.191391336542004</c:v>
                </c:pt>
                <c:pt idx="71">
                  <c:v>41.220279155868184</c:v>
                </c:pt>
                <c:pt idx="72">
                  <c:v>41.249166975194356</c:v>
                </c:pt>
              </c:numCache>
            </c:numRef>
          </c:yVal>
          <c:smooth val="1"/>
        </c:ser>
        <c:ser>
          <c:idx val="5"/>
          <c:order val="5"/>
          <c:tx>
            <c:v>1975-2012 Trend</c:v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Sheet3!$A$259:$A$296</c:f>
              <c:numCache>
                <c:formatCode>General</c:formatCode>
                <c:ptCount val="3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</c:numCache>
            </c:numRef>
          </c:xVal>
          <c:yVal>
            <c:numRef>
              <c:f>Sheet3!$HR$101:$HR$138</c:f>
              <c:numCache>
                <c:formatCode>General</c:formatCode>
                <c:ptCount val="38"/>
                <c:pt idx="0">
                  <c:v>38.598858299595136</c:v>
                </c:pt>
                <c:pt idx="1">
                  <c:v>38.707975489659695</c:v>
                </c:pt>
                <c:pt idx="2">
                  <c:v>38.817092679724254</c:v>
                </c:pt>
                <c:pt idx="3">
                  <c:v>38.926209869788813</c:v>
                </c:pt>
                <c:pt idx="4">
                  <c:v>39.035327059853373</c:v>
                </c:pt>
                <c:pt idx="5">
                  <c:v>39.144444249917925</c:v>
                </c:pt>
                <c:pt idx="6">
                  <c:v>39.253561439982484</c:v>
                </c:pt>
                <c:pt idx="7">
                  <c:v>39.362678630047043</c:v>
                </c:pt>
                <c:pt idx="8">
                  <c:v>39.471795820111602</c:v>
                </c:pt>
                <c:pt idx="9">
                  <c:v>39.580913010176161</c:v>
                </c:pt>
                <c:pt idx="10">
                  <c:v>39.69003020024072</c:v>
                </c:pt>
                <c:pt idx="11">
                  <c:v>39.799147390305279</c:v>
                </c:pt>
                <c:pt idx="12">
                  <c:v>39.908264580369838</c:v>
                </c:pt>
                <c:pt idx="13">
                  <c:v>40.017381770434397</c:v>
                </c:pt>
                <c:pt idx="14">
                  <c:v>40.126498960498957</c:v>
                </c:pt>
                <c:pt idx="15">
                  <c:v>40.235616150563516</c:v>
                </c:pt>
                <c:pt idx="16">
                  <c:v>40.344733340628068</c:v>
                </c:pt>
                <c:pt idx="17">
                  <c:v>40.453850530692627</c:v>
                </c:pt>
                <c:pt idx="18">
                  <c:v>40.562967720757186</c:v>
                </c:pt>
                <c:pt idx="19">
                  <c:v>40.672084910821745</c:v>
                </c:pt>
                <c:pt idx="20">
                  <c:v>40.781202100886304</c:v>
                </c:pt>
                <c:pt idx="21">
                  <c:v>40.890319290950863</c:v>
                </c:pt>
                <c:pt idx="22">
                  <c:v>40.999436481015422</c:v>
                </c:pt>
                <c:pt idx="23">
                  <c:v>41.108553671079981</c:v>
                </c:pt>
                <c:pt idx="24">
                  <c:v>41.217670861144541</c:v>
                </c:pt>
                <c:pt idx="25">
                  <c:v>41.3267880512091</c:v>
                </c:pt>
                <c:pt idx="26">
                  <c:v>41.435905241273659</c:v>
                </c:pt>
                <c:pt idx="27">
                  <c:v>41.545022431338211</c:v>
                </c:pt>
                <c:pt idx="28">
                  <c:v>41.65413962140277</c:v>
                </c:pt>
                <c:pt idx="29">
                  <c:v>41.763256811467329</c:v>
                </c:pt>
                <c:pt idx="30">
                  <c:v>41.872374001531888</c:v>
                </c:pt>
                <c:pt idx="31">
                  <c:v>41.981491191596447</c:v>
                </c:pt>
                <c:pt idx="32">
                  <c:v>42.090608381661006</c:v>
                </c:pt>
                <c:pt idx="33">
                  <c:v>42.199725571725565</c:v>
                </c:pt>
                <c:pt idx="34">
                  <c:v>42.308842761790125</c:v>
                </c:pt>
                <c:pt idx="35">
                  <c:v>42.417959951854684</c:v>
                </c:pt>
                <c:pt idx="36">
                  <c:v>42.527077141919243</c:v>
                </c:pt>
                <c:pt idx="37">
                  <c:v>42.636194331983802</c:v>
                </c:pt>
              </c:numCache>
            </c:numRef>
          </c:yVal>
          <c:smooth val="0"/>
        </c:ser>
        <c:ser>
          <c:idx val="6"/>
          <c:order val="6"/>
          <c:tx>
            <c:v>Hinge</c:v>
          </c:tx>
          <c:spPr>
            <a:ln w="22225"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Sheet3!$A$2:$A$74</c:f>
              <c:numCache>
                <c:formatCode>General</c:formatCode>
                <c:ptCount val="73"/>
                <c:pt idx="0">
                  <c:v>1940</c:v>
                </c:pt>
                <c:pt idx="1">
                  <c:v>1941</c:v>
                </c:pt>
                <c:pt idx="2">
                  <c:v>1942</c:v>
                </c:pt>
                <c:pt idx="3">
                  <c:v>1943</c:v>
                </c:pt>
                <c:pt idx="4">
                  <c:v>1944</c:v>
                </c:pt>
                <c:pt idx="5">
                  <c:v>1945</c:v>
                </c:pt>
                <c:pt idx="6">
                  <c:v>1946</c:v>
                </c:pt>
                <c:pt idx="7">
                  <c:v>1947</c:v>
                </c:pt>
                <c:pt idx="8">
                  <c:v>1948</c:v>
                </c:pt>
                <c:pt idx="9">
                  <c:v>1949</c:v>
                </c:pt>
                <c:pt idx="10">
                  <c:v>1950</c:v>
                </c:pt>
                <c:pt idx="11">
                  <c:v>1951</c:v>
                </c:pt>
                <c:pt idx="12">
                  <c:v>1952</c:v>
                </c:pt>
                <c:pt idx="13">
                  <c:v>1953</c:v>
                </c:pt>
                <c:pt idx="14">
                  <c:v>1954</c:v>
                </c:pt>
                <c:pt idx="15">
                  <c:v>1955</c:v>
                </c:pt>
                <c:pt idx="16">
                  <c:v>1956</c:v>
                </c:pt>
                <c:pt idx="17">
                  <c:v>1957</c:v>
                </c:pt>
                <c:pt idx="18">
                  <c:v>1958</c:v>
                </c:pt>
                <c:pt idx="19">
                  <c:v>1959</c:v>
                </c:pt>
                <c:pt idx="20">
                  <c:v>1960</c:v>
                </c:pt>
                <c:pt idx="21">
                  <c:v>1961</c:v>
                </c:pt>
                <c:pt idx="22">
                  <c:v>1962</c:v>
                </c:pt>
                <c:pt idx="23">
                  <c:v>1963</c:v>
                </c:pt>
                <c:pt idx="24">
                  <c:v>1964</c:v>
                </c:pt>
                <c:pt idx="25">
                  <c:v>1965</c:v>
                </c:pt>
                <c:pt idx="26">
                  <c:v>1966</c:v>
                </c:pt>
                <c:pt idx="27">
                  <c:v>1967</c:v>
                </c:pt>
                <c:pt idx="28">
                  <c:v>1968</c:v>
                </c:pt>
                <c:pt idx="29">
                  <c:v>1969</c:v>
                </c:pt>
                <c:pt idx="30">
                  <c:v>1970</c:v>
                </c:pt>
                <c:pt idx="31">
                  <c:v>1971</c:v>
                </c:pt>
                <c:pt idx="32">
                  <c:v>1972</c:v>
                </c:pt>
                <c:pt idx="33">
                  <c:v>1973</c:v>
                </c:pt>
                <c:pt idx="34">
                  <c:v>1974</c:v>
                </c:pt>
                <c:pt idx="35">
                  <c:v>1975</c:v>
                </c:pt>
                <c:pt idx="36">
                  <c:v>1976</c:v>
                </c:pt>
                <c:pt idx="37">
                  <c:v>1977</c:v>
                </c:pt>
                <c:pt idx="38">
                  <c:v>1978</c:v>
                </c:pt>
                <c:pt idx="39">
                  <c:v>1979</c:v>
                </c:pt>
                <c:pt idx="40">
                  <c:v>1980</c:v>
                </c:pt>
                <c:pt idx="41">
                  <c:v>1981</c:v>
                </c:pt>
                <c:pt idx="42">
                  <c:v>1982</c:v>
                </c:pt>
                <c:pt idx="43">
                  <c:v>1983</c:v>
                </c:pt>
                <c:pt idx="44">
                  <c:v>1984</c:v>
                </c:pt>
                <c:pt idx="45">
                  <c:v>1985</c:v>
                </c:pt>
                <c:pt idx="46">
                  <c:v>1986</c:v>
                </c:pt>
                <c:pt idx="47">
                  <c:v>1987</c:v>
                </c:pt>
                <c:pt idx="48">
                  <c:v>1988</c:v>
                </c:pt>
                <c:pt idx="49">
                  <c:v>1989</c:v>
                </c:pt>
                <c:pt idx="50">
                  <c:v>1990</c:v>
                </c:pt>
                <c:pt idx="51">
                  <c:v>1991</c:v>
                </c:pt>
                <c:pt idx="52">
                  <c:v>1992</c:v>
                </c:pt>
                <c:pt idx="53">
                  <c:v>1993</c:v>
                </c:pt>
                <c:pt idx="54">
                  <c:v>1994</c:v>
                </c:pt>
                <c:pt idx="55">
                  <c:v>1995</c:v>
                </c:pt>
                <c:pt idx="56">
                  <c:v>1996</c:v>
                </c:pt>
                <c:pt idx="57">
                  <c:v>1997</c:v>
                </c:pt>
                <c:pt idx="58">
                  <c:v>1998</c:v>
                </c:pt>
                <c:pt idx="59">
                  <c:v>1999</c:v>
                </c:pt>
                <c:pt idx="60">
                  <c:v>2000</c:v>
                </c:pt>
                <c:pt idx="61">
                  <c:v>2001</c:v>
                </c:pt>
                <c:pt idx="62">
                  <c:v>2002</c:v>
                </c:pt>
                <c:pt idx="63">
                  <c:v>2003</c:v>
                </c:pt>
                <c:pt idx="64">
                  <c:v>2004</c:v>
                </c:pt>
                <c:pt idx="65">
                  <c:v>2005</c:v>
                </c:pt>
                <c:pt idx="66">
                  <c:v>2006</c:v>
                </c:pt>
                <c:pt idx="67">
                  <c:v>2007</c:v>
                </c:pt>
                <c:pt idx="68">
                  <c:v>2008</c:v>
                </c:pt>
                <c:pt idx="69">
                  <c:v>2009</c:v>
                </c:pt>
                <c:pt idx="70">
                  <c:v>2010</c:v>
                </c:pt>
                <c:pt idx="71">
                  <c:v>2011</c:v>
                </c:pt>
                <c:pt idx="72">
                  <c:v>2012</c:v>
                </c:pt>
              </c:numCache>
            </c:numRef>
          </c:xVal>
          <c:yVal>
            <c:numRef>
              <c:f>Sheet3!$DD$79:$DD$151</c:f>
              <c:numCache>
                <c:formatCode>General</c:formatCode>
                <c:ptCount val="73"/>
                <c:pt idx="0">
                  <c:v>39.508973262032065</c:v>
                </c:pt>
                <c:pt idx="1">
                  <c:v>39.508973262032065</c:v>
                </c:pt>
                <c:pt idx="2">
                  <c:v>39.508973262032065</c:v>
                </c:pt>
                <c:pt idx="3">
                  <c:v>39.508973262032065</c:v>
                </c:pt>
                <c:pt idx="4">
                  <c:v>39.508973262032065</c:v>
                </c:pt>
                <c:pt idx="5">
                  <c:v>39.508973262032065</c:v>
                </c:pt>
                <c:pt idx="6">
                  <c:v>39.508973262032065</c:v>
                </c:pt>
                <c:pt idx="7">
                  <c:v>39.508973262032065</c:v>
                </c:pt>
                <c:pt idx="8">
                  <c:v>39.508973262032065</c:v>
                </c:pt>
                <c:pt idx="9">
                  <c:v>39.508973262032065</c:v>
                </c:pt>
                <c:pt idx="10">
                  <c:v>39.508973262032065</c:v>
                </c:pt>
                <c:pt idx="11">
                  <c:v>39.508973262032065</c:v>
                </c:pt>
                <c:pt idx="12">
                  <c:v>39.508973262032065</c:v>
                </c:pt>
                <c:pt idx="13">
                  <c:v>39.508973262032065</c:v>
                </c:pt>
                <c:pt idx="14">
                  <c:v>39.508973262032065</c:v>
                </c:pt>
                <c:pt idx="15">
                  <c:v>39.508973262032065</c:v>
                </c:pt>
                <c:pt idx="16">
                  <c:v>39.508973262032065</c:v>
                </c:pt>
                <c:pt idx="17">
                  <c:v>39.508973262032065</c:v>
                </c:pt>
                <c:pt idx="18">
                  <c:v>39.508973262032065</c:v>
                </c:pt>
                <c:pt idx="19">
                  <c:v>39.508973262032065</c:v>
                </c:pt>
                <c:pt idx="20">
                  <c:v>39.508973262032065</c:v>
                </c:pt>
                <c:pt idx="21">
                  <c:v>39.508973262032065</c:v>
                </c:pt>
                <c:pt idx="22">
                  <c:v>39.508973262032065</c:v>
                </c:pt>
                <c:pt idx="23">
                  <c:v>39.508973262032065</c:v>
                </c:pt>
                <c:pt idx="24">
                  <c:v>39.508973262032065</c:v>
                </c:pt>
                <c:pt idx="25">
                  <c:v>39.508973262032065</c:v>
                </c:pt>
                <c:pt idx="26">
                  <c:v>39.508973262032065</c:v>
                </c:pt>
                <c:pt idx="27">
                  <c:v>39.508973262032065</c:v>
                </c:pt>
                <c:pt idx="28">
                  <c:v>39.508973262032065</c:v>
                </c:pt>
                <c:pt idx="29">
                  <c:v>39.508973262032065</c:v>
                </c:pt>
                <c:pt idx="30">
                  <c:v>39.508973262032065</c:v>
                </c:pt>
                <c:pt idx="31">
                  <c:v>39.508973262032065</c:v>
                </c:pt>
                <c:pt idx="32">
                  <c:v>39.508973262032065</c:v>
                </c:pt>
                <c:pt idx="33">
                  <c:v>39.508973262032065</c:v>
                </c:pt>
                <c:pt idx="34">
                  <c:v>39.508973262032065</c:v>
                </c:pt>
                <c:pt idx="35">
                  <c:v>39.508973262032065</c:v>
                </c:pt>
                <c:pt idx="36">
                  <c:v>39.581685853599147</c:v>
                </c:pt>
                <c:pt idx="37">
                  <c:v>39.65439844516623</c:v>
                </c:pt>
                <c:pt idx="38">
                  <c:v>39.727111036733305</c:v>
                </c:pt>
                <c:pt idx="39">
                  <c:v>39.799823628300388</c:v>
                </c:pt>
                <c:pt idx="40">
                  <c:v>39.87253621986747</c:v>
                </c:pt>
                <c:pt idx="41">
                  <c:v>39.945248811434553</c:v>
                </c:pt>
                <c:pt idx="42">
                  <c:v>40.017961403001635</c:v>
                </c:pt>
                <c:pt idx="43">
                  <c:v>40.090673994568718</c:v>
                </c:pt>
                <c:pt idx="44">
                  <c:v>40.163386586135793</c:v>
                </c:pt>
                <c:pt idx="45">
                  <c:v>40.236099177702876</c:v>
                </c:pt>
                <c:pt idx="46">
                  <c:v>40.308811769269958</c:v>
                </c:pt>
                <c:pt idx="47">
                  <c:v>40.381524360837041</c:v>
                </c:pt>
                <c:pt idx="48">
                  <c:v>40.454236952404123</c:v>
                </c:pt>
                <c:pt idx="49">
                  <c:v>40.526949543971206</c:v>
                </c:pt>
                <c:pt idx="50">
                  <c:v>40.599662135538281</c:v>
                </c:pt>
                <c:pt idx="51">
                  <c:v>40.672374727105364</c:v>
                </c:pt>
                <c:pt idx="52">
                  <c:v>40.745087318672446</c:v>
                </c:pt>
                <c:pt idx="53">
                  <c:v>40.817799910239529</c:v>
                </c:pt>
                <c:pt idx="54">
                  <c:v>40.890512501806612</c:v>
                </c:pt>
                <c:pt idx="55">
                  <c:v>40.963225093373694</c:v>
                </c:pt>
                <c:pt idx="56">
                  <c:v>41.03593768494077</c:v>
                </c:pt>
                <c:pt idx="57">
                  <c:v>41.108650276507852</c:v>
                </c:pt>
                <c:pt idx="58">
                  <c:v>41.181362868074935</c:v>
                </c:pt>
                <c:pt idx="59">
                  <c:v>41.254075459642017</c:v>
                </c:pt>
                <c:pt idx="60">
                  <c:v>41.3267880512091</c:v>
                </c:pt>
                <c:pt idx="61">
                  <c:v>41.399500642776175</c:v>
                </c:pt>
                <c:pt idx="62">
                  <c:v>41.472213234343258</c:v>
                </c:pt>
                <c:pt idx="63">
                  <c:v>41.54492582591034</c:v>
                </c:pt>
                <c:pt idx="64">
                  <c:v>41.617638417477423</c:v>
                </c:pt>
                <c:pt idx="65">
                  <c:v>41.690351009044505</c:v>
                </c:pt>
                <c:pt idx="66">
                  <c:v>41.763063600611588</c:v>
                </c:pt>
                <c:pt idx="67">
                  <c:v>41.835776192178663</c:v>
                </c:pt>
                <c:pt idx="68">
                  <c:v>41.908488783745746</c:v>
                </c:pt>
                <c:pt idx="69">
                  <c:v>41.981201375312828</c:v>
                </c:pt>
                <c:pt idx="70">
                  <c:v>42.053913966879911</c:v>
                </c:pt>
                <c:pt idx="71">
                  <c:v>42.126626558446993</c:v>
                </c:pt>
                <c:pt idx="72">
                  <c:v>42.199339150014069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091392"/>
        <c:axId val="59450496"/>
      </c:scatterChart>
      <c:valAx>
        <c:axId val="60091392"/>
        <c:scaling>
          <c:orientation val="minMax"/>
          <c:max val="2014"/>
          <c:min val="194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           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en-US"/>
          </a:p>
        </c:txPr>
        <c:crossAx val="59450496"/>
        <c:crosses val="autoZero"/>
        <c:crossBetween val="midCat"/>
        <c:majorUnit val="4"/>
      </c:valAx>
      <c:valAx>
        <c:axId val="59450496"/>
        <c:scaling>
          <c:orientation val="minMax"/>
          <c:max val="48"/>
          <c:min val="32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deg F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60091392"/>
        <c:crosses val="autoZero"/>
        <c:crossBetween val="midCat"/>
        <c:majorUnit val="2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ysClr val="window" lastClr="FFFFFF"/>
    </a:solidFill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Hinge Variant Schematic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4906074807114368E-2"/>
          <c:y val="0.16875343237984397"/>
          <c:w val="0.61872826319670771"/>
          <c:h val="0.69288755023050486"/>
        </c:manualLayout>
      </c:layout>
      <c:lineChart>
        <c:grouping val="standard"/>
        <c:varyColors val="0"/>
        <c:ser>
          <c:idx val="1"/>
          <c:order val="0"/>
          <c:tx>
            <c:v>Hinge</c:v>
          </c:tx>
          <c:marker>
            <c:symbol val="none"/>
          </c:marker>
          <c:cat>
            <c:numRef>
              <c:f>Sheet1!$A$2:$A$74</c:f>
              <c:numCache>
                <c:formatCode>General</c:formatCode>
                <c:ptCount val="73"/>
                <c:pt idx="0">
                  <c:v>1940</c:v>
                </c:pt>
                <c:pt idx="1">
                  <c:v>1941</c:v>
                </c:pt>
                <c:pt idx="2">
                  <c:v>1942</c:v>
                </c:pt>
                <c:pt idx="3">
                  <c:v>1943</c:v>
                </c:pt>
                <c:pt idx="4">
                  <c:v>1944</c:v>
                </c:pt>
                <c:pt idx="5">
                  <c:v>1945</c:v>
                </c:pt>
                <c:pt idx="6">
                  <c:v>1946</c:v>
                </c:pt>
                <c:pt idx="7">
                  <c:v>1947</c:v>
                </c:pt>
                <c:pt idx="8">
                  <c:v>1948</c:v>
                </c:pt>
                <c:pt idx="9">
                  <c:v>1949</c:v>
                </c:pt>
                <c:pt idx="10">
                  <c:v>1950</c:v>
                </c:pt>
                <c:pt idx="11">
                  <c:v>1951</c:v>
                </c:pt>
                <c:pt idx="12">
                  <c:v>1952</c:v>
                </c:pt>
                <c:pt idx="13">
                  <c:v>1953</c:v>
                </c:pt>
                <c:pt idx="14">
                  <c:v>1954</c:v>
                </c:pt>
                <c:pt idx="15">
                  <c:v>1955</c:v>
                </c:pt>
                <c:pt idx="16">
                  <c:v>1956</c:v>
                </c:pt>
                <c:pt idx="17">
                  <c:v>1957</c:v>
                </c:pt>
                <c:pt idx="18">
                  <c:v>1958</c:v>
                </c:pt>
                <c:pt idx="19">
                  <c:v>1959</c:v>
                </c:pt>
                <c:pt idx="20">
                  <c:v>1960</c:v>
                </c:pt>
                <c:pt idx="21">
                  <c:v>1961</c:v>
                </c:pt>
                <c:pt idx="22">
                  <c:v>1962</c:v>
                </c:pt>
                <c:pt idx="23">
                  <c:v>1963</c:v>
                </c:pt>
                <c:pt idx="24">
                  <c:v>1964</c:v>
                </c:pt>
                <c:pt idx="25">
                  <c:v>1965</c:v>
                </c:pt>
                <c:pt idx="26">
                  <c:v>1966</c:v>
                </c:pt>
                <c:pt idx="27">
                  <c:v>1967</c:v>
                </c:pt>
                <c:pt idx="28">
                  <c:v>1968</c:v>
                </c:pt>
                <c:pt idx="29">
                  <c:v>1969</c:v>
                </c:pt>
                <c:pt idx="30">
                  <c:v>1970</c:v>
                </c:pt>
                <c:pt idx="31">
                  <c:v>1971</c:v>
                </c:pt>
                <c:pt idx="32">
                  <c:v>1972</c:v>
                </c:pt>
                <c:pt idx="33">
                  <c:v>1973</c:v>
                </c:pt>
                <c:pt idx="34">
                  <c:v>1974</c:v>
                </c:pt>
                <c:pt idx="35">
                  <c:v>1975</c:v>
                </c:pt>
                <c:pt idx="36">
                  <c:v>1976</c:v>
                </c:pt>
                <c:pt idx="37">
                  <c:v>1977</c:v>
                </c:pt>
                <c:pt idx="38">
                  <c:v>1978</c:v>
                </c:pt>
                <c:pt idx="39">
                  <c:v>1979</c:v>
                </c:pt>
                <c:pt idx="40">
                  <c:v>1980</c:v>
                </c:pt>
                <c:pt idx="41">
                  <c:v>1981</c:v>
                </c:pt>
                <c:pt idx="42">
                  <c:v>1982</c:v>
                </c:pt>
                <c:pt idx="43">
                  <c:v>1983</c:v>
                </c:pt>
                <c:pt idx="44">
                  <c:v>1984</c:v>
                </c:pt>
                <c:pt idx="45">
                  <c:v>1985</c:v>
                </c:pt>
                <c:pt idx="46">
                  <c:v>1986</c:v>
                </c:pt>
                <c:pt idx="47">
                  <c:v>1987</c:v>
                </c:pt>
                <c:pt idx="48">
                  <c:v>1988</c:v>
                </c:pt>
                <c:pt idx="49">
                  <c:v>1989</c:v>
                </c:pt>
                <c:pt idx="50">
                  <c:v>1990</c:v>
                </c:pt>
                <c:pt idx="51">
                  <c:v>1991</c:v>
                </c:pt>
                <c:pt idx="52">
                  <c:v>1992</c:v>
                </c:pt>
                <c:pt idx="53">
                  <c:v>1993</c:v>
                </c:pt>
                <c:pt idx="54">
                  <c:v>1994</c:v>
                </c:pt>
                <c:pt idx="55">
                  <c:v>1995</c:v>
                </c:pt>
                <c:pt idx="56">
                  <c:v>1996</c:v>
                </c:pt>
                <c:pt idx="57">
                  <c:v>1997</c:v>
                </c:pt>
                <c:pt idx="58">
                  <c:v>1998</c:v>
                </c:pt>
                <c:pt idx="59">
                  <c:v>1999</c:v>
                </c:pt>
                <c:pt idx="60">
                  <c:v>2000</c:v>
                </c:pt>
                <c:pt idx="61">
                  <c:v>2001</c:v>
                </c:pt>
                <c:pt idx="62">
                  <c:v>2002</c:v>
                </c:pt>
                <c:pt idx="63">
                  <c:v>2003</c:v>
                </c:pt>
                <c:pt idx="64">
                  <c:v>2004</c:v>
                </c:pt>
                <c:pt idx="65">
                  <c:v>2005</c:v>
                </c:pt>
                <c:pt idx="66">
                  <c:v>2006</c:v>
                </c:pt>
                <c:pt idx="67">
                  <c:v>2007</c:v>
                </c:pt>
                <c:pt idx="68">
                  <c:v>2008</c:v>
                </c:pt>
                <c:pt idx="69">
                  <c:v>2009</c:v>
                </c:pt>
                <c:pt idx="70">
                  <c:v>2010</c:v>
                </c:pt>
                <c:pt idx="71">
                  <c:v>2011</c:v>
                </c:pt>
                <c:pt idx="72">
                  <c:v>2012</c:v>
                </c:pt>
              </c:numCache>
            </c:numRef>
          </c:cat>
          <c:val>
            <c:numRef>
              <c:f>'C:\Users\bobbilbo\Documents\BobWork\[Virginia HCN through 2012.xlsx]Sheet5'!$DE$80:$DE$152</c:f>
              <c:numCache>
                <c:formatCode>General</c:formatCode>
                <c:ptCount val="73"/>
                <c:pt idx="0">
                  <c:v>54.490607248960167</c:v>
                </c:pt>
                <c:pt idx="1">
                  <c:v>54.490607248960167</c:v>
                </c:pt>
                <c:pt idx="2">
                  <c:v>54.490607248960167</c:v>
                </c:pt>
                <c:pt idx="3">
                  <c:v>54.490607248960167</c:v>
                </c:pt>
                <c:pt idx="4">
                  <c:v>54.490607248960167</c:v>
                </c:pt>
                <c:pt idx="5">
                  <c:v>54.490607248960167</c:v>
                </c:pt>
                <c:pt idx="6">
                  <c:v>54.490607248960167</c:v>
                </c:pt>
                <c:pt idx="7">
                  <c:v>54.490607248960167</c:v>
                </c:pt>
                <c:pt idx="8">
                  <c:v>54.490607248960167</c:v>
                </c:pt>
                <c:pt idx="9">
                  <c:v>54.490607248960167</c:v>
                </c:pt>
                <c:pt idx="10">
                  <c:v>54.490607248960167</c:v>
                </c:pt>
                <c:pt idx="11">
                  <c:v>54.490607248960167</c:v>
                </c:pt>
                <c:pt idx="12">
                  <c:v>54.490607248960167</c:v>
                </c:pt>
                <c:pt idx="13">
                  <c:v>54.490607248960167</c:v>
                </c:pt>
                <c:pt idx="14">
                  <c:v>54.490607248960167</c:v>
                </c:pt>
                <c:pt idx="15">
                  <c:v>54.490607248960167</c:v>
                </c:pt>
                <c:pt idx="16">
                  <c:v>54.490607248960167</c:v>
                </c:pt>
                <c:pt idx="17">
                  <c:v>54.490607248960167</c:v>
                </c:pt>
                <c:pt idx="18">
                  <c:v>54.490607248960167</c:v>
                </c:pt>
                <c:pt idx="19">
                  <c:v>54.490607248960167</c:v>
                </c:pt>
                <c:pt idx="20">
                  <c:v>54.490607248960167</c:v>
                </c:pt>
                <c:pt idx="21">
                  <c:v>54.490607248960167</c:v>
                </c:pt>
                <c:pt idx="22">
                  <c:v>54.490607248960167</c:v>
                </c:pt>
                <c:pt idx="23">
                  <c:v>54.490607248960167</c:v>
                </c:pt>
                <c:pt idx="24">
                  <c:v>54.490607248960167</c:v>
                </c:pt>
                <c:pt idx="25">
                  <c:v>54.490607248960167</c:v>
                </c:pt>
                <c:pt idx="26">
                  <c:v>54.490607248960167</c:v>
                </c:pt>
                <c:pt idx="27">
                  <c:v>54.490607248960167</c:v>
                </c:pt>
                <c:pt idx="28">
                  <c:v>54.490607248960167</c:v>
                </c:pt>
                <c:pt idx="29">
                  <c:v>54.490607248960167</c:v>
                </c:pt>
                <c:pt idx="30">
                  <c:v>54.490607248960167</c:v>
                </c:pt>
                <c:pt idx="31">
                  <c:v>54.490607248960167</c:v>
                </c:pt>
                <c:pt idx="32">
                  <c:v>54.490607248960167</c:v>
                </c:pt>
                <c:pt idx="33">
                  <c:v>54.490607248960167</c:v>
                </c:pt>
                <c:pt idx="34">
                  <c:v>54.490607248960167</c:v>
                </c:pt>
                <c:pt idx="35">
                  <c:v>54.490607248960167</c:v>
                </c:pt>
                <c:pt idx="36">
                  <c:v>54.532991678774167</c:v>
                </c:pt>
                <c:pt idx="37">
                  <c:v>54.575376108588159</c:v>
                </c:pt>
                <c:pt idx="38">
                  <c:v>54.617760538402159</c:v>
                </c:pt>
                <c:pt idx="39">
                  <c:v>54.660144968216159</c:v>
                </c:pt>
                <c:pt idx="40">
                  <c:v>54.702529398030151</c:v>
                </c:pt>
                <c:pt idx="41">
                  <c:v>54.744913827844151</c:v>
                </c:pt>
                <c:pt idx="42">
                  <c:v>54.787298257658151</c:v>
                </c:pt>
                <c:pt idx="43">
                  <c:v>54.829682687472143</c:v>
                </c:pt>
                <c:pt idx="44">
                  <c:v>54.872067117286143</c:v>
                </c:pt>
                <c:pt idx="45">
                  <c:v>54.914451547100143</c:v>
                </c:pt>
                <c:pt idx="46">
                  <c:v>54.956835976914135</c:v>
                </c:pt>
                <c:pt idx="47">
                  <c:v>54.999220406728135</c:v>
                </c:pt>
                <c:pt idx="48">
                  <c:v>55.041604836542135</c:v>
                </c:pt>
                <c:pt idx="49">
                  <c:v>55.083989266356134</c:v>
                </c:pt>
                <c:pt idx="50">
                  <c:v>55.126373696170127</c:v>
                </c:pt>
                <c:pt idx="51">
                  <c:v>55.168758125984127</c:v>
                </c:pt>
                <c:pt idx="52">
                  <c:v>55.211142555798126</c:v>
                </c:pt>
                <c:pt idx="53">
                  <c:v>55.253526985612119</c:v>
                </c:pt>
                <c:pt idx="54">
                  <c:v>55.295911415426119</c:v>
                </c:pt>
                <c:pt idx="55">
                  <c:v>55.338295845240118</c:v>
                </c:pt>
                <c:pt idx="56">
                  <c:v>55.380680275054111</c:v>
                </c:pt>
                <c:pt idx="57">
                  <c:v>55.423064704868111</c:v>
                </c:pt>
                <c:pt idx="58">
                  <c:v>55.46544913468211</c:v>
                </c:pt>
                <c:pt idx="59">
                  <c:v>55.507833564496103</c:v>
                </c:pt>
                <c:pt idx="60">
                  <c:v>55.550217994310103</c:v>
                </c:pt>
                <c:pt idx="61">
                  <c:v>55.592602424124102</c:v>
                </c:pt>
                <c:pt idx="62">
                  <c:v>55.634986853938095</c:v>
                </c:pt>
                <c:pt idx="63">
                  <c:v>55.677371283752095</c:v>
                </c:pt>
                <c:pt idx="64">
                  <c:v>55.719755713566094</c:v>
                </c:pt>
                <c:pt idx="65">
                  <c:v>55.762140143380087</c:v>
                </c:pt>
                <c:pt idx="66">
                  <c:v>55.804524573194087</c:v>
                </c:pt>
                <c:pt idx="67">
                  <c:v>55.846909003008086</c:v>
                </c:pt>
                <c:pt idx="68">
                  <c:v>55.889293432822086</c:v>
                </c:pt>
                <c:pt idx="69">
                  <c:v>55.931677862636079</c:v>
                </c:pt>
                <c:pt idx="70">
                  <c:v>55.974062292450078</c:v>
                </c:pt>
                <c:pt idx="71">
                  <c:v>56.016446722264078</c:v>
                </c:pt>
                <c:pt idx="72">
                  <c:v>56.058831152078071</c:v>
                </c:pt>
              </c:numCache>
            </c:numRef>
          </c:val>
          <c:smooth val="0"/>
        </c:ser>
        <c:ser>
          <c:idx val="0"/>
          <c:order val="1"/>
          <c:tx>
            <c:v>C Est Hinge</c:v>
          </c:tx>
          <c:marker>
            <c:symbol val="none"/>
          </c:marker>
          <c:val>
            <c:numRef>
              <c:f>Sheet1!$DG$80:$DG$152</c:f>
              <c:numCache>
                <c:formatCode>General</c:formatCode>
                <c:ptCount val="73"/>
                <c:pt idx="0">
                  <c:v>54.490607249999996</c:v>
                </c:pt>
                <c:pt idx="1">
                  <c:v>54.490607249999996</c:v>
                </c:pt>
                <c:pt idx="2">
                  <c:v>54.490607249999996</c:v>
                </c:pt>
                <c:pt idx="3">
                  <c:v>54.490607249999996</c:v>
                </c:pt>
                <c:pt idx="4">
                  <c:v>54.490607249999996</c:v>
                </c:pt>
                <c:pt idx="5">
                  <c:v>54.490607249999996</c:v>
                </c:pt>
                <c:pt idx="6">
                  <c:v>54.490607249999996</c:v>
                </c:pt>
                <c:pt idx="7">
                  <c:v>54.490607249999996</c:v>
                </c:pt>
                <c:pt idx="8">
                  <c:v>54.490607249999996</c:v>
                </c:pt>
                <c:pt idx="9">
                  <c:v>54.490607249999996</c:v>
                </c:pt>
                <c:pt idx="10">
                  <c:v>54.490607249999996</c:v>
                </c:pt>
                <c:pt idx="11">
                  <c:v>54.490607249999996</c:v>
                </c:pt>
                <c:pt idx="12">
                  <c:v>54.490607249999996</c:v>
                </c:pt>
                <c:pt idx="13">
                  <c:v>54.490607249999996</c:v>
                </c:pt>
                <c:pt idx="14">
                  <c:v>54.490607249999996</c:v>
                </c:pt>
                <c:pt idx="15">
                  <c:v>54.490607249999996</c:v>
                </c:pt>
                <c:pt idx="16">
                  <c:v>54.490607249999996</c:v>
                </c:pt>
                <c:pt idx="17">
                  <c:v>54.490607249999996</c:v>
                </c:pt>
                <c:pt idx="18">
                  <c:v>54.490607249999996</c:v>
                </c:pt>
                <c:pt idx="19">
                  <c:v>54.490607249999996</c:v>
                </c:pt>
                <c:pt idx="20">
                  <c:v>54.490607249999996</c:v>
                </c:pt>
                <c:pt idx="21">
                  <c:v>54.490607249999996</c:v>
                </c:pt>
                <c:pt idx="22">
                  <c:v>54.490607249999996</c:v>
                </c:pt>
                <c:pt idx="23">
                  <c:v>54.490607249999996</c:v>
                </c:pt>
                <c:pt idx="24">
                  <c:v>54.490607249999996</c:v>
                </c:pt>
                <c:pt idx="25">
                  <c:v>54.490607249999996</c:v>
                </c:pt>
                <c:pt idx="26">
                  <c:v>54.512086382978723</c:v>
                </c:pt>
                <c:pt idx="27">
                  <c:v>54.533562765957441</c:v>
                </c:pt>
                <c:pt idx="28">
                  <c:v>54.555039148936167</c:v>
                </c:pt>
                <c:pt idx="29">
                  <c:v>54.576515531914893</c:v>
                </c:pt>
                <c:pt idx="30">
                  <c:v>54.597991914893612</c:v>
                </c:pt>
                <c:pt idx="31">
                  <c:v>54.619468297872338</c:v>
                </c:pt>
                <c:pt idx="32">
                  <c:v>54.640944680851064</c:v>
                </c:pt>
                <c:pt idx="33">
                  <c:v>54.662421063829782</c:v>
                </c:pt>
                <c:pt idx="34">
                  <c:v>54.683897446808508</c:v>
                </c:pt>
                <c:pt idx="35">
                  <c:v>54.705373829787234</c:v>
                </c:pt>
                <c:pt idx="36">
                  <c:v>54.726850212765953</c:v>
                </c:pt>
                <c:pt idx="37">
                  <c:v>54.748326595744679</c:v>
                </c:pt>
                <c:pt idx="38">
                  <c:v>54.769802978723405</c:v>
                </c:pt>
                <c:pt idx="39">
                  <c:v>54.791279361702124</c:v>
                </c:pt>
                <c:pt idx="40">
                  <c:v>54.81275574468085</c:v>
                </c:pt>
                <c:pt idx="41">
                  <c:v>54.834232127659575</c:v>
                </c:pt>
                <c:pt idx="42">
                  <c:v>54.855708510638294</c:v>
                </c:pt>
                <c:pt idx="43">
                  <c:v>54.87718489361702</c:v>
                </c:pt>
                <c:pt idx="44">
                  <c:v>54.898661276595746</c:v>
                </c:pt>
                <c:pt idx="45">
                  <c:v>54.920137659574465</c:v>
                </c:pt>
                <c:pt idx="46">
                  <c:v>54.941614042553191</c:v>
                </c:pt>
                <c:pt idx="47">
                  <c:v>54.963090425531917</c:v>
                </c:pt>
                <c:pt idx="48">
                  <c:v>54.984566808510635</c:v>
                </c:pt>
                <c:pt idx="49">
                  <c:v>55.006043191489361</c:v>
                </c:pt>
                <c:pt idx="50">
                  <c:v>55.02751957446808</c:v>
                </c:pt>
                <c:pt idx="51">
                  <c:v>55.048995957446806</c:v>
                </c:pt>
                <c:pt idx="52">
                  <c:v>55.070472340425532</c:v>
                </c:pt>
                <c:pt idx="53">
                  <c:v>55.091948723404251</c:v>
                </c:pt>
                <c:pt idx="54">
                  <c:v>55.113425106382977</c:v>
                </c:pt>
                <c:pt idx="55">
                  <c:v>55.134901489361702</c:v>
                </c:pt>
                <c:pt idx="56">
                  <c:v>55.156377872340421</c:v>
                </c:pt>
                <c:pt idx="57">
                  <c:v>55.177854255319147</c:v>
                </c:pt>
                <c:pt idx="58">
                  <c:v>55.199330638297873</c:v>
                </c:pt>
                <c:pt idx="59">
                  <c:v>55.220807021276592</c:v>
                </c:pt>
                <c:pt idx="60">
                  <c:v>55.242283404255318</c:v>
                </c:pt>
                <c:pt idx="61">
                  <c:v>55.263759787234044</c:v>
                </c:pt>
                <c:pt idx="62">
                  <c:v>55.285236170212762</c:v>
                </c:pt>
                <c:pt idx="63">
                  <c:v>55.306712553191488</c:v>
                </c:pt>
                <c:pt idx="64">
                  <c:v>55.328188936170214</c:v>
                </c:pt>
                <c:pt idx="65">
                  <c:v>55.349665319148933</c:v>
                </c:pt>
                <c:pt idx="66">
                  <c:v>55.371141702127659</c:v>
                </c:pt>
                <c:pt idx="67">
                  <c:v>55.392618085106385</c:v>
                </c:pt>
                <c:pt idx="68">
                  <c:v>55.414094468085104</c:v>
                </c:pt>
                <c:pt idx="69">
                  <c:v>55.435570851063829</c:v>
                </c:pt>
                <c:pt idx="70">
                  <c:v>55.457047234042555</c:v>
                </c:pt>
                <c:pt idx="71">
                  <c:v>55.478523617021274</c:v>
                </c:pt>
                <c:pt idx="72">
                  <c:v>55.5</c:v>
                </c:pt>
              </c:numCache>
            </c:numRef>
          </c:val>
          <c:smooth val="0"/>
        </c:ser>
        <c:ser>
          <c:idx val="2"/>
          <c:order val="2"/>
          <c:tx>
            <c:v>Two-Phase C=1975 Hinge</c:v>
          </c:tx>
          <c:marker>
            <c:symbol val="none"/>
          </c:marker>
          <c:val>
            <c:numRef>
              <c:f>Sheet1!$DI$80:$DI$152</c:f>
              <c:numCache>
                <c:formatCode>General</c:formatCode>
                <c:ptCount val="73"/>
                <c:pt idx="0">
                  <c:v>55.5</c:v>
                </c:pt>
                <c:pt idx="1">
                  <c:v>55.471160285714284</c:v>
                </c:pt>
                <c:pt idx="2">
                  <c:v>55.442320571428574</c:v>
                </c:pt>
                <c:pt idx="3">
                  <c:v>55.413480857142858</c:v>
                </c:pt>
                <c:pt idx="4">
                  <c:v>55.384641142857141</c:v>
                </c:pt>
                <c:pt idx="5">
                  <c:v>55.355801428571425</c:v>
                </c:pt>
                <c:pt idx="6">
                  <c:v>55.326961714285716</c:v>
                </c:pt>
                <c:pt idx="7">
                  <c:v>55.298121999999999</c:v>
                </c:pt>
                <c:pt idx="8">
                  <c:v>55.269282285714283</c:v>
                </c:pt>
                <c:pt idx="9">
                  <c:v>55.240442571428574</c:v>
                </c:pt>
                <c:pt idx="10">
                  <c:v>55.211602857142857</c:v>
                </c:pt>
                <c:pt idx="11">
                  <c:v>55.182763142857141</c:v>
                </c:pt>
                <c:pt idx="12">
                  <c:v>55.153923428571424</c:v>
                </c:pt>
                <c:pt idx="13">
                  <c:v>55.125083714285715</c:v>
                </c:pt>
                <c:pt idx="14">
                  <c:v>55.096243999999999</c:v>
                </c:pt>
                <c:pt idx="15">
                  <c:v>55.067404285714282</c:v>
                </c:pt>
                <c:pt idx="16">
                  <c:v>55.038564571428573</c:v>
                </c:pt>
                <c:pt idx="17">
                  <c:v>55.009724857142857</c:v>
                </c:pt>
                <c:pt idx="18">
                  <c:v>54.98088514285714</c:v>
                </c:pt>
                <c:pt idx="19">
                  <c:v>54.952045428571424</c:v>
                </c:pt>
                <c:pt idx="20">
                  <c:v>54.923205714285714</c:v>
                </c:pt>
                <c:pt idx="21">
                  <c:v>54.894365999999998</c:v>
                </c:pt>
                <c:pt idx="22">
                  <c:v>54.865526285714282</c:v>
                </c:pt>
                <c:pt idx="23">
                  <c:v>54.836686571428572</c:v>
                </c:pt>
                <c:pt idx="24">
                  <c:v>54.807846857142856</c:v>
                </c:pt>
                <c:pt idx="25">
                  <c:v>54.779007142857139</c:v>
                </c:pt>
                <c:pt idx="26">
                  <c:v>54.750167428571423</c:v>
                </c:pt>
                <c:pt idx="27">
                  <c:v>54.721327714285714</c:v>
                </c:pt>
                <c:pt idx="28">
                  <c:v>54.692487999999997</c:v>
                </c:pt>
                <c:pt idx="29">
                  <c:v>54.663648285714281</c:v>
                </c:pt>
                <c:pt idx="30">
                  <c:v>54.634808571428572</c:v>
                </c:pt>
                <c:pt idx="31">
                  <c:v>54.605968857142855</c:v>
                </c:pt>
                <c:pt idx="32">
                  <c:v>54.577129142857139</c:v>
                </c:pt>
                <c:pt idx="33">
                  <c:v>54.548289428571422</c:v>
                </c:pt>
                <c:pt idx="34">
                  <c:v>54.519449714285713</c:v>
                </c:pt>
                <c:pt idx="35">
                  <c:v>54.490607249999996</c:v>
                </c:pt>
                <c:pt idx="36">
                  <c:v>54.532991680000002</c:v>
                </c:pt>
                <c:pt idx="37">
                  <c:v>54.575376110000001</c:v>
                </c:pt>
                <c:pt idx="38">
                  <c:v>54.617760539999999</c:v>
                </c:pt>
                <c:pt idx="39">
                  <c:v>54.660144969999997</c:v>
                </c:pt>
                <c:pt idx="40">
                  <c:v>54.702529400000003</c:v>
                </c:pt>
                <c:pt idx="41">
                  <c:v>54.744913830000002</c:v>
                </c:pt>
                <c:pt idx="42">
                  <c:v>54.78729826</c:v>
                </c:pt>
                <c:pt idx="43">
                  <c:v>54.829682689999999</c:v>
                </c:pt>
                <c:pt idx="44">
                  <c:v>54.872067119999997</c:v>
                </c:pt>
                <c:pt idx="45">
                  <c:v>54.914451550000003</c:v>
                </c:pt>
                <c:pt idx="46">
                  <c:v>54.956835980000001</c:v>
                </c:pt>
                <c:pt idx="47">
                  <c:v>54.99922041</c:v>
                </c:pt>
                <c:pt idx="48">
                  <c:v>55.041604839999998</c:v>
                </c:pt>
                <c:pt idx="49">
                  <c:v>55.083989269999996</c:v>
                </c:pt>
                <c:pt idx="50">
                  <c:v>55.126373700000002</c:v>
                </c:pt>
                <c:pt idx="51">
                  <c:v>55.168758130000001</c:v>
                </c:pt>
                <c:pt idx="52">
                  <c:v>55.211142559999999</c:v>
                </c:pt>
                <c:pt idx="53">
                  <c:v>55.253526989999997</c:v>
                </c:pt>
                <c:pt idx="54">
                  <c:v>55.295911420000003</c:v>
                </c:pt>
                <c:pt idx="55">
                  <c:v>55.338295850000002</c:v>
                </c:pt>
                <c:pt idx="56">
                  <c:v>55.38068028</c:v>
                </c:pt>
                <c:pt idx="57">
                  <c:v>55.423064699999998</c:v>
                </c:pt>
                <c:pt idx="58">
                  <c:v>55.465449130000003</c:v>
                </c:pt>
                <c:pt idx="59">
                  <c:v>55.507833560000002</c:v>
                </c:pt>
                <c:pt idx="60">
                  <c:v>55.55021799</c:v>
                </c:pt>
                <c:pt idx="61">
                  <c:v>55.592602419999999</c:v>
                </c:pt>
                <c:pt idx="62">
                  <c:v>55.634986849999997</c:v>
                </c:pt>
                <c:pt idx="63">
                  <c:v>55.677371280000003</c:v>
                </c:pt>
                <c:pt idx="64">
                  <c:v>55.719755710000001</c:v>
                </c:pt>
                <c:pt idx="65">
                  <c:v>55.76214014</c:v>
                </c:pt>
                <c:pt idx="66">
                  <c:v>55.804524569999998</c:v>
                </c:pt>
                <c:pt idx="67">
                  <c:v>55.846908999999997</c:v>
                </c:pt>
                <c:pt idx="68">
                  <c:v>55.889293430000002</c:v>
                </c:pt>
                <c:pt idx="69">
                  <c:v>55.931677860000001</c:v>
                </c:pt>
                <c:pt idx="70">
                  <c:v>55.974062289999999</c:v>
                </c:pt>
                <c:pt idx="71">
                  <c:v>56.016446719999998</c:v>
                </c:pt>
                <c:pt idx="72">
                  <c:v>56.058831150000003</c:v>
                </c:pt>
              </c:numCache>
            </c:numRef>
          </c:val>
          <c:smooth val="0"/>
        </c:ser>
        <c:ser>
          <c:idx val="3"/>
          <c:order val="3"/>
          <c:tx>
            <c:v>Two-Phase C Est Hinge</c:v>
          </c:tx>
          <c:marker>
            <c:symbol val="none"/>
          </c:marker>
          <c:val>
            <c:numRef>
              <c:f>Sheet1!$DK$80:$DK$152</c:f>
              <c:numCache>
                <c:formatCode>General</c:formatCode>
                <c:ptCount val="73"/>
                <c:pt idx="0">
                  <c:v>54.99999725</c:v>
                </c:pt>
                <c:pt idx="1">
                  <c:v>54.979621649999999</c:v>
                </c:pt>
                <c:pt idx="2">
                  <c:v>54.959246049999997</c:v>
                </c:pt>
                <c:pt idx="3">
                  <c:v>54.938870449999996</c:v>
                </c:pt>
                <c:pt idx="4">
                  <c:v>54.918494850000002</c:v>
                </c:pt>
                <c:pt idx="5">
                  <c:v>54.898119250000001</c:v>
                </c:pt>
                <c:pt idx="6">
                  <c:v>54.877743649999999</c:v>
                </c:pt>
                <c:pt idx="7">
                  <c:v>54.857368049999998</c:v>
                </c:pt>
                <c:pt idx="8">
                  <c:v>54.836992449999997</c:v>
                </c:pt>
                <c:pt idx="9">
                  <c:v>54.816616849999996</c:v>
                </c:pt>
                <c:pt idx="10">
                  <c:v>54.796241250000001</c:v>
                </c:pt>
                <c:pt idx="11">
                  <c:v>54.77586565</c:v>
                </c:pt>
                <c:pt idx="12">
                  <c:v>54.755490049999999</c:v>
                </c:pt>
                <c:pt idx="13">
                  <c:v>54.735114449999998</c:v>
                </c:pt>
                <c:pt idx="14">
                  <c:v>54.714738849999996</c:v>
                </c:pt>
                <c:pt idx="15">
                  <c:v>54.694363249999995</c:v>
                </c:pt>
                <c:pt idx="16">
                  <c:v>54.673987650000001</c:v>
                </c:pt>
                <c:pt idx="17">
                  <c:v>54.65361205</c:v>
                </c:pt>
                <c:pt idx="18">
                  <c:v>54.633236449999998</c:v>
                </c:pt>
                <c:pt idx="19">
                  <c:v>54.612860849999997</c:v>
                </c:pt>
                <c:pt idx="20">
                  <c:v>54.592485249999996</c:v>
                </c:pt>
                <c:pt idx="21">
                  <c:v>54.572109649999994</c:v>
                </c:pt>
                <c:pt idx="22">
                  <c:v>54.55173405</c:v>
                </c:pt>
                <c:pt idx="23">
                  <c:v>54.531358449999999</c:v>
                </c:pt>
                <c:pt idx="24">
                  <c:v>54.510982849999998</c:v>
                </c:pt>
                <c:pt idx="25">
                  <c:v>54.490607249999996</c:v>
                </c:pt>
                <c:pt idx="26">
                  <c:v>54.512086382978723</c:v>
                </c:pt>
                <c:pt idx="27">
                  <c:v>54.533562765957441</c:v>
                </c:pt>
                <c:pt idx="28">
                  <c:v>54.555039148936167</c:v>
                </c:pt>
                <c:pt idx="29">
                  <c:v>54.576515531914893</c:v>
                </c:pt>
                <c:pt idx="30">
                  <c:v>54.597991914893612</c:v>
                </c:pt>
                <c:pt idx="31">
                  <c:v>54.619468297872338</c:v>
                </c:pt>
                <c:pt idx="32">
                  <c:v>54.640944680851064</c:v>
                </c:pt>
                <c:pt idx="33">
                  <c:v>54.662421063829782</c:v>
                </c:pt>
                <c:pt idx="34">
                  <c:v>54.683897446808508</c:v>
                </c:pt>
                <c:pt idx="35">
                  <c:v>54.705373829787234</c:v>
                </c:pt>
                <c:pt idx="36">
                  <c:v>54.726850212765953</c:v>
                </c:pt>
                <c:pt idx="37">
                  <c:v>54.748326595744679</c:v>
                </c:pt>
                <c:pt idx="38">
                  <c:v>54.769802978723405</c:v>
                </c:pt>
                <c:pt idx="39">
                  <c:v>54.791279361702124</c:v>
                </c:pt>
                <c:pt idx="40">
                  <c:v>54.81275574468085</c:v>
                </c:pt>
                <c:pt idx="41">
                  <c:v>54.834232127659575</c:v>
                </c:pt>
                <c:pt idx="42">
                  <c:v>54.855708510638294</c:v>
                </c:pt>
                <c:pt idx="43">
                  <c:v>54.87718489361702</c:v>
                </c:pt>
                <c:pt idx="44">
                  <c:v>54.898661276595746</c:v>
                </c:pt>
                <c:pt idx="45">
                  <c:v>54.920137659574465</c:v>
                </c:pt>
                <c:pt idx="46">
                  <c:v>54.941614042553191</c:v>
                </c:pt>
                <c:pt idx="47">
                  <c:v>54.963090425531917</c:v>
                </c:pt>
                <c:pt idx="48">
                  <c:v>54.984566808510635</c:v>
                </c:pt>
                <c:pt idx="49">
                  <c:v>55.006043191489361</c:v>
                </c:pt>
                <c:pt idx="50">
                  <c:v>55.02751957446808</c:v>
                </c:pt>
                <c:pt idx="51">
                  <c:v>55.048995957446806</c:v>
                </c:pt>
                <c:pt idx="52">
                  <c:v>55.070472340425532</c:v>
                </c:pt>
                <c:pt idx="53">
                  <c:v>55.091948723404251</c:v>
                </c:pt>
                <c:pt idx="54">
                  <c:v>55.113425106382977</c:v>
                </c:pt>
                <c:pt idx="55">
                  <c:v>55.134901489361702</c:v>
                </c:pt>
                <c:pt idx="56">
                  <c:v>55.156377872340421</c:v>
                </c:pt>
                <c:pt idx="57">
                  <c:v>55.177854255319147</c:v>
                </c:pt>
                <c:pt idx="58">
                  <c:v>55.199330638297873</c:v>
                </c:pt>
                <c:pt idx="59">
                  <c:v>55.220807021276592</c:v>
                </c:pt>
                <c:pt idx="60">
                  <c:v>55.242283404255318</c:v>
                </c:pt>
                <c:pt idx="61">
                  <c:v>55.263759787234044</c:v>
                </c:pt>
                <c:pt idx="62">
                  <c:v>55.285236170212762</c:v>
                </c:pt>
                <c:pt idx="63">
                  <c:v>55.306712553191488</c:v>
                </c:pt>
                <c:pt idx="64">
                  <c:v>55.328188936170214</c:v>
                </c:pt>
                <c:pt idx="65">
                  <c:v>55.349665319148933</c:v>
                </c:pt>
                <c:pt idx="66">
                  <c:v>55.371141702127659</c:v>
                </c:pt>
                <c:pt idx="67">
                  <c:v>55.392618085106385</c:v>
                </c:pt>
                <c:pt idx="68">
                  <c:v>55.414094468085104</c:v>
                </c:pt>
                <c:pt idx="69">
                  <c:v>55.435570851063829</c:v>
                </c:pt>
                <c:pt idx="70">
                  <c:v>55.457047234042555</c:v>
                </c:pt>
                <c:pt idx="71">
                  <c:v>55.478523617021274</c:v>
                </c:pt>
                <c:pt idx="72">
                  <c:v>55.5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874112"/>
        <c:axId val="56875648"/>
      </c:lineChart>
      <c:catAx>
        <c:axId val="5687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6875648"/>
        <c:crosses val="autoZero"/>
        <c:auto val="1"/>
        <c:lblAlgn val="ctr"/>
        <c:lblOffset val="100"/>
        <c:tickLblSkip val="4"/>
        <c:noMultiLvlLbl val="0"/>
      </c:catAx>
      <c:valAx>
        <c:axId val="56875648"/>
        <c:scaling>
          <c:orientation val="minMax"/>
          <c:max val="56.5"/>
          <c:min val="54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deg F</a:t>
                </a:r>
              </a:p>
            </c:rich>
          </c:tx>
          <c:layout>
            <c:manualLayout>
              <c:xMode val="edge"/>
              <c:yMode val="edge"/>
              <c:x val="1.492954619343277E-2"/>
              <c:y val="0.4752021239839246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568741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0.44895</cdr:x>
      <cdr:y>0.03146</cdr:y>
    </cdr:from>
    <cdr:to>
      <cdr:x>0.59309</cdr:x>
      <cdr:y>0.29412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47975" y="1095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91F01-079C-40D5-A623-47DC4814255D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0DEDC-9CFB-4899-8D79-06CF91555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6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6D61E-158E-462A-B66E-C3C6B998A52C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0A9DC-B855-4134-A137-75EBF277B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95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0A9DC-B855-4134-A137-75EBF277B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4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0A9DC-B855-4134-A137-75EBF277BE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44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0A9DC-B855-4134-A137-75EBF277BE2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90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7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740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596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735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447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855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519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02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A4349-006D-41EB-8837-5963E3938A2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886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637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090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6940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46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55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1219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8851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4266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28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6158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A4349-006D-41EB-8837-5963E3938A2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7295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115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3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4349-006D-41EB-8837-5963E3938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9E59-521B-43A4-B5CC-469ED04586DF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A4349-006D-41EB-8837-5963E3938A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469E59-521B-43A4-B5CC-469ED04586DF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A4349-006D-41EB-8837-5963E3938A2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469E59-521B-43A4-B5CC-469ED04586D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A4349-006D-41EB-8837-5963E3938A2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454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469E59-521B-43A4-B5CC-469ED04586D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2/19/2013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A4349-006D-41EB-8837-5963E3938A2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724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4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700" dirty="0">
                <a:latin typeface="+mn-lt"/>
                <a:cs typeface="Arial" pitchFamily="34" charset="0"/>
              </a:rPr>
              <a:t>Independent Tests of OCNs and Other Alternative </a:t>
            </a:r>
            <a:r>
              <a:rPr lang="en-US" sz="2700" dirty="0" err="1">
                <a:latin typeface="+mn-lt"/>
                <a:cs typeface="Arial" pitchFamily="34" charset="0"/>
              </a:rPr>
              <a:t>Normals</a:t>
            </a:r>
            <a:r>
              <a:rPr lang="en-US" sz="2700" dirty="0">
                <a:latin typeface="+mn-lt"/>
                <a:cs typeface="Arial" pitchFamily="34" charset="0"/>
              </a:rPr>
              <a:t> on Different Surface Temperature Data Sets</a:t>
            </a:r>
            <a:r>
              <a:rPr lang="en-US" sz="2700" dirty="0" smtClean="0">
                <a:latin typeface="+mn-lt"/>
                <a:cs typeface="Arial" pitchFamily="34" charset="0"/>
              </a:rPr>
              <a:t>:</a:t>
            </a:r>
            <a:r>
              <a:rPr lang="en-US" sz="2700" dirty="0">
                <a:latin typeface="+mn-lt"/>
                <a:cs typeface="Arial" pitchFamily="34" charset="0"/>
              </a:rPr>
              <a:t/>
            </a:r>
            <a:br>
              <a:rPr lang="en-US" sz="2700" dirty="0">
                <a:latin typeface="+mn-lt"/>
                <a:cs typeface="Arial" pitchFamily="34" charset="0"/>
              </a:rPr>
            </a:br>
            <a:r>
              <a:rPr lang="en-US" sz="2700" dirty="0">
                <a:latin typeface="+mn-lt"/>
                <a:cs typeface="Arial" pitchFamily="34" charset="0"/>
              </a:rPr>
              <a:t>Results and Implications for CPC Operations</a:t>
            </a:r>
            <a:r>
              <a:rPr lang="en-US" sz="2800" dirty="0">
                <a:latin typeface="+mn-lt"/>
                <a:cs typeface="Arial" pitchFamily="34" charset="0"/>
              </a:rPr>
              <a:t/>
            </a:r>
            <a:br>
              <a:rPr lang="en-US" sz="2800" dirty="0">
                <a:latin typeface="+mn-lt"/>
                <a:cs typeface="Arial" pitchFamily="34" charset="0"/>
              </a:rPr>
            </a:br>
            <a:endParaRPr lang="en-US" sz="2800" dirty="0">
              <a:latin typeface="+mn-lt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Bob </a:t>
            </a:r>
            <a:r>
              <a:rPr lang="en-US" sz="2400" dirty="0" err="1" smtClean="0">
                <a:solidFill>
                  <a:schemeClr val="tx1"/>
                </a:solidFill>
                <a:cs typeface="Arial" pitchFamily="34" charset="0"/>
              </a:rPr>
              <a:t>Livezey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</a:p>
          <a:p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Climate Prediction Center Seminar</a:t>
            </a:r>
          </a:p>
          <a:p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February 20, 2013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59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latin typeface="+mn-lt"/>
                <a:cs typeface="Arial" pitchFamily="34" charset="0"/>
              </a:rPr>
              <a:t>Methods and their expected </a:t>
            </a:r>
            <a:r>
              <a:rPr lang="en-US" sz="2800" dirty="0" smtClean="0">
                <a:latin typeface="+mn-lt"/>
                <a:cs typeface="Arial" pitchFamily="34" charset="0"/>
              </a:rPr>
              <a:t>merits (demerits)</a:t>
            </a:r>
            <a:r>
              <a:rPr lang="en-US" sz="2800" dirty="0">
                <a:latin typeface="+mn-lt"/>
                <a:cs typeface="Arial" pitchFamily="34" charset="0"/>
              </a:rPr>
              <a:t/>
            </a:r>
            <a:br>
              <a:rPr lang="en-US" sz="2800" dirty="0">
                <a:latin typeface="+mn-lt"/>
                <a:cs typeface="Arial" pitchFamily="34" charset="0"/>
              </a:rPr>
            </a:br>
            <a:endParaRPr lang="en-US" sz="2800" dirty="0">
              <a:latin typeface="+mn-lt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8229600" cy="5105400"/>
          </a:xfrm>
        </p:spPr>
        <p:txBody>
          <a:bodyPr>
            <a:normAutofit/>
          </a:bodyPr>
          <a:lstStyle/>
          <a:p>
            <a:pPr lvl="0">
              <a:buClr>
                <a:srgbClr val="0BD0D9"/>
              </a:buClr>
            </a:pPr>
            <a:r>
              <a:rPr lang="en-US" sz="2000" dirty="0">
                <a:solidFill>
                  <a:prstClr val="black"/>
                </a:solidFill>
              </a:rPr>
              <a:t>Trend-based </a:t>
            </a:r>
            <a:r>
              <a:rPr lang="en-US" sz="2000" dirty="0" smtClean="0">
                <a:solidFill>
                  <a:prstClr val="black"/>
                </a:solidFill>
              </a:rPr>
              <a:t>methods</a:t>
            </a:r>
          </a:p>
          <a:p>
            <a:pPr lvl="0">
              <a:buClr>
                <a:srgbClr val="0BD0D9"/>
              </a:buClr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r>
              <a:rPr lang="en-US" sz="1800" dirty="0">
                <a:solidFill>
                  <a:prstClr val="black"/>
                </a:solidFill>
              </a:rPr>
              <a:t>Full-period trend</a:t>
            </a:r>
          </a:p>
          <a:p>
            <a:pPr lvl="1">
              <a:buClr>
                <a:srgbClr val="0F6FC6"/>
              </a:buClr>
            </a:pPr>
            <a:r>
              <a:rPr lang="en-US" sz="1800" dirty="0">
                <a:solidFill>
                  <a:prstClr val="black"/>
                </a:solidFill>
              </a:rPr>
              <a:t>Post-1975 trend</a:t>
            </a:r>
          </a:p>
          <a:p>
            <a:pPr lvl="1">
              <a:buClr>
                <a:srgbClr val="0F6FC6"/>
              </a:buClr>
            </a:pPr>
            <a:r>
              <a:rPr lang="en-US" sz="1800" dirty="0">
                <a:solidFill>
                  <a:prstClr val="black"/>
                </a:solidFill>
              </a:rPr>
              <a:t>1975 </a:t>
            </a:r>
            <a:r>
              <a:rPr lang="en-US" sz="1800" dirty="0" smtClean="0">
                <a:solidFill>
                  <a:prstClr val="black"/>
                </a:solidFill>
              </a:rPr>
              <a:t>hinge (</a:t>
            </a:r>
            <a:r>
              <a:rPr lang="en-US" sz="1800" dirty="0" err="1" smtClean="0">
                <a:solidFill>
                  <a:prstClr val="black"/>
                </a:solidFill>
              </a:rPr>
              <a:t>Livezey</a:t>
            </a:r>
            <a:r>
              <a:rPr lang="en-US" sz="1800" dirty="0" smtClean="0">
                <a:solidFill>
                  <a:prstClr val="black"/>
                </a:solidFill>
              </a:rPr>
              <a:t> et al., 2007; L7)</a:t>
            </a:r>
            <a:endParaRPr lang="en-US" sz="1800" dirty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r>
              <a:rPr lang="en-US" sz="1800" dirty="0">
                <a:solidFill>
                  <a:prstClr val="black"/>
                </a:solidFill>
              </a:rPr>
              <a:t>Estimated change-point and 2-phase </a:t>
            </a:r>
            <a:r>
              <a:rPr lang="en-US" sz="1800" dirty="0" smtClean="0">
                <a:solidFill>
                  <a:prstClr val="black"/>
                </a:solidFill>
              </a:rPr>
              <a:t>hinges (3 variants)</a:t>
            </a:r>
          </a:p>
          <a:p>
            <a:pPr lvl="2">
              <a:buClr>
                <a:srgbClr val="0F6FC6"/>
              </a:buClr>
            </a:pPr>
            <a:r>
              <a:rPr lang="en-US" sz="1400" dirty="0" smtClean="0">
                <a:solidFill>
                  <a:prstClr val="black"/>
                </a:solidFill>
              </a:rPr>
              <a:t>Fit change point case by case (C </a:t>
            </a:r>
            <a:r>
              <a:rPr lang="en-US" sz="1400" dirty="0" err="1" smtClean="0">
                <a:solidFill>
                  <a:prstClr val="black"/>
                </a:solidFill>
              </a:rPr>
              <a:t>Est</a:t>
            </a:r>
            <a:r>
              <a:rPr lang="en-US" sz="1400" dirty="0" smtClean="0">
                <a:solidFill>
                  <a:prstClr val="black"/>
                </a:solidFill>
              </a:rPr>
              <a:t>)</a:t>
            </a:r>
          </a:p>
          <a:p>
            <a:pPr lvl="2">
              <a:buClr>
                <a:srgbClr val="0F6FC6"/>
              </a:buClr>
            </a:pPr>
            <a:r>
              <a:rPr lang="en-US" sz="1400" dirty="0" smtClean="0">
                <a:solidFill>
                  <a:prstClr val="black"/>
                </a:solidFill>
              </a:rPr>
              <a:t>Fit 1940-1975 slope case by case (Two-Phase C=1975)</a:t>
            </a:r>
          </a:p>
          <a:p>
            <a:pPr lvl="2">
              <a:buClr>
                <a:srgbClr val="0F6FC6"/>
              </a:buClr>
            </a:pPr>
            <a:r>
              <a:rPr lang="en-US" sz="1400" dirty="0" smtClean="0">
                <a:solidFill>
                  <a:prstClr val="black"/>
                </a:solidFill>
              </a:rPr>
              <a:t>Fit both of the above (Two-Phase C </a:t>
            </a:r>
            <a:r>
              <a:rPr lang="en-US" sz="1400" dirty="0" err="1" smtClean="0">
                <a:solidFill>
                  <a:prstClr val="black"/>
                </a:solidFill>
              </a:rPr>
              <a:t>Est</a:t>
            </a:r>
            <a:r>
              <a:rPr lang="en-US" sz="1400" dirty="0" smtClean="0">
                <a:solidFill>
                  <a:prstClr val="black"/>
                </a:solidFill>
              </a:rPr>
              <a:t>)</a:t>
            </a:r>
          </a:p>
          <a:p>
            <a:pPr lvl="1">
              <a:buClr>
                <a:srgbClr val="0F6FC6"/>
              </a:buClr>
            </a:pPr>
            <a:endParaRPr lang="en-US" sz="1800" dirty="0" smtClean="0">
              <a:solidFill>
                <a:prstClr val="black"/>
              </a:solidFill>
            </a:endParaRPr>
          </a:p>
          <a:p>
            <a:pPr lvl="0">
              <a:buClr>
                <a:srgbClr val="0BD0D9"/>
              </a:buClr>
            </a:pPr>
            <a:r>
              <a:rPr lang="en-US" sz="2000" dirty="0" smtClean="0">
                <a:solidFill>
                  <a:prstClr val="black"/>
                </a:solidFill>
              </a:rPr>
              <a:t>Various </a:t>
            </a:r>
            <a:r>
              <a:rPr lang="en-US" sz="2000" dirty="0">
                <a:solidFill>
                  <a:prstClr val="black"/>
                </a:solidFill>
              </a:rPr>
              <a:t>time series smoothers (autoregressive or spline methods</a:t>
            </a:r>
            <a:r>
              <a:rPr lang="en-US" sz="2000" dirty="0" smtClean="0">
                <a:solidFill>
                  <a:prstClr val="black"/>
                </a:solidFill>
              </a:rPr>
              <a:t>)      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buClr>
                <a:srgbClr val="0BD0D9"/>
              </a:buClr>
            </a:pPr>
            <a:endParaRPr lang="en-US" sz="1900" dirty="0">
              <a:solidFill>
                <a:prstClr val="black"/>
              </a:solidFill>
            </a:endParaRPr>
          </a:p>
          <a:p>
            <a:endParaRPr lang="en-US" sz="1800" dirty="0"/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>
          <a:xfrm>
            <a:off x="6019800" y="3365149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 flipV="1">
            <a:off x="4876800" y="44958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Arrow 5">
            <a:hlinkClick r:id="rId4" action="ppaction://hlinksldjump"/>
          </p:cNvPr>
          <p:cNvSpPr/>
          <p:nvPr/>
        </p:nvSpPr>
        <p:spPr>
          <a:xfrm>
            <a:off x="3733800" y="5562600"/>
            <a:ext cx="457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9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ysClr val="window" lastClr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399"/>
            <a:ext cx="7772400" cy="533401"/>
          </a:xfrm>
        </p:spPr>
        <p:txBody>
          <a:bodyPr>
            <a:normAutofit/>
          </a:bodyPr>
          <a:lstStyle/>
          <a:p>
            <a:r>
              <a:rPr lang="en-US" sz="2800" b="0" dirty="0">
                <a:solidFill>
                  <a:srgbClr val="04617B"/>
                </a:solidFill>
                <a:effectLst/>
                <a:latin typeface="Constantia"/>
                <a:cs typeface="Arial" pitchFamily="34" charset="0"/>
              </a:rPr>
              <a:t>Methods and their expected merits (demerits)</a:t>
            </a:r>
            <a:endParaRPr lang="en-US" dirty="0"/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6858000" y="6101255"/>
            <a:ext cx="304800" cy="152400"/>
          </a:xfrm>
          <a:prstGeom prst="left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5287107"/>
              </p:ext>
            </p:extLst>
          </p:nvPr>
        </p:nvGraphicFramePr>
        <p:xfrm>
          <a:off x="1447800" y="1371600"/>
          <a:ext cx="6305550" cy="412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662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27888"/>
          </a:xfrm>
        </p:spPr>
        <p:txBody>
          <a:bodyPr/>
          <a:lstStyle/>
          <a:p>
            <a:r>
              <a:rPr lang="en-US" sz="2500" dirty="0">
                <a:solidFill>
                  <a:srgbClr val="04617B"/>
                </a:solidFill>
                <a:latin typeface="Constantia"/>
                <a:cs typeface="Arial" pitchFamily="34" charset="0"/>
              </a:rPr>
              <a:t>Methods and their expected merits (demerits)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Clr>
                <a:srgbClr val="0BD0D9"/>
              </a:buClr>
            </a:pPr>
            <a:r>
              <a:rPr lang="en-US" sz="2000" dirty="0">
                <a:solidFill>
                  <a:prstClr val="black"/>
                </a:solidFill>
              </a:rPr>
              <a:t>Desirable attributes of methods</a:t>
            </a:r>
            <a:r>
              <a:rPr lang="en-US" sz="2000" dirty="0" smtClean="0">
                <a:solidFill>
                  <a:prstClr val="black"/>
                </a:solidFill>
              </a:rPr>
              <a:t>:</a:t>
            </a:r>
          </a:p>
          <a:p>
            <a:pPr lvl="0">
              <a:buClr>
                <a:srgbClr val="0BD0D9"/>
              </a:buClr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r>
              <a:rPr lang="en-US" sz="2000" dirty="0">
                <a:solidFill>
                  <a:prstClr val="black"/>
                </a:solidFill>
              </a:rPr>
              <a:t>Small squared error </a:t>
            </a:r>
            <a:r>
              <a:rPr lang="en-US" sz="2000" dirty="0" smtClean="0">
                <a:solidFill>
                  <a:prstClr val="black"/>
                </a:solidFill>
              </a:rPr>
              <a:t>in estimating next year</a:t>
            </a:r>
            <a:endParaRPr lang="en-US" sz="2000" dirty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r>
              <a:rPr lang="en-US" sz="2000" dirty="0">
                <a:solidFill>
                  <a:prstClr val="black"/>
                </a:solidFill>
              </a:rPr>
              <a:t>Small bias error </a:t>
            </a:r>
            <a:r>
              <a:rPr lang="en-US" sz="2100" dirty="0">
                <a:solidFill>
                  <a:prstClr val="black"/>
                </a:solidFill>
              </a:rPr>
              <a:t>in </a:t>
            </a:r>
            <a:r>
              <a:rPr lang="en-US" sz="2000" dirty="0">
                <a:solidFill>
                  <a:prstClr val="black"/>
                </a:solidFill>
              </a:rPr>
              <a:t>estimating next year</a:t>
            </a:r>
          </a:p>
          <a:p>
            <a:pPr lvl="1">
              <a:buClr>
                <a:srgbClr val="0F6FC6"/>
              </a:buClr>
            </a:pPr>
            <a:r>
              <a:rPr lang="en-US" sz="2000" dirty="0" smtClean="0">
                <a:solidFill>
                  <a:prstClr val="black"/>
                </a:solidFill>
              </a:rPr>
              <a:t>Current </a:t>
            </a:r>
            <a:r>
              <a:rPr lang="en-US" sz="2000" dirty="0">
                <a:solidFill>
                  <a:prstClr val="black"/>
                </a:solidFill>
              </a:rPr>
              <a:t>normal stable when updated each year</a:t>
            </a:r>
          </a:p>
          <a:p>
            <a:pPr lvl="1">
              <a:buClr>
                <a:srgbClr val="0F6FC6"/>
              </a:buClr>
            </a:pPr>
            <a:r>
              <a:rPr lang="en-US" sz="2000" dirty="0">
                <a:solidFill>
                  <a:prstClr val="black"/>
                </a:solidFill>
              </a:rPr>
              <a:t>Can be used to track the climate </a:t>
            </a:r>
            <a:r>
              <a:rPr lang="en-US" sz="2000" dirty="0" smtClean="0">
                <a:solidFill>
                  <a:prstClr val="black"/>
                </a:solidFill>
              </a:rPr>
              <a:t>smoothly and realistically through </a:t>
            </a:r>
            <a:r>
              <a:rPr lang="en-US" sz="2000" dirty="0">
                <a:solidFill>
                  <a:prstClr val="black"/>
                </a:solidFill>
              </a:rPr>
              <a:t>the </a:t>
            </a:r>
            <a:r>
              <a:rPr lang="en-US" sz="2000" dirty="0" smtClean="0">
                <a:solidFill>
                  <a:prstClr val="black"/>
                </a:solidFill>
              </a:rPr>
              <a:t>entire record</a:t>
            </a:r>
          </a:p>
          <a:p>
            <a:pPr lvl="1">
              <a:buClr>
                <a:srgbClr val="0F6FC6"/>
              </a:buClr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endParaRPr lang="en-US" sz="2000" dirty="0" smtClean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endParaRPr lang="en-US" sz="2000" dirty="0" smtClean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endParaRPr lang="en-US" sz="2000" dirty="0" smtClean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endParaRPr lang="en-US" sz="2000" dirty="0" smtClean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endParaRPr lang="en-US" sz="2000" dirty="0">
              <a:solidFill>
                <a:prstClr val="black"/>
              </a:solidFill>
            </a:endParaRPr>
          </a:p>
          <a:p>
            <a:pPr lvl="1">
              <a:buClr>
                <a:srgbClr val="0F6FC6"/>
              </a:buClr>
            </a:pPr>
            <a:r>
              <a:rPr lang="en-US" sz="2000" dirty="0" err="1" smtClean="0">
                <a:solidFill>
                  <a:prstClr val="black"/>
                </a:solidFill>
              </a:rPr>
              <a:t>Krakuaer</a:t>
            </a:r>
            <a:r>
              <a:rPr lang="en-US" sz="2000" dirty="0" smtClean="0">
                <a:solidFill>
                  <a:prstClr val="black"/>
                </a:solidFill>
              </a:rPr>
              <a:t> (Advances in Meteorology, 2012)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Clr>
                <a:srgbClr val="0BD0D9"/>
              </a:buClr>
            </a:pPr>
            <a:r>
              <a:rPr lang="en-US" sz="2000" dirty="0">
                <a:solidFill>
                  <a:prstClr val="black"/>
                </a:solidFill>
              </a:rPr>
              <a:t>OCNs </a:t>
            </a:r>
            <a:r>
              <a:rPr lang="en-US" sz="2000" dirty="0" smtClean="0">
                <a:solidFill>
                  <a:prstClr val="black"/>
                </a:solidFill>
              </a:rPr>
              <a:t>are </a:t>
            </a:r>
            <a:r>
              <a:rPr lang="en-US" sz="2000" dirty="0">
                <a:solidFill>
                  <a:prstClr val="black"/>
                </a:solidFill>
              </a:rPr>
              <a:t>the least stable and </a:t>
            </a:r>
            <a:r>
              <a:rPr lang="en-US" sz="2000" i="1" dirty="0">
                <a:solidFill>
                  <a:prstClr val="black"/>
                </a:solidFill>
              </a:rPr>
              <a:t>can’t be used to track the full </a:t>
            </a:r>
            <a:r>
              <a:rPr lang="en-US" sz="2000" i="1" dirty="0" smtClean="0">
                <a:solidFill>
                  <a:prstClr val="black"/>
                </a:solidFill>
              </a:rPr>
              <a:t>record smoothly and without compromises</a:t>
            </a:r>
            <a:r>
              <a:rPr lang="en-US" sz="2000" dirty="0" smtClean="0">
                <a:solidFill>
                  <a:prstClr val="black"/>
                </a:solidFill>
              </a:rPr>
              <a:t>, </a:t>
            </a:r>
            <a:r>
              <a:rPr lang="en-US" sz="2000" dirty="0">
                <a:solidFill>
                  <a:prstClr val="black"/>
                </a:solidFill>
              </a:rPr>
              <a:t>but are expected to have small bias and squared errors when warming is </a:t>
            </a:r>
            <a:r>
              <a:rPr lang="en-US" sz="2000" dirty="0" smtClean="0">
                <a:solidFill>
                  <a:prstClr val="black"/>
                </a:solidFill>
              </a:rPr>
              <a:t>moderate</a:t>
            </a:r>
          </a:p>
          <a:p>
            <a:pPr lvl="0">
              <a:buClr>
                <a:srgbClr val="0BD0D9"/>
              </a:buClr>
            </a:pPr>
            <a:endParaRPr lang="en-US" sz="2000" dirty="0">
              <a:solidFill>
                <a:prstClr val="black"/>
              </a:solidFill>
            </a:endParaRPr>
          </a:p>
          <a:p>
            <a:pPr lvl="0">
              <a:buClr>
                <a:srgbClr val="0BD0D9"/>
              </a:buClr>
            </a:pPr>
            <a:r>
              <a:rPr lang="en-US" sz="2000" dirty="0" smtClean="0">
                <a:solidFill>
                  <a:prstClr val="black"/>
                </a:solidFill>
              </a:rPr>
              <a:t>Post-1975 trend still unstable, but less so, with similar errors, but </a:t>
            </a:r>
            <a:r>
              <a:rPr lang="en-US" sz="2000" i="1" dirty="0" smtClean="0">
                <a:solidFill>
                  <a:prstClr val="black"/>
                </a:solidFill>
              </a:rPr>
              <a:t>cannot track the full record  </a:t>
            </a:r>
          </a:p>
          <a:p>
            <a:pPr lvl="0">
              <a:buClr>
                <a:srgbClr val="0BD0D9"/>
              </a:buClr>
            </a:pPr>
            <a:endParaRPr lang="en-US" sz="2000" dirty="0" smtClean="0">
              <a:solidFill>
                <a:prstClr val="black"/>
              </a:solidFill>
            </a:endParaRPr>
          </a:p>
          <a:p>
            <a:pPr lvl="0">
              <a:buClr>
                <a:srgbClr val="0BD0D9"/>
              </a:buClr>
            </a:pPr>
            <a:r>
              <a:rPr lang="en-US" sz="2000" dirty="0" smtClean="0">
                <a:solidFill>
                  <a:prstClr val="black"/>
                </a:solidFill>
              </a:rPr>
              <a:t>Full-period trend is very stable and can track the full record smoothly </a:t>
            </a:r>
            <a:r>
              <a:rPr lang="en-US" sz="2000" i="1" dirty="0" smtClean="0">
                <a:solidFill>
                  <a:prstClr val="black"/>
                </a:solidFill>
              </a:rPr>
              <a:t>but not realistically</a:t>
            </a:r>
            <a:r>
              <a:rPr lang="en-US" sz="2000" dirty="0" smtClean="0">
                <a:solidFill>
                  <a:prstClr val="black"/>
                </a:solidFill>
              </a:rPr>
              <a:t>, and has larger biases and squared errors</a:t>
            </a:r>
          </a:p>
          <a:p>
            <a:pPr lvl="0">
              <a:buClr>
                <a:srgbClr val="0BD0D9"/>
              </a:buClr>
            </a:pPr>
            <a:endParaRPr lang="en-US" sz="2000" dirty="0" smtClean="0">
              <a:solidFill>
                <a:prstClr val="black"/>
              </a:solidFill>
            </a:endParaRPr>
          </a:p>
          <a:p>
            <a:pPr lvl="0">
              <a:buClr>
                <a:srgbClr val="0BD0D9"/>
              </a:buClr>
            </a:pPr>
            <a:r>
              <a:rPr lang="en-US" sz="2000" dirty="0" smtClean="0">
                <a:solidFill>
                  <a:prstClr val="black"/>
                </a:solidFill>
              </a:rPr>
              <a:t>1975 </a:t>
            </a:r>
            <a:r>
              <a:rPr lang="en-US" sz="2000" dirty="0">
                <a:solidFill>
                  <a:prstClr val="black"/>
                </a:solidFill>
              </a:rPr>
              <a:t>hinges (1- and 2-phase) have all desirable </a:t>
            </a:r>
            <a:r>
              <a:rPr lang="en-US" sz="2000" dirty="0" smtClean="0">
                <a:solidFill>
                  <a:prstClr val="black"/>
                </a:solidFill>
              </a:rPr>
              <a:t>attributes; parsimonious, well-supported model </a:t>
            </a:r>
            <a:r>
              <a:rPr lang="en-US" sz="2000" dirty="0">
                <a:solidFill>
                  <a:prstClr val="black"/>
                </a:solidFill>
              </a:rPr>
              <a:t>of climate </a:t>
            </a:r>
            <a:r>
              <a:rPr lang="en-US" sz="2000" dirty="0" smtClean="0">
                <a:solidFill>
                  <a:prstClr val="black"/>
                </a:solidFill>
              </a:rPr>
              <a:t>change</a:t>
            </a:r>
          </a:p>
          <a:p>
            <a:pPr lvl="0">
              <a:buClr>
                <a:srgbClr val="0BD0D9"/>
              </a:buClr>
            </a:pPr>
            <a:endParaRPr lang="en-US" sz="2000" dirty="0">
              <a:solidFill>
                <a:prstClr val="black"/>
              </a:solidFill>
            </a:endParaRPr>
          </a:p>
          <a:p>
            <a:pPr lvl="0">
              <a:buClr>
                <a:srgbClr val="0BD0D9"/>
              </a:buClr>
            </a:pPr>
            <a:r>
              <a:rPr lang="en-US" sz="2000" dirty="0">
                <a:solidFill>
                  <a:prstClr val="black"/>
                </a:solidFill>
              </a:rPr>
              <a:t>Time series smoothers </a:t>
            </a:r>
            <a:r>
              <a:rPr lang="en-US" sz="2000" dirty="0" smtClean="0">
                <a:solidFill>
                  <a:prstClr val="black"/>
                </a:solidFill>
              </a:rPr>
              <a:t>are the most arbitrary and require more compromises; generally just produce  smoothed out hinges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4572000" cy="396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03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3712"/>
            <a:ext cx="8229600" cy="47548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+mn-lt"/>
              </a:rPr>
              <a:t>Independent Tests of OCNs, Full-Period Trend and Hinges</a:t>
            </a: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Wilks</a:t>
            </a:r>
            <a:r>
              <a:rPr lang="en-US" sz="2000" dirty="0" smtClean="0"/>
              <a:t>’ (W13; JCAM, 2013) tested CPC’s OCNs and L7 and other hinges on periods (1994-2011 and 2006-2011 respectively) after the methods were proposed; the tests were on CPC mega-divisional data</a:t>
            </a:r>
          </a:p>
          <a:p>
            <a:endParaRPr lang="en-US" sz="2000" dirty="0" smtClean="0"/>
          </a:p>
          <a:p>
            <a:r>
              <a:rPr lang="en-US" sz="2000" dirty="0" smtClean="0"/>
              <a:t>W13 found for 1-year in advance temperature prediction:</a:t>
            </a:r>
          </a:p>
          <a:p>
            <a:endParaRPr lang="en-US" sz="2000" dirty="0" smtClean="0"/>
          </a:p>
          <a:p>
            <a:pPr lvl="1"/>
            <a:r>
              <a:rPr lang="en-US" sz="1800" dirty="0" smtClean="0">
                <a:solidFill>
                  <a:prstClr val="black"/>
                </a:solidFill>
              </a:rPr>
              <a:t>CPC</a:t>
            </a:r>
            <a:r>
              <a:rPr lang="en-US" sz="1800" baseline="-25000" dirty="0" smtClean="0">
                <a:solidFill>
                  <a:prstClr val="black"/>
                </a:solidFill>
              </a:rPr>
              <a:t>15</a:t>
            </a:r>
            <a:r>
              <a:rPr lang="en-US" sz="2600" baseline="-25000" dirty="0" smtClean="0">
                <a:solidFill>
                  <a:prstClr val="black"/>
                </a:solidFill>
              </a:rPr>
              <a:t> </a:t>
            </a:r>
            <a:r>
              <a:rPr lang="en-US" sz="1800" dirty="0" smtClean="0"/>
              <a:t>overwhelmingly best in terms of reduction of variance (RV) with respect to 30-year averages</a:t>
            </a:r>
          </a:p>
          <a:p>
            <a:pPr lvl="2"/>
            <a:r>
              <a:rPr lang="en-US" sz="1500" dirty="0" smtClean="0"/>
              <a:t>1994-2011: Had 8/9 region/season cases out of 12 where an alternative beat 30-year averages, the 2-phase 1975 hinge had the other</a:t>
            </a:r>
          </a:p>
          <a:p>
            <a:pPr lvl="2"/>
            <a:r>
              <a:rPr lang="en-US" sz="1500" dirty="0" smtClean="0"/>
              <a:t>2006-2011: Had 4/9 </a:t>
            </a:r>
            <a:r>
              <a:rPr lang="en-US" sz="1500" dirty="0" smtClean="0">
                <a:solidFill>
                  <a:prstClr val="black"/>
                </a:solidFill>
              </a:rPr>
              <a:t>region/season cases out of 12 where an alternative beat 30-year averages, the </a:t>
            </a:r>
            <a:r>
              <a:rPr lang="en-US" sz="1500" dirty="0" smtClean="0"/>
              <a:t>2-phase 1975 hinge had 3 others and </a:t>
            </a:r>
            <a:r>
              <a:rPr lang="en-US" sz="1200" dirty="0" smtClean="0"/>
              <a:t>CPC</a:t>
            </a:r>
            <a:r>
              <a:rPr lang="en-US" sz="1200" baseline="-25000" dirty="0" smtClean="0"/>
              <a:t>10 </a:t>
            </a:r>
            <a:r>
              <a:rPr lang="en-US" sz="1200" dirty="0" smtClean="0"/>
              <a:t> </a:t>
            </a:r>
            <a:r>
              <a:rPr lang="en-US" sz="1500" dirty="0" smtClean="0"/>
              <a:t>1</a:t>
            </a:r>
          </a:p>
          <a:p>
            <a:pPr lvl="2"/>
            <a:endParaRPr lang="en-US" sz="1500" dirty="0" smtClean="0"/>
          </a:p>
          <a:p>
            <a:pPr lvl="1"/>
            <a:r>
              <a:rPr lang="en-US" sz="1800" dirty="0" smtClean="0"/>
              <a:t>Estimated hinges uniformly degraded badly the 1975 hinge results, while the 1975 1-phase hinge performed very comparably to the 2-phase, thereby  validating the choices made by L7</a:t>
            </a:r>
          </a:p>
          <a:p>
            <a:pPr lvl="1"/>
            <a:endParaRPr lang="en-US" sz="18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446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3712"/>
            <a:ext cx="8229600" cy="47548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+mn-lt"/>
              </a:rPr>
              <a:t>Independent Tests of OCNs, Full-Period Trend and Hinges</a:t>
            </a: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pPr lvl="0">
              <a:buClr>
                <a:srgbClr val="0BD0D9"/>
              </a:buClr>
            </a:pPr>
            <a:r>
              <a:rPr lang="en-US" sz="2000" dirty="0" err="1">
                <a:solidFill>
                  <a:prstClr val="black"/>
                </a:solidFill>
              </a:rPr>
              <a:t>Wilks</a:t>
            </a:r>
            <a:r>
              <a:rPr lang="en-US" sz="2000" dirty="0">
                <a:solidFill>
                  <a:prstClr val="black"/>
                </a:solidFill>
              </a:rPr>
              <a:t> and </a:t>
            </a:r>
            <a:r>
              <a:rPr lang="en-US" sz="2000" dirty="0" err="1">
                <a:solidFill>
                  <a:prstClr val="black"/>
                </a:solidFill>
              </a:rPr>
              <a:t>Livezey</a:t>
            </a:r>
            <a:r>
              <a:rPr lang="en-US" sz="2000" dirty="0">
                <a:solidFill>
                  <a:prstClr val="black"/>
                </a:solidFill>
              </a:rPr>
              <a:t> (WL13; JCAM, 2013) repeated the tests with data through 2012 </a:t>
            </a:r>
            <a:r>
              <a:rPr lang="en-US" sz="2000" dirty="0" smtClean="0">
                <a:solidFill>
                  <a:prstClr val="black"/>
                </a:solidFill>
              </a:rPr>
              <a:t>on:</a:t>
            </a:r>
          </a:p>
          <a:p>
            <a:pPr lvl="0">
              <a:buClr>
                <a:srgbClr val="0BD0D9"/>
              </a:buClr>
            </a:pPr>
            <a:endParaRPr lang="en-US" sz="2000" dirty="0" smtClean="0">
              <a:solidFill>
                <a:prstClr val="black"/>
              </a:solidFill>
            </a:endParaRPr>
          </a:p>
          <a:p>
            <a:pPr lvl="1">
              <a:buClr>
                <a:srgbClr val="0BD0D9"/>
              </a:buClr>
            </a:pPr>
            <a:r>
              <a:rPr lang="en-US" sz="1800" dirty="0" err="1" smtClean="0">
                <a:solidFill>
                  <a:prstClr val="black"/>
                </a:solidFill>
              </a:rPr>
              <a:t>Megadivisional</a:t>
            </a:r>
            <a:r>
              <a:rPr lang="en-US" sz="1800" dirty="0" smtClean="0">
                <a:solidFill>
                  <a:prstClr val="black"/>
                </a:solidFill>
              </a:rPr>
              <a:t> data</a:t>
            </a:r>
          </a:p>
          <a:p>
            <a:pPr lvl="2">
              <a:buClr>
                <a:srgbClr val="0BD0D9"/>
              </a:buClr>
            </a:pPr>
            <a:r>
              <a:rPr lang="en-US" sz="1500" dirty="0" smtClean="0">
                <a:solidFill>
                  <a:prstClr val="black"/>
                </a:solidFill>
              </a:rPr>
              <a:t>To repeat W13’s results</a:t>
            </a:r>
          </a:p>
          <a:p>
            <a:pPr lvl="2">
              <a:buClr>
                <a:srgbClr val="0BD0D9"/>
              </a:buClr>
            </a:pPr>
            <a:endParaRPr lang="en-US" sz="1500" dirty="0" smtClean="0">
              <a:solidFill>
                <a:prstClr val="black"/>
              </a:solidFill>
            </a:endParaRPr>
          </a:p>
          <a:p>
            <a:pPr lvl="1">
              <a:buClr>
                <a:srgbClr val="0BD0D9"/>
              </a:buClr>
            </a:pPr>
            <a:r>
              <a:rPr lang="en-US" sz="1800" dirty="0" smtClean="0">
                <a:solidFill>
                  <a:prstClr val="black"/>
                </a:solidFill>
              </a:rPr>
              <a:t>Station data with TOB corrections from the 1218 station USHCN</a:t>
            </a:r>
          </a:p>
          <a:p>
            <a:pPr lvl="2">
              <a:buClr>
                <a:srgbClr val="0BD0D9"/>
              </a:buClr>
            </a:pPr>
            <a:r>
              <a:rPr lang="en-US" sz="1500" dirty="0" smtClean="0">
                <a:solidFill>
                  <a:prstClr val="black"/>
                </a:solidFill>
              </a:rPr>
              <a:t>TOB-corrected station data is noisier but contains steeper trend cases than </a:t>
            </a:r>
            <a:r>
              <a:rPr lang="en-US" sz="1500" dirty="0" err="1" smtClean="0">
                <a:solidFill>
                  <a:prstClr val="black"/>
                </a:solidFill>
              </a:rPr>
              <a:t>megadivisional</a:t>
            </a:r>
            <a:endParaRPr lang="en-US" sz="1500" dirty="0" smtClean="0">
              <a:solidFill>
                <a:prstClr val="black"/>
              </a:solidFill>
            </a:endParaRPr>
          </a:p>
          <a:p>
            <a:pPr lvl="2">
              <a:buClr>
                <a:srgbClr val="0BD0D9"/>
              </a:buClr>
            </a:pPr>
            <a:r>
              <a:rPr lang="en-US" sz="1500" dirty="0" smtClean="0">
                <a:solidFill>
                  <a:prstClr val="black"/>
                </a:solidFill>
              </a:rPr>
              <a:t>Expectation is that hinge-based methods will improve, but not empirically-determined OCNs </a:t>
            </a:r>
          </a:p>
          <a:p>
            <a:pPr lvl="2">
              <a:buClr>
                <a:srgbClr val="0BD0D9"/>
              </a:buClr>
            </a:pPr>
            <a:endParaRPr lang="en-US" sz="1500" dirty="0">
              <a:solidFill>
                <a:prstClr val="black"/>
              </a:solidFill>
            </a:endParaRPr>
          </a:p>
          <a:p>
            <a:pPr lvl="1">
              <a:buClr>
                <a:srgbClr val="0BD0D9"/>
              </a:buClr>
            </a:pPr>
            <a:r>
              <a:rPr lang="en-US" sz="1800" dirty="0" smtClean="0">
                <a:solidFill>
                  <a:prstClr val="black"/>
                </a:solidFill>
              </a:rPr>
              <a:t>Fully-homogenized </a:t>
            </a:r>
            <a:r>
              <a:rPr lang="en-US" sz="1800" dirty="0">
                <a:solidFill>
                  <a:prstClr val="black"/>
                </a:solidFill>
              </a:rPr>
              <a:t>station data from the 1218 station </a:t>
            </a:r>
            <a:r>
              <a:rPr lang="en-US" sz="1800" dirty="0" smtClean="0">
                <a:solidFill>
                  <a:prstClr val="black"/>
                </a:solidFill>
              </a:rPr>
              <a:t>USHCN</a:t>
            </a:r>
          </a:p>
          <a:p>
            <a:pPr lvl="2">
              <a:buClr>
                <a:srgbClr val="0BD0D9"/>
              </a:buClr>
            </a:pPr>
            <a:r>
              <a:rPr lang="en-US" sz="1500" dirty="0" smtClean="0">
                <a:solidFill>
                  <a:prstClr val="black"/>
                </a:solidFill>
              </a:rPr>
              <a:t>Expected to improve the performance of all methods</a:t>
            </a:r>
            <a:endParaRPr lang="en-US" sz="15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615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05800" cy="551688"/>
          </a:xfrm>
        </p:spPr>
        <p:txBody>
          <a:bodyPr/>
          <a:lstStyle/>
          <a:p>
            <a:r>
              <a:rPr lang="en-US" sz="2400" dirty="0">
                <a:solidFill>
                  <a:srgbClr val="04617B"/>
                </a:solidFill>
                <a:latin typeface="Constantia"/>
              </a:rPr>
              <a:t>Independent Tests of OCNs, Full-Period Trend and Hinges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410777"/>
            <a:ext cx="4038600" cy="5294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3810000"/>
            <a:ext cx="663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WL13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7130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551688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04617B"/>
                </a:solidFill>
                <a:latin typeface="Constantia"/>
              </a:rPr>
              <a:t>Independent Tests of OCNs, Full-Period Trend and </a:t>
            </a:r>
            <a:r>
              <a:rPr lang="en-US" sz="2400" dirty="0" smtClean="0">
                <a:solidFill>
                  <a:srgbClr val="04617B"/>
                </a:solidFill>
                <a:latin typeface="Constantia"/>
              </a:rPr>
              <a:t>Hinges (2006-12)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021792" cy="362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52600" y="5048071"/>
            <a:ext cx="58953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15-year OCN </a:t>
            </a:r>
            <a:r>
              <a:rPr lang="en-US" dirty="0" smtClean="0">
                <a:solidFill>
                  <a:prstClr val="black"/>
                </a:solidFill>
              </a:rPr>
              <a:t>remains best overall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Impact of stations  </a:t>
            </a:r>
            <a:r>
              <a:rPr lang="en-US" dirty="0" err="1" smtClean="0">
                <a:solidFill>
                  <a:prstClr val="black"/>
                </a:solidFill>
              </a:rPr>
              <a:t>vs</a:t>
            </a:r>
            <a:r>
              <a:rPr lang="en-US" dirty="0" smtClean="0">
                <a:solidFill>
                  <a:prstClr val="black"/>
                </a:solidFill>
              </a:rPr>
              <a:t>  </a:t>
            </a:r>
            <a:r>
              <a:rPr lang="en-US" dirty="0" err="1" smtClean="0">
                <a:solidFill>
                  <a:prstClr val="black"/>
                </a:solidFill>
              </a:rPr>
              <a:t>megadivisions</a:t>
            </a:r>
            <a:r>
              <a:rPr lang="en-US" dirty="0" smtClean="0">
                <a:solidFill>
                  <a:prstClr val="black"/>
                </a:solidFill>
              </a:rPr>
              <a:t>  as expected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/>
              <a:t>Homogenization improves performance for 9/11 methods!</a:t>
            </a:r>
          </a:p>
          <a:p>
            <a:r>
              <a:rPr lang="en-US" dirty="0" smtClean="0"/>
              <a:t>1975 1-phase hinge gets even stronger validation!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07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399288"/>
          </a:xfrm>
        </p:spPr>
        <p:txBody>
          <a:bodyPr/>
          <a:lstStyle/>
          <a:p>
            <a:pPr algn="ctr"/>
            <a:r>
              <a:rPr lang="en-US" sz="2200" dirty="0" smtClean="0">
                <a:solidFill>
                  <a:srgbClr val="04617B"/>
                </a:solidFill>
                <a:latin typeface="Constantia"/>
              </a:rPr>
              <a:t>Homogenized Data Results </a:t>
            </a:r>
            <a:r>
              <a:rPr lang="en-US" sz="2200" dirty="0">
                <a:solidFill>
                  <a:srgbClr val="04617B"/>
                </a:solidFill>
                <a:latin typeface="Constantia"/>
              </a:rPr>
              <a:t>(2006-12)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920085"/>
            <a:ext cx="2971800" cy="443484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Winter: No method outperformed 30-yr average in West; 15-year average best in Central and East</a:t>
            </a:r>
          </a:p>
          <a:p>
            <a:endParaRPr lang="en-US" sz="2000" dirty="0" smtClean="0"/>
          </a:p>
          <a:p>
            <a:r>
              <a:rPr lang="en-US" sz="2000" dirty="0" smtClean="0"/>
              <a:t>Spring: 1975 hinges best 2 in Central &amp; East; 15-year average in West</a:t>
            </a:r>
          </a:p>
          <a:p>
            <a:endParaRPr lang="en-US" sz="2000" dirty="0"/>
          </a:p>
          <a:p>
            <a:r>
              <a:rPr lang="en-US" sz="2000" dirty="0" smtClean="0"/>
              <a:t>Overall advantage of 15-year average over 1975 hinges largely accounted for by winter and spring West </a:t>
            </a:r>
          </a:p>
          <a:p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1343025"/>
            <a:ext cx="5619750" cy="543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84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912"/>
            <a:ext cx="8229600" cy="3230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rgbClr val="04617B"/>
                </a:solidFill>
                <a:latin typeface="Constantia"/>
              </a:rPr>
              <a:t>Homogenized Data Results (2006-12)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571057"/>
            <a:ext cx="2895600" cy="283914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Summer:  1975 hinges best 2 everywhere</a:t>
            </a:r>
          </a:p>
          <a:p>
            <a:endParaRPr lang="en-US" sz="2000" dirty="0"/>
          </a:p>
          <a:p>
            <a:r>
              <a:rPr lang="en-US" sz="2000" dirty="0" smtClean="0"/>
              <a:t>Fall:  15-year average best in Central &amp; East; only trend beats 30-year average in West  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78527"/>
            <a:ext cx="5410200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771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75488"/>
          </a:xfrm>
        </p:spPr>
        <p:txBody>
          <a:bodyPr/>
          <a:lstStyle/>
          <a:p>
            <a:pPr algn="ctr"/>
            <a:r>
              <a:rPr lang="en-US" sz="2200" dirty="0">
                <a:solidFill>
                  <a:srgbClr val="04617B"/>
                </a:solidFill>
                <a:latin typeface="Constantia"/>
              </a:rPr>
              <a:t>Homogenized Data Results (2006-12)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Alternatives to 30-year averages performed better in 11/12 regions/seasons: the winter West was the only exception</a:t>
            </a:r>
          </a:p>
          <a:p>
            <a:endParaRPr lang="en-US" sz="2400" dirty="0" smtClean="0"/>
          </a:p>
          <a:p>
            <a:r>
              <a:rPr lang="en-US" sz="2400" dirty="0" smtClean="0"/>
              <a:t>15-year fixed OCNs were best 5/12 times, fall and winter East and Central and spring West</a:t>
            </a:r>
          </a:p>
          <a:p>
            <a:endParaRPr lang="en-US" sz="2400" dirty="0" smtClean="0"/>
          </a:p>
          <a:p>
            <a:r>
              <a:rPr lang="en-US" sz="2400" dirty="0" smtClean="0"/>
              <a:t>1975 hinges were best 5/12 times, spring and summer East and Central and summer West</a:t>
            </a:r>
          </a:p>
          <a:p>
            <a:endParaRPr lang="en-US" sz="2400" dirty="0"/>
          </a:p>
          <a:p>
            <a:r>
              <a:rPr lang="en-US" sz="2400" dirty="0" smtClean="0"/>
              <a:t>The advantage of the fixed 15-year average over the 1975 hinges is dominantly a consequence of unusually cold halves of the year (especially in the West) during the almost 7-year test period</a:t>
            </a:r>
          </a:p>
          <a:p>
            <a:endParaRPr lang="en-US" sz="2400" dirty="0"/>
          </a:p>
          <a:p>
            <a:r>
              <a:rPr lang="en-US" sz="2400" dirty="0" smtClean="0"/>
              <a:t>1975 hinges had the best two overall biases in 6/12 cases and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and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in another, no other method had more than 2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458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16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+mn-lt"/>
                <a:cs typeface="Arial" pitchFamily="34" charset="0"/>
              </a:rPr>
              <a:t>Outline</a:t>
            </a:r>
            <a:endParaRPr lang="en-US" sz="3600" dirty="0"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>
            <a:normAutofit fontScale="55000" lnSpcReduction="20000"/>
          </a:bodyPr>
          <a:lstStyle/>
          <a:p>
            <a:r>
              <a:rPr lang="en-US" sz="2900" dirty="0" smtClean="0">
                <a:cs typeface="Arial" pitchFamily="34" charset="0"/>
              </a:rPr>
              <a:t>Introduction and motivation</a:t>
            </a:r>
          </a:p>
          <a:p>
            <a:pPr lvl="1"/>
            <a:r>
              <a:rPr lang="en-US" sz="2900" dirty="0" smtClean="0">
                <a:cs typeface="Arial" pitchFamily="34" charset="0"/>
              </a:rPr>
              <a:t>Climates are dominantly warming so official </a:t>
            </a:r>
            <a:r>
              <a:rPr lang="en-US" sz="2900" dirty="0" err="1" smtClean="0">
                <a:cs typeface="Arial" pitchFamily="34" charset="0"/>
              </a:rPr>
              <a:t>normals</a:t>
            </a:r>
            <a:r>
              <a:rPr lang="en-US" sz="2900" dirty="0" smtClean="0">
                <a:cs typeface="Arial" pitchFamily="34" charset="0"/>
              </a:rPr>
              <a:t> are dominantly cold biased</a:t>
            </a:r>
          </a:p>
          <a:p>
            <a:pPr lvl="1"/>
            <a:r>
              <a:rPr lang="en-US" sz="2900" dirty="0" smtClean="0">
                <a:cs typeface="Arial" pitchFamily="34" charset="0"/>
              </a:rPr>
              <a:t>Two challenges:</a:t>
            </a:r>
          </a:p>
          <a:p>
            <a:pPr lvl="2"/>
            <a:r>
              <a:rPr lang="en-US" sz="2600" dirty="0" smtClean="0">
                <a:cs typeface="Arial" pitchFamily="34" charset="0"/>
              </a:rPr>
              <a:t>Estimating </a:t>
            </a:r>
            <a:r>
              <a:rPr lang="en-US" sz="2600" dirty="0" err="1" smtClean="0">
                <a:cs typeface="Arial" pitchFamily="34" charset="0"/>
              </a:rPr>
              <a:t>normals</a:t>
            </a:r>
            <a:r>
              <a:rPr lang="en-US" sz="2600" dirty="0" smtClean="0">
                <a:cs typeface="Arial" pitchFamily="34" charset="0"/>
              </a:rPr>
              <a:t> as “expected values” rather than as retrospective references </a:t>
            </a:r>
          </a:p>
          <a:p>
            <a:pPr lvl="2"/>
            <a:r>
              <a:rPr lang="en-US" sz="2600" dirty="0" smtClean="0">
                <a:cs typeface="Arial" pitchFamily="34" charset="0"/>
              </a:rPr>
              <a:t>Tracking the normal history; signal separation/</a:t>
            </a:r>
            <a:r>
              <a:rPr lang="en-US" sz="2600" dirty="0" err="1" smtClean="0">
                <a:cs typeface="Arial" pitchFamily="34" charset="0"/>
              </a:rPr>
              <a:t>detrending</a:t>
            </a:r>
            <a:r>
              <a:rPr lang="en-US" sz="2600" dirty="0" smtClean="0">
                <a:cs typeface="Arial" pitchFamily="34" charset="0"/>
              </a:rPr>
              <a:t>  </a:t>
            </a:r>
          </a:p>
          <a:p>
            <a:pPr lvl="1"/>
            <a:endParaRPr lang="en-US" sz="2900" dirty="0" smtClean="0">
              <a:cs typeface="Arial" pitchFamily="34" charset="0"/>
            </a:endParaRPr>
          </a:p>
          <a:p>
            <a:r>
              <a:rPr lang="en-US" sz="2900" dirty="0" smtClean="0">
                <a:cs typeface="Arial" pitchFamily="34" charset="0"/>
              </a:rPr>
              <a:t>For tracking, how important is data homogenization?</a:t>
            </a:r>
          </a:p>
          <a:p>
            <a:endParaRPr lang="en-US" sz="2900" dirty="0" smtClean="0">
              <a:cs typeface="Arial" pitchFamily="34" charset="0"/>
            </a:endParaRPr>
          </a:p>
          <a:p>
            <a:r>
              <a:rPr lang="en-US" sz="2900" dirty="0" smtClean="0">
                <a:cs typeface="Arial" pitchFamily="34" charset="0"/>
              </a:rPr>
              <a:t>Methods and their expected merits</a:t>
            </a:r>
          </a:p>
          <a:p>
            <a:pPr lvl="1"/>
            <a:r>
              <a:rPr lang="en-US" sz="2900" dirty="0" smtClean="0">
                <a:cs typeface="Arial" pitchFamily="34" charset="0"/>
              </a:rPr>
              <a:t>Moving averages/running means</a:t>
            </a:r>
          </a:p>
          <a:p>
            <a:pPr lvl="1"/>
            <a:r>
              <a:rPr lang="en-US" sz="2900" dirty="0" smtClean="0">
                <a:cs typeface="Arial" pitchFamily="34" charset="0"/>
              </a:rPr>
              <a:t>Simple prescribed models assuming linear change</a:t>
            </a:r>
          </a:p>
          <a:p>
            <a:pPr lvl="1"/>
            <a:r>
              <a:rPr lang="en-US" sz="2900" dirty="0" smtClean="0">
                <a:cs typeface="Arial" pitchFamily="34" charset="0"/>
              </a:rPr>
              <a:t>A note about other smoothers</a:t>
            </a:r>
          </a:p>
          <a:p>
            <a:pPr lvl="1"/>
            <a:endParaRPr lang="en-US" sz="2900" dirty="0" smtClean="0">
              <a:cs typeface="Arial" pitchFamily="34" charset="0"/>
            </a:endParaRPr>
          </a:p>
          <a:p>
            <a:r>
              <a:rPr lang="en-US" sz="2900" dirty="0" smtClean="0">
                <a:cs typeface="Arial" pitchFamily="34" charset="0"/>
              </a:rPr>
              <a:t>Independent tests</a:t>
            </a:r>
          </a:p>
          <a:p>
            <a:pPr lvl="1"/>
            <a:r>
              <a:rPr lang="en-US" sz="2900" dirty="0" smtClean="0">
                <a:cs typeface="Arial" pitchFamily="34" charset="0"/>
              </a:rPr>
              <a:t>Impact of data sets</a:t>
            </a:r>
          </a:p>
          <a:p>
            <a:pPr lvl="1"/>
            <a:r>
              <a:rPr lang="en-US" sz="2900" dirty="0" smtClean="0">
                <a:cs typeface="Arial" pitchFamily="34" charset="0"/>
              </a:rPr>
              <a:t>Validation of hinge choices</a:t>
            </a:r>
          </a:p>
          <a:p>
            <a:pPr lvl="1"/>
            <a:r>
              <a:rPr lang="en-US" sz="2900" dirty="0" smtClean="0">
                <a:cs typeface="Arial" pitchFamily="34" charset="0"/>
              </a:rPr>
              <a:t>Relative performance on homogenized station records</a:t>
            </a:r>
          </a:p>
          <a:p>
            <a:pPr lvl="1"/>
            <a:endParaRPr lang="en-US" sz="2900" dirty="0" smtClean="0">
              <a:cs typeface="Arial" pitchFamily="34" charset="0"/>
            </a:endParaRPr>
          </a:p>
          <a:p>
            <a:r>
              <a:rPr lang="en-US" sz="2900" dirty="0" smtClean="0">
                <a:cs typeface="Arial" pitchFamily="34" charset="0"/>
              </a:rPr>
              <a:t>Conclusions and Recommendations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25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7548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Conclusions and Discussion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Warming is so ubiquitous that relevant current </a:t>
            </a:r>
            <a:r>
              <a:rPr lang="en-US" sz="2000" dirty="0" err="1" smtClean="0"/>
              <a:t>normals</a:t>
            </a:r>
            <a:r>
              <a:rPr lang="en-US" sz="2000" dirty="0" smtClean="0"/>
              <a:t> are dominantly best estimated with alternatives to 30-year averages </a:t>
            </a:r>
            <a:r>
              <a:rPr lang="en-US" sz="2000" i="1" dirty="0" smtClean="0"/>
              <a:t>except under extreme departures from this warming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We don’t know in advance when the exceptions will occur</a:t>
            </a:r>
          </a:p>
          <a:p>
            <a:pPr lvl="1"/>
            <a:r>
              <a:rPr lang="en-US" sz="1800" dirty="0" smtClean="0"/>
              <a:t>15-year averages have been the most resilient for all data sets, the 1975 hinges otherwise</a:t>
            </a:r>
          </a:p>
          <a:p>
            <a:pPr lvl="1"/>
            <a:r>
              <a:rPr lang="en-US" sz="1800" dirty="0" smtClean="0"/>
              <a:t>The 1975 hinges are the best choice if bias reduction is more important than reduction of variance with respect to 30-year averages </a:t>
            </a:r>
          </a:p>
          <a:p>
            <a:endParaRPr lang="en-US" sz="2000" dirty="0" smtClean="0"/>
          </a:p>
          <a:p>
            <a:r>
              <a:rPr lang="en-US" sz="2000" dirty="0" smtClean="0"/>
              <a:t>For </a:t>
            </a:r>
            <a:r>
              <a:rPr lang="en-US" sz="2000" dirty="0" err="1" smtClean="0"/>
              <a:t>detrending</a:t>
            </a:r>
            <a:r>
              <a:rPr lang="en-US" sz="2000" dirty="0" smtClean="0"/>
              <a:t> or signal separation (when relevant estimates of warming trends, or current </a:t>
            </a:r>
            <a:r>
              <a:rPr lang="en-US" sz="2000" dirty="0" err="1" smtClean="0"/>
              <a:t>interannual</a:t>
            </a:r>
            <a:r>
              <a:rPr lang="en-US" sz="2000" dirty="0" smtClean="0"/>
              <a:t> variability, probabilities and conditional probabilities are needed):</a:t>
            </a:r>
          </a:p>
          <a:p>
            <a:pPr lvl="1"/>
            <a:r>
              <a:rPr lang="en-US" sz="1800" dirty="0" smtClean="0"/>
              <a:t>The changing climate needs to be tracked smoothly and reasonably  and the preferred methodology is the 1975 hinge</a:t>
            </a:r>
          </a:p>
          <a:p>
            <a:pPr lvl="1"/>
            <a:r>
              <a:rPr lang="en-US" sz="1800" dirty="0" smtClean="0"/>
              <a:t>When possible, tracking and distribution estimation should be based on homogenized records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If uniformity is not a requirement, the best methodology depends on your objectives</a:t>
            </a:r>
          </a:p>
          <a:p>
            <a:pPr lvl="1"/>
            <a:endParaRPr lang="en-US" sz="1800" dirty="0"/>
          </a:p>
          <a:p>
            <a:endParaRPr lang="en-US" sz="2000" dirty="0" smtClean="0"/>
          </a:p>
          <a:p>
            <a:pPr lvl="1"/>
            <a:endParaRPr lang="en-US" sz="1800" dirty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098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7548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Conclusions and Discussion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00200"/>
            <a:ext cx="3352800" cy="443484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1800" dirty="0" smtClean="0"/>
              <a:t>WL13 Hybrid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15-year average used unless 1975 hinge slope exceeds significance threshold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Horizontal axis shows increasing use of hinge from right to left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Using the 1975 hinge in 14% of all cases reduces the average bias by 1/3 but increases the RMSE by less than 1%</a:t>
            </a:r>
          </a:p>
          <a:p>
            <a:pPr lvl="1"/>
            <a:endParaRPr lang="en-US" sz="1800" dirty="0"/>
          </a:p>
          <a:p>
            <a:endParaRPr lang="en-US" sz="2000" dirty="0" smtClean="0"/>
          </a:p>
          <a:p>
            <a:pPr lvl="1"/>
            <a:endParaRPr lang="en-US" sz="18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00"/>
            <a:ext cx="4076700" cy="530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76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7548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Recommendations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00200"/>
            <a:ext cx="3352800" cy="4434840"/>
          </a:xfrm>
        </p:spPr>
        <p:txBody>
          <a:bodyPr>
            <a:normAutofit/>
          </a:bodyPr>
          <a:lstStyle/>
          <a:p>
            <a:pPr lvl="1"/>
            <a:endParaRPr lang="en-US" sz="1800" dirty="0"/>
          </a:p>
          <a:p>
            <a:endParaRPr lang="en-US" sz="2000" dirty="0" smtClean="0"/>
          </a:p>
          <a:p>
            <a:pPr lvl="1"/>
            <a:endParaRPr lang="en-US" sz="18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90600" y="1920085"/>
            <a:ext cx="7162800" cy="443484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All retrospective work on climate variability and change should leverage the best homogenization science available;  CPC should work with NCDC on this</a:t>
            </a:r>
          </a:p>
          <a:p>
            <a:endParaRPr lang="en-US" sz="2000" dirty="0"/>
          </a:p>
          <a:p>
            <a:r>
              <a:rPr lang="en-US" sz="2000" dirty="0" smtClean="0"/>
              <a:t>Noisy methods with artificial boundary conditions or methods that don’t reflect ubiquitous features of climate change should not be used for </a:t>
            </a:r>
            <a:r>
              <a:rPr lang="en-US" sz="2000" dirty="0" err="1" smtClean="0"/>
              <a:t>detrending</a:t>
            </a:r>
            <a:r>
              <a:rPr lang="en-US" sz="2000" dirty="0" smtClean="0"/>
              <a:t> or signal separation; why not use the hinge, it now has an even solider basis</a:t>
            </a:r>
          </a:p>
          <a:p>
            <a:endParaRPr lang="en-US" sz="2000" dirty="0"/>
          </a:p>
          <a:p>
            <a:r>
              <a:rPr lang="en-US" sz="2000" dirty="0" smtClean="0"/>
              <a:t>The 10-(11-?)year OCN for forecasting should immediately be replaced with a 15-year version, the hinge, or a hybrid approach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500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5168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+mn-lt"/>
                <a:cs typeface="Arial" pitchFamily="34" charset="0"/>
              </a:rPr>
              <a:t>Introduction and Motivation</a:t>
            </a:r>
            <a:endParaRPr lang="en-US" sz="3200" dirty="0"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838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cs typeface="Arial" pitchFamily="34" charset="0"/>
              </a:rPr>
              <a:t>The climate is warming in most locations in every season, so official </a:t>
            </a:r>
            <a:r>
              <a:rPr lang="en-US" dirty="0" err="1" smtClean="0">
                <a:cs typeface="Arial" pitchFamily="34" charset="0"/>
              </a:rPr>
              <a:t>normals</a:t>
            </a:r>
            <a:r>
              <a:rPr lang="en-US" dirty="0" smtClean="0">
                <a:cs typeface="Arial" pitchFamily="34" charset="0"/>
              </a:rPr>
              <a:t> are cold biased</a:t>
            </a:r>
            <a:endParaRPr lang="en-US" dirty="0"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15" y="2286000"/>
            <a:ext cx="7439967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8534399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34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174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1312"/>
            <a:ext cx="8229600" cy="4754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latin typeface="+mn-lt"/>
                <a:cs typeface="Arial" pitchFamily="34" charset="0"/>
              </a:rPr>
              <a:t>Introduction and Motivation</a:t>
            </a:r>
            <a:endParaRPr lang="en-US" sz="3200" dirty="0"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cs typeface="Arial" pitchFamily="34" charset="0"/>
              </a:rPr>
              <a:t>OK, so what?</a:t>
            </a:r>
          </a:p>
          <a:p>
            <a:pPr lvl="1"/>
            <a:r>
              <a:rPr lang="en-US" sz="1800" dirty="0" smtClean="0">
                <a:cs typeface="Arial" pitchFamily="34" charset="0"/>
              </a:rPr>
              <a:t>If a normal is only used as a reference, the cold bias doesn’t matter and the consistency of official </a:t>
            </a:r>
            <a:r>
              <a:rPr lang="en-US" sz="1800" dirty="0" err="1" smtClean="0">
                <a:cs typeface="Arial" pitchFamily="34" charset="0"/>
              </a:rPr>
              <a:t>normals</a:t>
            </a:r>
            <a:r>
              <a:rPr lang="en-US" sz="1800" dirty="0" smtClean="0">
                <a:cs typeface="Arial" pitchFamily="34" charset="0"/>
              </a:rPr>
              <a:t> might be preferred</a:t>
            </a:r>
          </a:p>
          <a:p>
            <a:pPr lvl="1"/>
            <a:r>
              <a:rPr lang="en-US" sz="1800" dirty="0" smtClean="0">
                <a:cs typeface="Arial" pitchFamily="34" charset="0"/>
              </a:rPr>
              <a:t>If the normal is used as the “expected value,” it does matter!</a:t>
            </a:r>
          </a:p>
          <a:p>
            <a:pPr lvl="1"/>
            <a:endParaRPr lang="en-US" sz="1800" dirty="0">
              <a:cs typeface="Arial" pitchFamily="34" charset="0"/>
            </a:endParaRPr>
          </a:p>
          <a:p>
            <a:pPr lvl="1"/>
            <a:endParaRPr lang="en-US" sz="1800" dirty="0" smtClean="0">
              <a:cs typeface="Arial" pitchFamily="34" charset="0"/>
            </a:endParaRPr>
          </a:p>
          <a:p>
            <a:pPr lvl="1"/>
            <a:endParaRPr lang="en-US" sz="1800" dirty="0">
              <a:cs typeface="Arial" pitchFamily="34" charset="0"/>
            </a:endParaRPr>
          </a:p>
          <a:p>
            <a:pPr lvl="1"/>
            <a:endParaRPr lang="en-US" sz="1800" dirty="0" smtClean="0">
              <a:cs typeface="Arial" pitchFamily="34" charset="0"/>
            </a:endParaRPr>
          </a:p>
          <a:p>
            <a:pPr lvl="1"/>
            <a:endParaRPr lang="en-US" sz="1800" dirty="0">
              <a:cs typeface="Arial" pitchFamily="34" charset="0"/>
            </a:endParaRPr>
          </a:p>
          <a:p>
            <a:pPr lvl="1"/>
            <a:endParaRPr lang="en-US" sz="1800" dirty="0" smtClean="0">
              <a:cs typeface="Arial" pitchFamily="34" charset="0"/>
            </a:endParaRPr>
          </a:p>
          <a:p>
            <a:pPr lvl="1"/>
            <a:endParaRPr lang="en-US" sz="1800" dirty="0">
              <a:cs typeface="Arial" pitchFamily="34" charset="0"/>
            </a:endParaRPr>
          </a:p>
          <a:p>
            <a:pPr lvl="1"/>
            <a:endParaRPr lang="en-US" sz="1800" dirty="0" smtClean="0">
              <a:cs typeface="Arial" pitchFamily="34" charset="0"/>
            </a:endParaRPr>
          </a:p>
          <a:p>
            <a:pPr lvl="1"/>
            <a:endParaRPr lang="en-US" sz="1800" dirty="0">
              <a:cs typeface="Arial" pitchFamily="34" charset="0"/>
            </a:endParaRPr>
          </a:p>
          <a:p>
            <a:pPr lvl="1"/>
            <a:endParaRPr lang="en-US" sz="1800" dirty="0" smtClean="0">
              <a:cs typeface="Arial" pitchFamily="34" charset="0"/>
            </a:endParaRPr>
          </a:p>
          <a:p>
            <a:pPr lvl="1"/>
            <a:endParaRPr lang="en-US" sz="1800" dirty="0">
              <a:cs typeface="Arial" pitchFamily="34" charset="0"/>
            </a:endParaRPr>
          </a:p>
          <a:p>
            <a:pPr lvl="1"/>
            <a:r>
              <a:rPr lang="en-US" sz="1800" dirty="0" smtClean="0">
                <a:cs typeface="Arial" pitchFamily="34" charset="0"/>
              </a:rPr>
              <a:t>Every </a:t>
            </a:r>
            <a:r>
              <a:rPr lang="en-US" sz="1800" dirty="0" err="1" smtClean="0">
                <a:cs typeface="Arial" pitchFamily="34" charset="0"/>
              </a:rPr>
              <a:t>deg</a:t>
            </a:r>
            <a:r>
              <a:rPr lang="en-US" sz="1800" dirty="0" smtClean="0">
                <a:cs typeface="Arial" pitchFamily="34" charset="0"/>
              </a:rPr>
              <a:t> F difference in </a:t>
            </a:r>
            <a:r>
              <a:rPr lang="en-US" sz="1800" dirty="0" err="1" smtClean="0">
                <a:cs typeface="Arial" pitchFamily="34" charset="0"/>
              </a:rPr>
              <a:t>normals</a:t>
            </a:r>
            <a:r>
              <a:rPr lang="en-US" sz="1800" dirty="0" smtClean="0">
                <a:cs typeface="Arial" pitchFamily="34" charset="0"/>
              </a:rPr>
              <a:t> represents a difference of over 200 expected heating degree days per unit </a:t>
            </a: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0"/>
          <a:stretch/>
        </p:blipFill>
        <p:spPr bwMode="auto">
          <a:xfrm>
            <a:off x="1295400" y="2393047"/>
            <a:ext cx="5486399" cy="3621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75956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512"/>
            <a:ext cx="8229600" cy="4754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900" dirty="0">
                <a:solidFill>
                  <a:srgbClr val="04617B"/>
                </a:solidFill>
                <a:latin typeface="+mn-lt"/>
                <a:cs typeface="Arial" pitchFamily="34" charset="0"/>
              </a:rPr>
              <a:t>Introduction and Motivation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3581400" cy="563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Aside from possible usefulness in estimating current </a:t>
            </a:r>
            <a:r>
              <a:rPr lang="en-US" dirty="0" err="1" smtClean="0"/>
              <a:t>normals</a:t>
            </a:r>
            <a:r>
              <a:rPr lang="en-US" dirty="0" smtClean="0"/>
              <a:t>, why would we want to track the climate (</a:t>
            </a:r>
            <a:r>
              <a:rPr lang="en-US" i="1" dirty="0" smtClean="0"/>
              <a:t>i.e. </a:t>
            </a:r>
            <a:r>
              <a:rPr lang="en-US" i="1" dirty="0" err="1" smtClean="0"/>
              <a:t>detrend</a:t>
            </a:r>
            <a:r>
              <a:rPr lang="en-US" i="1" dirty="0" smtClean="0"/>
              <a:t>/separate climate change signal from climate noise</a:t>
            </a:r>
            <a:r>
              <a:rPr lang="en-US" dirty="0" smtClean="0"/>
              <a:t>)? </a:t>
            </a:r>
          </a:p>
          <a:p>
            <a:endParaRPr lang="en-US" dirty="0" smtClean="0"/>
          </a:p>
          <a:p>
            <a:r>
              <a:rPr lang="en-US" dirty="0" smtClean="0"/>
              <a:t>To get the best, most relevant estimates of:</a:t>
            </a:r>
          </a:p>
          <a:p>
            <a:pPr lvl="1">
              <a:buClr>
                <a:srgbClr val="0F6FC6"/>
              </a:buClr>
            </a:pPr>
            <a:r>
              <a:rPr lang="en-US" sz="2200" dirty="0">
                <a:solidFill>
                  <a:prstClr val="black"/>
                </a:solidFill>
              </a:rPr>
              <a:t>Rates of warming</a:t>
            </a:r>
          </a:p>
          <a:p>
            <a:pPr lvl="1">
              <a:buClr>
                <a:srgbClr val="0F6FC6"/>
              </a:buClr>
            </a:pPr>
            <a:r>
              <a:rPr lang="en-US" sz="2200" dirty="0">
                <a:solidFill>
                  <a:prstClr val="black"/>
                </a:solidFill>
              </a:rPr>
              <a:t>Variability</a:t>
            </a:r>
          </a:p>
          <a:p>
            <a:pPr lvl="1">
              <a:buClr>
                <a:srgbClr val="0F6FC6"/>
              </a:buClr>
            </a:pPr>
            <a:r>
              <a:rPr lang="en-US" sz="2200" dirty="0">
                <a:solidFill>
                  <a:prstClr val="black"/>
                </a:solidFill>
              </a:rPr>
              <a:t>Current probabilities and conditional </a:t>
            </a:r>
            <a:r>
              <a:rPr lang="en-US" sz="2200" dirty="0" smtClean="0">
                <a:solidFill>
                  <a:prstClr val="black"/>
                </a:solidFill>
              </a:rPr>
              <a:t>probabilities</a:t>
            </a:r>
          </a:p>
          <a:p>
            <a:endParaRPr lang="en-US" dirty="0" smtClean="0"/>
          </a:p>
          <a:p>
            <a:r>
              <a:rPr lang="en-US" dirty="0" smtClean="0"/>
              <a:t>Assume that at least to 1</a:t>
            </a:r>
            <a:r>
              <a:rPr lang="en-US" baseline="30000" dirty="0" smtClean="0"/>
              <a:t>st</a:t>
            </a:r>
            <a:r>
              <a:rPr lang="en-US" dirty="0" smtClean="0"/>
              <a:t> order, so far climate noise (variability) is independent of climate change:</a:t>
            </a:r>
          </a:p>
          <a:p>
            <a:pPr lvl="1"/>
            <a:r>
              <a:rPr lang="en-US" dirty="0" smtClean="0"/>
              <a:t>Track the normal smoothly and simply</a:t>
            </a:r>
          </a:p>
          <a:p>
            <a:pPr lvl="1"/>
            <a:r>
              <a:rPr lang="en-US" dirty="0" err="1" smtClean="0"/>
              <a:t>Recenter</a:t>
            </a:r>
            <a:r>
              <a:rPr lang="en-US" dirty="0" smtClean="0"/>
              <a:t> residuals to the current climate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2514600"/>
            <a:ext cx="5417148" cy="3162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83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+mn-lt"/>
                <a:cs typeface="Arial" pitchFamily="34" charset="0"/>
              </a:rPr>
              <a:t>Is use of homogenized data necessary and important?</a:t>
            </a:r>
            <a:endParaRPr lang="en-US" sz="2800" dirty="0"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834485"/>
            <a:ext cx="2133600" cy="2728115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>
                <a:cs typeface="Arial" pitchFamily="34" charset="0"/>
              </a:rPr>
              <a:t>Emphatically yes if your goals are best estimates of current climate, warming trends, probabilities and conditional probabilities!</a:t>
            </a: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982" y="2417618"/>
            <a:ext cx="6444625" cy="367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22" y="2417618"/>
            <a:ext cx="6443985" cy="3657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815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3992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+mn-lt"/>
                <a:cs typeface="Arial" pitchFamily="34" charset="0"/>
              </a:rPr>
              <a:t>Is use of homogenized data necessary and important?</a:t>
            </a:r>
            <a:endParaRPr lang="en-US" sz="2800" dirty="0">
              <a:latin typeface="+mn-lt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cs typeface="Arial" pitchFamily="34" charset="0"/>
              </a:rPr>
              <a:t>NCDC provides easy public access to homogenized station records for the 1218 UCHCN along with corresponding raw and time-of-</a:t>
            </a:r>
            <a:r>
              <a:rPr lang="en-US" sz="2400" dirty="0" err="1" smtClean="0">
                <a:cs typeface="Arial" pitchFamily="34" charset="0"/>
              </a:rPr>
              <a:t>obs</a:t>
            </a:r>
            <a:r>
              <a:rPr lang="en-US" sz="2400" dirty="0" smtClean="0">
                <a:cs typeface="Arial" pitchFamily="34" charset="0"/>
              </a:rPr>
              <a:t> (TOB) corrected series.</a:t>
            </a:r>
          </a:p>
          <a:p>
            <a:endParaRPr lang="en-US" sz="2400" dirty="0" smtClean="0">
              <a:cs typeface="Arial" pitchFamily="34" charset="0"/>
            </a:endParaRPr>
          </a:p>
          <a:p>
            <a:r>
              <a:rPr lang="en-US" sz="2400" dirty="0" smtClean="0">
                <a:cs typeface="Arial" pitchFamily="34" charset="0"/>
              </a:rPr>
              <a:t>NWS (CSD)/NCDC provides field office access to homogenized records at least at 4000 additional stations.</a:t>
            </a:r>
          </a:p>
          <a:p>
            <a:endParaRPr lang="en-US" sz="2400" dirty="0">
              <a:cs typeface="Arial" pitchFamily="34" charset="0"/>
            </a:endParaRPr>
          </a:p>
          <a:p>
            <a:r>
              <a:rPr lang="en-US" sz="2400" dirty="0" smtClean="0">
                <a:cs typeface="Arial" pitchFamily="34" charset="0"/>
              </a:rPr>
              <a:t>NCDC is addressing requirements for homogenized records for both monthly mean divisional data and daily station data.</a:t>
            </a:r>
          </a:p>
          <a:p>
            <a:endParaRPr lang="en-US" sz="2400" dirty="0">
              <a:cs typeface="Arial" pitchFamily="34" charset="0"/>
            </a:endParaRPr>
          </a:p>
          <a:p>
            <a:r>
              <a:rPr lang="en-US" sz="2400" dirty="0" smtClean="0">
                <a:cs typeface="Arial" pitchFamily="34" charset="0"/>
              </a:rPr>
              <a:t>Are CPC in-house records as free of </a:t>
            </a:r>
            <a:r>
              <a:rPr lang="en-US" sz="2400" dirty="0" err="1" smtClean="0">
                <a:cs typeface="Arial" pitchFamily="34" charset="0"/>
              </a:rPr>
              <a:t>inhomogeneities</a:t>
            </a:r>
            <a:r>
              <a:rPr lang="en-US" sz="2400" dirty="0" smtClean="0">
                <a:cs typeface="Arial" pitchFamily="34" charset="0"/>
              </a:rPr>
              <a:t>?</a:t>
            </a:r>
          </a:p>
          <a:p>
            <a:endParaRPr lang="en-US" sz="2400" dirty="0">
              <a:cs typeface="Arial" pitchFamily="34" charset="0"/>
            </a:endParaRPr>
          </a:p>
          <a:p>
            <a:r>
              <a:rPr lang="en-US" sz="2400" dirty="0" smtClean="0">
                <a:cs typeface="Arial" pitchFamily="34" charset="0"/>
              </a:rPr>
              <a:t>In this context CPC and NCDC goals are compatible, so shouldn’t leveraged data sets be consistent?  </a:t>
            </a:r>
          </a:p>
          <a:p>
            <a:endParaRPr lang="en-US" sz="2400" dirty="0">
              <a:cs typeface="Arial" pitchFamily="34" charset="0"/>
            </a:endParaRPr>
          </a:p>
          <a:p>
            <a:endParaRPr lang="en-US" sz="2400" dirty="0" smtClean="0">
              <a:cs typeface="Arial" pitchFamily="34" charset="0"/>
            </a:endParaRPr>
          </a:p>
          <a:p>
            <a:endParaRPr lang="en-US" sz="2400" dirty="0">
              <a:cs typeface="Arial" pitchFamily="34" charset="0"/>
            </a:endParaRPr>
          </a:p>
          <a:p>
            <a:endParaRPr lang="en-US" sz="2400" dirty="0" smtClean="0">
              <a:cs typeface="Arial" pitchFamily="34" charset="0"/>
            </a:endParaRPr>
          </a:p>
          <a:p>
            <a:endParaRPr lang="en-US" sz="2400" dirty="0">
              <a:cs typeface="Arial" pitchFamily="34" charset="0"/>
            </a:endParaRPr>
          </a:p>
          <a:p>
            <a:endParaRPr lang="en-US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98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latin typeface="+mn-lt"/>
                <a:cs typeface="Arial" pitchFamily="34" charset="0"/>
              </a:rPr>
              <a:t>Methods and their expected </a:t>
            </a:r>
            <a:r>
              <a:rPr lang="en-US" sz="2800" dirty="0" smtClean="0">
                <a:latin typeface="+mn-lt"/>
                <a:cs typeface="Arial" pitchFamily="34" charset="0"/>
              </a:rPr>
              <a:t>merits (demerits)</a:t>
            </a:r>
            <a:r>
              <a:rPr lang="en-US" sz="2800" dirty="0">
                <a:latin typeface="+mn-lt"/>
                <a:cs typeface="Arial" pitchFamily="34" charset="0"/>
              </a:rPr>
              <a:t/>
            </a:r>
            <a:br>
              <a:rPr lang="en-US" sz="2800" dirty="0">
                <a:latin typeface="+mn-lt"/>
                <a:cs typeface="Arial" pitchFamily="34" charset="0"/>
              </a:rPr>
            </a:br>
            <a:endParaRPr lang="en-US" sz="2800" dirty="0">
              <a:latin typeface="+mn-lt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382000" cy="541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Time averages:</a:t>
            </a:r>
            <a:endParaRPr lang="en-US" sz="2000" dirty="0" smtClean="0"/>
          </a:p>
          <a:p>
            <a:pPr lvl="1"/>
            <a:r>
              <a:rPr lang="en-US" sz="2200" dirty="0" smtClean="0"/>
              <a:t>30-years</a:t>
            </a:r>
          </a:p>
          <a:p>
            <a:pPr lvl="1"/>
            <a:r>
              <a:rPr lang="en-US" sz="2200" dirty="0" smtClean="0"/>
              <a:t>Less than 30-years</a:t>
            </a:r>
          </a:p>
          <a:p>
            <a:pPr lvl="1"/>
            <a:r>
              <a:rPr lang="en-US" sz="2200" dirty="0" smtClean="0"/>
              <a:t>Optimum Climate </a:t>
            </a:r>
            <a:r>
              <a:rPr lang="en-US" sz="2200" dirty="0" err="1" smtClean="0"/>
              <a:t>Normals</a:t>
            </a:r>
            <a:r>
              <a:rPr lang="en-US" sz="2200" dirty="0" smtClean="0"/>
              <a:t> (OCN) minimize sum of bias error (increases with averaging period) and sampling error (decreases with averaging period)</a:t>
            </a:r>
          </a:p>
          <a:p>
            <a:pPr lvl="2"/>
            <a:r>
              <a:rPr lang="en-US" dirty="0" smtClean="0"/>
              <a:t>Fixed 10- or 15 years (CPC</a:t>
            </a:r>
            <a:r>
              <a:rPr lang="en-US" baseline="-25000" dirty="0" smtClean="0"/>
              <a:t>10</a:t>
            </a:r>
            <a:r>
              <a:rPr lang="en-US" dirty="0" smtClean="0"/>
              <a:t> &amp; CPC</a:t>
            </a:r>
            <a:r>
              <a:rPr lang="en-US" baseline="-25000" dirty="0" smtClean="0"/>
              <a:t>15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Tailored to case (location/season):</a:t>
            </a:r>
          </a:p>
          <a:p>
            <a:pPr lvl="3"/>
            <a:r>
              <a:rPr lang="en-US" dirty="0" smtClean="0"/>
              <a:t>Best performer over dependent period (OCN)</a:t>
            </a:r>
          </a:p>
          <a:p>
            <a:pPr lvl="3"/>
            <a:r>
              <a:rPr lang="en-US" dirty="0" smtClean="0"/>
              <a:t>Optimize based on</a:t>
            </a:r>
            <a:r>
              <a:rPr lang="en-US" dirty="0"/>
              <a:t> </a:t>
            </a:r>
            <a:r>
              <a:rPr lang="en-US" dirty="0" smtClean="0"/>
              <a:t>trend estimates (OCN</a:t>
            </a:r>
            <a:r>
              <a:rPr lang="en-US" baseline="-25000" dirty="0" smtClean="0"/>
              <a:t>1P</a:t>
            </a:r>
            <a:r>
              <a:rPr lang="en-US" sz="1600" dirty="0" smtClean="0"/>
              <a:t>  &amp; </a:t>
            </a:r>
            <a:r>
              <a:rPr lang="en-US" dirty="0" smtClean="0">
                <a:solidFill>
                  <a:prstClr val="black"/>
                </a:solidFill>
              </a:rPr>
              <a:t>OCN</a:t>
            </a:r>
            <a:r>
              <a:rPr lang="en-US" baseline="-25000" dirty="0" smtClean="0">
                <a:solidFill>
                  <a:prstClr val="black"/>
                </a:solidFill>
              </a:rPr>
              <a:t>2P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pPr lvl="3"/>
            <a:r>
              <a:rPr lang="en-US" dirty="0" smtClean="0">
                <a:solidFill>
                  <a:prstClr val="black"/>
                </a:solidFill>
              </a:rPr>
              <a:t>Intercept of weighted regression fit to series of estimates on more and more recent training periods (OCN</a:t>
            </a:r>
            <a:r>
              <a:rPr lang="en-US" baseline="-25000" dirty="0" smtClean="0">
                <a:solidFill>
                  <a:prstClr val="black"/>
                </a:solidFill>
              </a:rPr>
              <a:t>M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ysClr val="window" lastClr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399"/>
            <a:ext cx="7772400" cy="533401"/>
          </a:xfrm>
        </p:spPr>
        <p:txBody>
          <a:bodyPr>
            <a:normAutofit/>
          </a:bodyPr>
          <a:lstStyle/>
          <a:p>
            <a:r>
              <a:rPr lang="en-US" sz="2800" b="0" dirty="0">
                <a:solidFill>
                  <a:srgbClr val="04617B"/>
                </a:solidFill>
                <a:effectLst/>
                <a:latin typeface="Constantia"/>
                <a:cs typeface="Arial" pitchFamily="34" charset="0"/>
              </a:rPr>
              <a:t>Methods and their expected merits (demerits)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0140739"/>
              </p:ext>
            </p:extLst>
          </p:nvPr>
        </p:nvGraphicFramePr>
        <p:xfrm>
          <a:off x="838200" y="1828800"/>
          <a:ext cx="7572376" cy="482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6858000" y="6101255"/>
            <a:ext cx="304800" cy="152400"/>
          </a:xfrm>
          <a:prstGeom prst="left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0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3022</TotalTime>
  <Words>1541</Words>
  <Application>Microsoft Office PowerPoint</Application>
  <PresentationFormat>On-screen Show (4:3)</PresentationFormat>
  <Paragraphs>223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Flow</vt:lpstr>
      <vt:lpstr>1_Flow</vt:lpstr>
      <vt:lpstr>2_Flow</vt:lpstr>
      <vt:lpstr>Independent Tests of OCNs and Other Alternative Normals on Different Surface Temperature Data Sets: Results and Implications for CPC Operations </vt:lpstr>
      <vt:lpstr>Outline</vt:lpstr>
      <vt:lpstr>Introduction and Motivation</vt:lpstr>
      <vt:lpstr>Introduction and Motivation</vt:lpstr>
      <vt:lpstr>Introduction and Motivation</vt:lpstr>
      <vt:lpstr>Is use of homogenized data necessary and important?</vt:lpstr>
      <vt:lpstr>Is use of homogenized data necessary and important?</vt:lpstr>
      <vt:lpstr>Methods and their expected merits (demerits) </vt:lpstr>
      <vt:lpstr>Methods and their expected merits (demerits)</vt:lpstr>
      <vt:lpstr>Methods and their expected merits (demerits) </vt:lpstr>
      <vt:lpstr>Methods and their expected merits (demerits)</vt:lpstr>
      <vt:lpstr>Methods and their expected merits (demerits)</vt:lpstr>
      <vt:lpstr>Independent Tests of OCNs, Full-Period Trend and Hinges</vt:lpstr>
      <vt:lpstr>Independent Tests of OCNs, Full-Period Trend and Hinges</vt:lpstr>
      <vt:lpstr>Independent Tests of OCNs, Full-Period Trend and Hinges</vt:lpstr>
      <vt:lpstr>Independent Tests of OCNs, Full-Period Trend and Hinges (2006-12)</vt:lpstr>
      <vt:lpstr>Homogenized Data Results (2006-12)</vt:lpstr>
      <vt:lpstr>Homogenized Data Results (2006-12)</vt:lpstr>
      <vt:lpstr>Homogenized Data Results (2006-12)</vt:lpstr>
      <vt:lpstr>Conclusions and Discussion</vt:lpstr>
      <vt:lpstr>Conclusions and Discussion</vt:lpstr>
      <vt:lpstr>Recommendations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bobbilbo</dc:creator>
  <cp:lastModifiedBy>Joe Harrison</cp:lastModifiedBy>
  <cp:revision>118</cp:revision>
  <cp:lastPrinted>2013-02-14T23:49:13Z</cp:lastPrinted>
  <dcterms:created xsi:type="dcterms:W3CDTF">2013-02-07T16:20:06Z</dcterms:created>
  <dcterms:modified xsi:type="dcterms:W3CDTF">2013-02-19T16:53:29Z</dcterms:modified>
</cp:coreProperties>
</file>